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embeddedFontLst>
    <p:embeddedFont>
      <p:font typeface="FMCETK+IIDHNL+ArialMT"/>
      <p:regular r:id="rId17"/>
    </p:embeddedFont>
    <p:embeddedFont>
      <p:font typeface="TDNCTF+MS-UIGothic"/>
      <p:regular r:id="rId18"/>
    </p:embeddedFont>
    <p:embeddedFont>
      <p:font typeface="SVEQKA+HCODCJ+MicrosoftYaHei-Bold"/>
      <p:regular r:id="rId19"/>
    </p:embeddedFont>
    <p:embeddedFont>
      <p:font typeface="VGOMBK+POQOIH+MicrosoftYaHei"/>
      <p:regular r:id="rId20"/>
    </p:embeddedFont>
    <p:embeddedFont>
      <p:font typeface="IWOGUT+IIDHNL+ArialMT"/>
      <p:regular r:id="rId21"/>
    </p:embeddedFont>
  </p:embeddedFontLst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font" Target="fonts/font1.fntdata" /><Relationship Id="rId18" Type="http://schemas.openxmlformats.org/officeDocument/2006/relationships/font" Target="fonts/font2.fntdata" /><Relationship Id="rId19" Type="http://schemas.openxmlformats.org/officeDocument/2006/relationships/font" Target="fonts/font3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4.fntdata" /><Relationship Id="rId21" Type="http://schemas.openxmlformats.org/officeDocument/2006/relationships/font" Target="fonts/font5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1DB9D1-E943-4512-9535-70B55C7BF9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D28EEE-83FC-49AD-97D1-40DE9D3E95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69BB96-124E-44F6-9F34-15542DE559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058560-E034-4BAA-8705-92CA837ACF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3EA1500-7922-4336-B882-32EF1A15D6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F1AA3B-1057-4E3A-B702-0BD35C1272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6D2BBA-7AC3-4FD0-935C-94A67A3436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775C96-C7E2-45B4-82C6-0D970D7702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B3DD70-E8FE-42DF-8923-45498EC035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018BB2-9664-4016-88B4-334B7EBCF5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C0F0C1-6BE8-4839-A896-06FE3478A6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7121100035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2217610"/>
            <a:ext cx="2795139" cy="7838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FMCETK+IIDHNL+ArialMT"/>
                <a:cs typeface="FMCETK+IIDHNL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TDNCTF+MS-UIGothic"/>
                <a:cs typeface="TDNCTF+MS-UIGothic"/>
              </a:rPr>
              <a:t>食品添加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剂</a:t>
            </a:r>
            <a:r>
              <a:rPr sz="2400">
                <a:solidFill>
                  <a:srgbClr val="3045FD"/>
                </a:solidFill>
                <a:latin typeface="TDNCTF+MS-UIGothic"/>
                <a:cs typeface="TDNCTF+MS-UIGothic"/>
              </a:rPr>
              <a:t>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28870" y="2766250"/>
            <a:ext cx="4790381" cy="242933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FMCETK+IIDHNL+ArialMT"/>
                <a:cs typeface="FMCETK+IIDHNL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TDNCTF+MS-UIGothic"/>
                <a:cs typeface="TDNCTF+MS-UIGothic"/>
              </a:rPr>
              <a:t>食品添加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剂</a:t>
            </a:r>
            <a:r>
              <a:rPr sz="2400">
                <a:solidFill>
                  <a:srgbClr val="3045FD"/>
                </a:solidFill>
                <a:latin typeface="TDNCTF+MS-UIGothic"/>
                <a:cs typeface="TDNCTF+MS-UIGothic"/>
              </a:rPr>
              <a:t>的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卫</a:t>
            </a:r>
            <a:r>
              <a:rPr sz="2400">
                <a:solidFill>
                  <a:srgbClr val="3045FD"/>
                </a:solidFill>
                <a:latin typeface="TDNCTF+MS-UIGothic"/>
                <a:cs typeface="TDNCTF+MS-UIGothic"/>
              </a:rPr>
              <a:t>生要求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FMCETK+IIDHNL+ArialMT"/>
                <a:cs typeface="FMCETK+IIDHNL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TDNCTF+MS-UIGothic"/>
                <a:cs typeface="TDNCTF+MS-UIGothic"/>
              </a:rPr>
              <a:t>食品添加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剂</a:t>
            </a:r>
            <a:r>
              <a:rPr sz="2400">
                <a:solidFill>
                  <a:srgbClr val="3045FD"/>
                </a:solidFill>
                <a:latin typeface="TDNCTF+MS-UIGothic"/>
                <a:cs typeface="TDNCTF+MS-UIGothic"/>
              </a:rPr>
              <a:t>的生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产</a:t>
            </a:r>
            <a:r>
              <a:rPr sz="2400">
                <a:solidFill>
                  <a:srgbClr val="3045FD"/>
                </a:solidFill>
                <a:latin typeface="TDNCTF+MS-UIGothic"/>
                <a:cs typeface="TDNCTF+MS-UIGothic"/>
              </a:rPr>
              <a:t>与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经营监</a:t>
            </a:r>
            <a:r>
              <a:rPr sz="2400">
                <a:solidFill>
                  <a:srgbClr val="3045FD"/>
                </a:solidFill>
                <a:latin typeface="TDNCTF+MS-UIGothic"/>
                <a:cs typeface="TDNCTF+MS-UIGothic"/>
              </a:rPr>
              <a:t>管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FMCETK+IIDHNL+ArialMT"/>
                <a:cs typeface="FMCETK+IIDHNL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TDNCTF+MS-UIGothic"/>
                <a:cs typeface="TDNCTF+MS-UIGothic"/>
              </a:rPr>
              <a:t>食品添加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剂</a:t>
            </a:r>
            <a:r>
              <a:rPr sz="2400">
                <a:solidFill>
                  <a:srgbClr val="3045FD"/>
                </a:solidFill>
                <a:latin typeface="TDNCTF+MS-UIGothic"/>
                <a:cs typeface="TDNCTF+MS-UIGothic"/>
              </a:rPr>
              <a:t>的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风险监测</a:t>
            </a:r>
            <a:r>
              <a:rPr sz="2400">
                <a:solidFill>
                  <a:srgbClr val="3045FD"/>
                </a:solidFill>
                <a:latin typeface="TDNCTF+MS-UIGothic"/>
                <a:cs typeface="TDNCTF+MS-UIGothic"/>
              </a:rPr>
              <a:t>与控制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FMCETK+IIDHNL+ArialMT"/>
                <a:cs typeface="FMCETK+IIDHNL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TDNCTF+MS-UIGothic"/>
                <a:cs typeface="TDNCTF+MS-UIGothic"/>
              </a:rPr>
              <a:t>食品添加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剂</a:t>
            </a:r>
            <a:r>
              <a:rPr sz="2400">
                <a:solidFill>
                  <a:srgbClr val="3045FD"/>
                </a:solidFill>
                <a:latin typeface="TDNCTF+MS-UIGothic"/>
                <a:cs typeface="TDNCTF+MS-UIGothic"/>
              </a:rPr>
              <a:t>的科普知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TDNCTF+MS-UIGothic"/>
                <a:cs typeface="TDNCTF+MS-UIGothic"/>
              </a:rPr>
              <a:t>目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A9B5F6"/>
                </a:solidFill>
                <a:latin typeface="SVEQKA+HCODCJ+MicrosoftYaHei-Bold"/>
                <a:cs typeface="SVEQKA+HCODCJ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73785" y="3325796"/>
            <a:ext cx="4120921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3045FD"/>
                </a:solidFill>
                <a:latin typeface="TDNCTF+MS-UIGothic"/>
                <a:cs typeface="TDNCTF+MS-UIGothic"/>
              </a:rPr>
              <a:t>食品添加</a:t>
            </a:r>
            <a:r>
              <a:rPr sz="3800" spc="27">
                <a:solidFill>
                  <a:srgbClr val="3045FD"/>
                </a:solidFill>
                <a:latin typeface="SimSun"/>
                <a:cs typeface="SimSun"/>
              </a:rPr>
              <a:t>剂</a:t>
            </a:r>
            <a:r>
              <a:rPr sz="3800" spc="23">
                <a:solidFill>
                  <a:srgbClr val="3045FD"/>
                </a:solidFill>
                <a:latin typeface="TDNCTF+MS-UIGothic"/>
                <a:cs typeface="TDNCTF+MS-UIGothic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TDNCTF+MS-UIGothic"/>
                <a:cs typeface="TDNCTF+MS-UIGothic"/>
              </a:rPr>
              <a:t>食品添加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剂</a:t>
            </a:r>
            <a:r>
              <a:rPr sz="3000">
                <a:solidFill>
                  <a:srgbClr val="3045FD"/>
                </a:solidFill>
                <a:latin typeface="TDNCTF+MS-UIGothic"/>
                <a:cs typeface="TDNCTF+MS-UIGothic"/>
              </a:rPr>
              <a:t>的定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3045FD"/>
                </a:solidFill>
                <a:latin typeface="TDNCTF+MS-UIGothic"/>
                <a:cs typeface="TDNCTF+MS-UIGothic"/>
              </a:rPr>
              <a:t>与分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045FD"/>
                </a:solidFill>
                <a:latin typeface="TDNCTF+MS-UIGothic"/>
                <a:cs typeface="TDNCTF+MS-UIGothic"/>
              </a:rPr>
              <a:t>定</a:t>
            </a:r>
            <a:r>
              <a:rPr sz="1550">
                <a:solidFill>
                  <a:srgbClr val="3045FD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154679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DNCTF+MS-UIGothic"/>
                <a:cs typeface="TDNCTF+MS-UIGothic"/>
              </a:rPr>
              <a:t>食品添加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剂</a:t>
            </a:r>
            <a:r>
              <a:rPr sz="1350">
                <a:solidFill>
                  <a:srgbClr val="000000"/>
                </a:solidFill>
                <a:latin typeface="TDNCTF+MS-UIGothic"/>
                <a:cs typeface="TDNCTF+MS-UIGothic"/>
              </a:rPr>
              <a:t>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TDNCTF+MS-UIGothic"/>
                <a:cs typeface="TDNCTF+MS-UIGothic"/>
              </a:rPr>
              <a:t>改善食品品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TDNCTF+MS-UIGothic"/>
                <a:cs typeface="TDNCTF+MS-UIGothic"/>
              </a:rPr>
              <a:t>和色、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DNCTF+MS-UIGothic"/>
                <a:cs typeface="TDNCTF+MS-UIGothic"/>
              </a:rPr>
              <a:t>香、味，以及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TDNCTF+MS-UIGothic"/>
                <a:cs typeface="TDNCTF+MS-UIGothic"/>
              </a:rPr>
              <a:t>防腐和加工工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艺</a:t>
            </a:r>
            <a:r>
              <a:rPr sz="1350">
                <a:solidFill>
                  <a:srgbClr val="000000"/>
                </a:solidFill>
                <a:latin typeface="TDNCTF+MS-UIGothic"/>
                <a:cs typeface="TDNCTF+MS-UIGothic"/>
              </a:rPr>
              <a:t>的需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DNCTF+MS-UIGothic"/>
                <a:cs typeface="TDNCTF+MS-UIGothic"/>
              </a:rPr>
              <a:t>要而加入食品中的化学合成或者天然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DNCTF+MS-UIGothic"/>
                <a:cs typeface="TDNCTF+MS-UIGothic"/>
              </a:rPr>
              <a:t>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TDNCTF+MS-UIGothic"/>
                <a:cs typeface="TDNCTF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TDNCTF+MS-UIGothic"/>
                <a:cs typeface="TDNCTF+MS-UIGothic"/>
              </a:rPr>
              <a:t>分</a:t>
            </a:r>
            <a:r>
              <a:rPr sz="1550">
                <a:solidFill>
                  <a:srgbClr val="FFFFFF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154679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DNCTF+MS-UIGothic"/>
                <a:cs typeface="TDNCTF+MS-UIGothic"/>
              </a:rPr>
              <a:t>食品添加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剂</a:t>
            </a:r>
            <a:r>
              <a:rPr sz="1350">
                <a:solidFill>
                  <a:srgbClr val="FFFFFF"/>
                </a:solidFill>
                <a:latin typeface="TDNCTF+MS-UIGothic"/>
                <a:cs typeface="TDNCTF+MS-UIGothic"/>
              </a:rPr>
              <a:t>按其来源可分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TDNCTF+MS-UIGothic"/>
                <a:cs typeface="TDNCTF+MS-UIGothic"/>
              </a:rPr>
              <a:t>天然的和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DNCTF+MS-UIGothic"/>
                <a:cs typeface="TDNCTF+MS-UIGothic"/>
              </a:rPr>
              <a:t>化学合成的两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FFFFFF"/>
                </a:solidFill>
                <a:latin typeface="TDNCTF+MS-UIGothic"/>
                <a:cs typeface="TDNCTF+MS-UIGothic"/>
              </a:rPr>
              <a:t>；按其用途可分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TDNCTF+MS-UIGothic"/>
                <a:cs typeface="TDNCTF+MS-UIGothic"/>
              </a:rPr>
              <a:t>防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DNCTF+MS-UIGothic"/>
                <a:cs typeface="TDNCTF+MS-UIGothic"/>
              </a:rPr>
              <a:t>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剂</a:t>
            </a:r>
            <a:r>
              <a:rPr sz="1350">
                <a:solidFill>
                  <a:srgbClr val="FFFFFF"/>
                </a:solidFill>
                <a:latin typeface="TDNCTF+MS-UIGothic"/>
                <a:cs typeface="TDNCTF+MS-UIGothic"/>
              </a:rPr>
              <a:t>、抗氧化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剂</a:t>
            </a:r>
            <a:r>
              <a:rPr sz="1350">
                <a:solidFill>
                  <a:srgbClr val="FFFFFF"/>
                </a:solidFill>
                <a:latin typeface="TDNCTF+MS-UIGothic"/>
                <a:cs typeface="TDNCTF+MS-UIGothic"/>
              </a:rPr>
              <a:t>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TDNCTF+MS-UIGothic"/>
                <a:cs typeface="TDNCTF+MS-UIGothic"/>
              </a:rPr>
              <a:t>色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剂</a:t>
            </a:r>
            <a:r>
              <a:rPr sz="1350">
                <a:solidFill>
                  <a:srgbClr val="FFFFFF"/>
                </a:solidFill>
                <a:latin typeface="TDNCTF+MS-UIGothic"/>
                <a:cs typeface="TDNCTF+MS-UIGothic"/>
              </a:rPr>
              <a:t>、漂白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剂</a:t>
            </a:r>
            <a:r>
              <a:rPr sz="1350">
                <a:solidFill>
                  <a:srgbClr val="FFFFFF"/>
                </a:solidFill>
                <a:latin typeface="TDNCTF+MS-UIGothic"/>
                <a:cs typeface="TDNCTF+MS-UIGothic"/>
              </a:rPr>
              <a:t>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DNCTF+MS-UIGothic"/>
                <a:cs typeface="TDNCTF+MS-UIGothic"/>
              </a:rPr>
              <a:t>酸味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剂</a:t>
            </a:r>
            <a:r>
              <a:rPr sz="1350">
                <a:solidFill>
                  <a:srgbClr val="FFFFFF"/>
                </a:solidFill>
                <a:latin typeface="TDNCTF+MS-UIGothic"/>
                <a:cs typeface="TDNCTF+MS-UIGothic"/>
              </a:rPr>
              <a:t>、凝固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剂</a:t>
            </a:r>
            <a:r>
              <a:rPr sz="1350">
                <a:solidFill>
                  <a:srgbClr val="FFFFFF"/>
                </a:solidFill>
                <a:latin typeface="TDNCTF+MS-UIGothic"/>
                <a:cs typeface="TDNCTF+MS-UIGothic"/>
              </a:rPr>
              <a:t>、疏松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剂</a:t>
            </a:r>
            <a:r>
              <a:rPr sz="1350">
                <a:solidFill>
                  <a:srgbClr val="FFFFFF"/>
                </a:solidFill>
                <a:latin typeface="TDNCTF+MS-UIGothic"/>
                <a:cs typeface="TDNCTF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TDNCTF+MS-UIGothic"/>
                <a:cs typeface="TDNCTF+MS-UIGothic"/>
              </a:rPr>
              <a:t>食品添加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剂</a:t>
            </a:r>
            <a:r>
              <a:rPr sz="3000">
                <a:solidFill>
                  <a:srgbClr val="3045FD"/>
                </a:solidFill>
                <a:latin typeface="TDNCTF+MS-UIGothic"/>
                <a:cs typeface="TDNCTF+MS-UIGothic"/>
              </a:rPr>
              <a:t>的作用与必要性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89077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FFFFFF"/>
                </a:solidFill>
                <a:latin typeface="TDNCTF+MS-UIGothic"/>
                <a:cs typeface="TDNCTF+MS-UIGothic"/>
              </a:rPr>
              <a:t>作用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104420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DNCTF+MS-UIGothic"/>
                <a:cs typeface="TDNCTF+MS-UIGothic"/>
              </a:rPr>
              <a:t>食品添加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FFFFFF"/>
                </a:solidFill>
                <a:latin typeface="TDNCTF+MS-UIGothic"/>
                <a:cs typeface="TDNCTF+MS-UIGothic"/>
              </a:rPr>
              <a:t>可以防止食品腐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败变质</a:t>
            </a:r>
            <a:r>
              <a:rPr sz="1500">
                <a:solidFill>
                  <a:srgbClr val="FFFFFF"/>
                </a:solidFill>
                <a:latin typeface="TDNCTF+MS-UIGothic"/>
                <a:cs typeface="TDNCTF+MS-UIGothic"/>
              </a:rPr>
              <a:t>，从而延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FFF"/>
                </a:solidFill>
                <a:latin typeface="TDNCTF+MS-UIGothic"/>
                <a:cs typeface="TDNCTF+MS-UIGothic"/>
              </a:rPr>
              <a:t>食品的保存期；可以弥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补</a:t>
            </a:r>
            <a:r>
              <a:rPr sz="1500">
                <a:solidFill>
                  <a:srgbClr val="FFFFFF"/>
                </a:solidFill>
                <a:latin typeface="TDNCTF+MS-UIGothic"/>
                <a:cs typeface="TDNCTF+MS-UIGothic"/>
              </a:rPr>
              <a:t>食品在加工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TDNCTF+MS-UIGothic"/>
                <a:cs typeface="TDNCTF+MS-UIGothic"/>
              </a:rPr>
              <a:t>程中失去的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FFFFFF"/>
                </a:solidFill>
                <a:latin typeface="TDNCTF+MS-UIGothic"/>
                <a:cs typeface="TDNCTF+MS-UIGothic"/>
              </a:rPr>
              <a:t>养成分；可以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FFFFFF"/>
                </a:solidFill>
                <a:latin typeface="TDNCTF+MS-UIGothic"/>
                <a:cs typeface="TDNCTF+MS-UIGothic"/>
              </a:rPr>
              <a:t>足不同人群的特殊需要；可以改善食品的感官性状。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3045FD"/>
                </a:solidFill>
                <a:latin typeface="TDNCTF+MS-UIGothic"/>
                <a:cs typeface="TDNCTF+MS-UIGothic"/>
              </a:rPr>
              <a:t>必要性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513888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11195"/>
                </a:solidFill>
                <a:latin typeface="TDNCTF+MS-UIGothic"/>
                <a:cs typeface="TDNCTF+MS-UIGothic"/>
              </a:rPr>
              <a:t>随着社会的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11195"/>
                </a:solidFill>
                <a:latin typeface="TDNCTF+MS-UIGothic"/>
                <a:cs typeface="TDNCTF+MS-UIGothic"/>
              </a:rPr>
              <a:t>展，人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们对</a:t>
            </a:r>
            <a:r>
              <a:rPr sz="1500">
                <a:solidFill>
                  <a:srgbClr val="011195"/>
                </a:solidFill>
                <a:latin typeface="TDNCTF+MS-UIGothic"/>
                <a:cs typeface="TDNCTF+MS-UIGothic"/>
              </a:rPr>
              <a:t>食品的要求已不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仅</a:t>
            </a:r>
            <a:r>
              <a:rPr sz="1500">
                <a:solidFill>
                  <a:srgbClr val="011195"/>
                </a:solidFill>
                <a:latin typeface="TDNCTF+MS-UIGothic"/>
                <a:cs typeface="TDNCTF+MS-UIGothic"/>
              </a:rPr>
              <a:t>是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011195"/>
                </a:solidFill>
                <a:latin typeface="TDNCTF+MS-UIGothic"/>
                <a:cs typeface="TDNCTF+MS-UIGothic"/>
              </a:rPr>
              <a:t>足于吃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饱</a:t>
            </a:r>
            <a:r>
              <a:rPr sz="1500">
                <a:solidFill>
                  <a:srgbClr val="011195"/>
                </a:solidFill>
                <a:latin typeface="TDNCTF+MS-UIGothic"/>
                <a:cs typeface="TDNCTF+MS-UIGothic"/>
              </a:rPr>
              <a:t>，而是向着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011195"/>
                </a:solidFill>
                <a:latin typeface="TDNCTF+MS-UIGothic"/>
                <a:cs typeface="TDNCTF+MS-UIGothic"/>
              </a:rPr>
              <a:t>养、美味、方便和功能化等方面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11195"/>
                </a:solidFill>
                <a:latin typeface="TDNCTF+MS-UIGothic"/>
                <a:cs typeface="TDNCTF+MS-UIGothic"/>
              </a:rPr>
              <a:t>展。食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11195"/>
                </a:solidFill>
                <a:latin typeface="TDNCTF+MS-UIGothic"/>
                <a:cs typeface="TDNCTF+MS-UIGothic"/>
              </a:rPr>
              <a:t>品添加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011195"/>
                </a:solidFill>
                <a:latin typeface="TDNCTF+MS-UIGothic"/>
                <a:cs typeface="TDNCTF+MS-UIGothic"/>
              </a:rPr>
              <a:t>的使用，不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仅</a:t>
            </a:r>
            <a:r>
              <a:rPr sz="1500">
                <a:solidFill>
                  <a:srgbClr val="011195"/>
                </a:solidFill>
                <a:latin typeface="TDNCTF+MS-UIGothic"/>
                <a:cs typeface="TDNCTF+MS-UIGothic"/>
              </a:rPr>
              <a:t>能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011195"/>
                </a:solidFill>
                <a:latin typeface="TDNCTF+MS-UIGothic"/>
                <a:cs typeface="TDNCTF+MS-UIGothic"/>
              </a:rPr>
              <a:t>足人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们对</a:t>
            </a:r>
            <a:r>
              <a:rPr sz="1500">
                <a:solidFill>
                  <a:srgbClr val="011195"/>
                </a:solidFill>
                <a:latin typeface="TDNCTF+MS-UIGothic"/>
                <a:cs typeface="TDNCTF+MS-UIGothic"/>
              </a:rPr>
              <a:t>食品的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11195"/>
                </a:solidFill>
                <a:latin typeface="TDNCTF+MS-UIGothic"/>
                <a:cs typeface="TDNCTF+MS-UIGothic"/>
              </a:rPr>
              <a:t>些需求，而且在与其他食品加工助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011195"/>
                </a:solidFill>
                <a:latin typeface="TDNCTF+MS-UIGothic"/>
                <a:cs typeface="TDNCTF+MS-UIGothic"/>
              </a:rPr>
              <a:t>的共同作用下，可大幅度地提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11195"/>
                </a:solidFill>
                <a:latin typeface="TDNCTF+MS-UIGothic"/>
                <a:cs typeface="TDNCTF+MS-UIGothic"/>
              </a:rPr>
              <a:t>高食品的加工性能和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11195"/>
                </a:solidFill>
                <a:latin typeface="TDNCTF+MS-UIGothic"/>
                <a:cs typeface="TDNCTF+MS-UIGothic"/>
              </a:rPr>
              <a:t>品的外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观质</a:t>
            </a:r>
            <a:r>
              <a:rPr sz="1500">
                <a:solidFill>
                  <a:srgbClr val="011195"/>
                </a:solidFill>
                <a:latin typeface="TDNCTF+MS-UIGothic"/>
                <a:cs typeface="TDNCTF+MS-UIGothic"/>
              </a:rPr>
              <a:t>量，提高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经济</a:t>
            </a:r>
            <a:r>
              <a:rPr sz="1500">
                <a:solidFill>
                  <a:srgbClr val="011195"/>
                </a:solidFill>
                <a:latin typeface="TDNCTF+MS-UIGothic"/>
                <a:cs typeface="TDNCTF+MS-UIGothic"/>
              </a:rPr>
              <a:t>效益和社会效益。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TDNCTF+MS-UIGothic"/>
                <a:cs typeface="TDNCTF+MS-UIGothic"/>
              </a:rPr>
              <a:t>食品添加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剂</a:t>
            </a:r>
            <a:r>
              <a:rPr sz="3000">
                <a:solidFill>
                  <a:srgbClr val="3045FD"/>
                </a:solidFill>
                <a:latin typeface="TDNCTF+MS-UIGothic"/>
                <a:cs typeface="TDNCTF+MS-UIGothic"/>
              </a:rPr>
              <a:t>的法律法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规</a:t>
            </a:r>
            <a:r>
              <a:rPr sz="3000">
                <a:solidFill>
                  <a:srgbClr val="3045FD"/>
                </a:solidFill>
                <a:latin typeface="TDNCTF+MS-UIGothic"/>
                <a:cs typeface="TDNCTF+MS-UIGothic"/>
              </a:rPr>
              <a:t>与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3045FD"/>
                </a:solidFill>
                <a:latin typeface="TDNCTF+MS-UIGothic"/>
                <a:cs typeface="TDNCTF+MS-UIGothic"/>
              </a:rPr>
              <a:t>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738619" y="1652174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3045FD"/>
                </a:solidFill>
                <a:latin typeface="TDNCTF+MS-UIGothic"/>
                <a:cs typeface="TDNCTF+MS-UIGothic"/>
              </a:rPr>
              <a:t>法律法</a:t>
            </a:r>
            <a:r>
              <a:rPr sz="2000">
                <a:solidFill>
                  <a:srgbClr val="3045FD"/>
                </a:solidFill>
                <a:latin typeface="SimSun"/>
                <a:cs typeface="SimSun"/>
              </a:rPr>
              <a:t>规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633470" y="2412738"/>
            <a:ext cx="810406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DNCTF+MS-UIGothic"/>
                <a:cs typeface="TDNCTF+MS-UIGothic"/>
              </a:rPr>
              <a:t>我国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TDNCTF+MS-UIGothic"/>
                <a:cs typeface="TDNCTF+MS-UIGothic"/>
              </a:rPr>
              <a:t>食品添加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000000"/>
                </a:solidFill>
                <a:latin typeface="TDNCTF+MS-UIGothic"/>
                <a:cs typeface="TDNCTF+MS-UIGothic"/>
              </a:rPr>
              <a:t>的生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TDNCTF+MS-UIGothic"/>
                <a:cs typeface="TDNCTF+MS-UIGothic"/>
              </a:rPr>
              <a:t>和使用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000000"/>
                </a:solidFill>
                <a:latin typeface="TDNCTF+MS-UIGothic"/>
                <a:cs typeface="TDNCTF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许</a:t>
            </a:r>
            <a:r>
              <a:rPr sz="1500">
                <a:solidFill>
                  <a:srgbClr val="000000"/>
                </a:solidFill>
                <a:latin typeface="TDNCTF+MS-UIGothic"/>
                <a:cs typeface="TDNCTF+MS-UIGothic"/>
              </a:rPr>
              <a:t>可制度，即在我国境内生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TDNCTF+MS-UIGothic"/>
                <a:cs typeface="TDNCTF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经营</a:t>
            </a:r>
            <a:r>
              <a:rPr sz="1500">
                <a:solidFill>
                  <a:srgbClr val="000000"/>
                </a:solidFill>
                <a:latin typeface="TDNCTF+MS-UIGothic"/>
                <a:cs typeface="TDNCTF+MS-UIGothic"/>
              </a:rPr>
              <a:t>、使用食品添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DNCTF+MS-UIGothic"/>
                <a:cs typeface="TDNCTF+MS-UIGothic"/>
              </a:rPr>
              <a:t>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000000"/>
                </a:solidFill>
                <a:latin typeface="TDNCTF+MS-UIGothic"/>
                <a:cs typeface="TDNCTF+MS-UIGothic"/>
              </a:rPr>
              <a:t>，必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须</a:t>
            </a:r>
            <a:r>
              <a:rPr sz="1500">
                <a:solidFill>
                  <a:srgbClr val="000000"/>
                </a:solidFill>
                <a:latin typeface="TDNCTF+MS-UIGothic"/>
                <a:cs typeface="TDNCTF+MS-UIGothic"/>
              </a:rPr>
              <a:t>符合国家相关法律法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TDNCTF+MS-UIGothic"/>
                <a:cs typeface="TDNCTF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TDNCTF+MS-UIGothic"/>
                <a:cs typeface="TDNCTF+MS-UIGothic"/>
              </a:rPr>
              <a:t>准的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TDNCTF+MS-UIGothic"/>
                <a:cs typeface="TDNCTF+MS-UIGothic"/>
              </a:rPr>
              <a:t>定，并依法申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请</a:t>
            </a:r>
            <a:r>
              <a:rPr sz="1500">
                <a:solidFill>
                  <a:srgbClr val="000000"/>
                </a:solidFill>
                <a:latin typeface="TDNCTF+MS-UIGothic"/>
                <a:cs typeface="TDNCTF+MS-UIGothic"/>
              </a:rPr>
              <a:t>取得生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产许</a:t>
            </a:r>
            <a:r>
              <a:rPr sz="1500">
                <a:solidFill>
                  <a:srgbClr val="000000"/>
                </a:solidFill>
                <a:latin typeface="TDNCTF+MS-UIGothic"/>
                <a:cs typeface="TDNCTF+MS-UIGothic"/>
              </a:rPr>
              <a:t>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证</a:t>
            </a:r>
            <a:r>
              <a:rPr sz="1500">
                <a:solidFill>
                  <a:srgbClr val="000000"/>
                </a:solidFill>
                <a:latin typeface="TDNCTF+MS-UIGothic"/>
                <a:cs typeface="TDNCTF+MS-UIGothic"/>
              </a:rPr>
              <a:t>后，方可</a:t>
            </a:r>
          </a:p>
          <a:p>
            <a:pPr marL="3047999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DNCTF+MS-UIGothic"/>
                <a:cs typeface="TDNCTF+MS-UIGothic"/>
              </a:rPr>
              <a:t>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TDNCTF+MS-UIGothic"/>
                <a:cs typeface="TDNCTF+MS-UIGothic"/>
              </a:rPr>
              <a:t>和使用。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95794" y="401373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3045FD"/>
                </a:solidFill>
                <a:latin typeface="SimSun"/>
                <a:cs typeface="SimSun"/>
              </a:rPr>
              <a:t>标</a:t>
            </a:r>
            <a:r>
              <a:rPr sz="2000">
                <a:solidFill>
                  <a:srgbClr val="3045FD"/>
                </a:solidFill>
                <a:latin typeface="TDNCTF+MS-UIGothic"/>
                <a:cs typeface="TDNCTF+MS-UIGothic"/>
              </a:rPr>
              <a:t>准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633470" y="4774303"/>
            <a:ext cx="8032167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DNCTF+MS-UIGothic"/>
                <a:cs typeface="TDNCTF+MS-UIGothic"/>
              </a:rPr>
              <a:t>我国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TDNCTF+MS-UIGothic"/>
                <a:cs typeface="TDNCTF+MS-UIGothic"/>
              </a:rPr>
              <a:t>食品添加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000000"/>
                </a:solidFill>
                <a:latin typeface="TDNCTF+MS-UIGothic"/>
                <a:cs typeface="TDNCTF+MS-UIGothic"/>
              </a:rPr>
              <a:t>的生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TDNCTF+MS-UIGothic"/>
                <a:cs typeface="TDNCTF+MS-UIGothic"/>
              </a:rPr>
              <a:t>和使用制定了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严</a:t>
            </a:r>
            <a:r>
              <a:rPr sz="1500">
                <a:solidFill>
                  <a:srgbClr val="000000"/>
                </a:solidFill>
                <a:latin typeface="TDNCTF+MS-UIGothic"/>
                <a:cs typeface="TDNCTF+MS-UIGothic"/>
              </a:rPr>
              <a:t>格的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TDNCTF+MS-UIGothic"/>
                <a:cs typeface="TDNCTF+MS-UIGothic"/>
              </a:rPr>
              <a:t>准和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TDNCTF+MS-UIGothic"/>
                <a:cs typeface="TDNCTF+MS-UIGothic"/>
              </a:rPr>
              <a:t>定，包括《食品安全国家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TDNCTF+MS-UIGothic"/>
                <a:cs typeface="TDNCTF+MS-UIGothic"/>
              </a:rPr>
              <a:t>准</a:t>
            </a:r>
          </a:p>
          <a:p>
            <a:pPr marL="19684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DNCTF+MS-UIGothic"/>
                <a:cs typeface="TDNCTF+MS-UIGothic"/>
              </a:rPr>
              <a:t>食品添加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000000"/>
                </a:solidFill>
                <a:latin typeface="TDNCTF+MS-UIGothic"/>
                <a:cs typeface="TDNCTF+MS-UIGothic"/>
              </a:rPr>
              <a:t>使用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TDNCTF+MS-UIGothic"/>
                <a:cs typeface="TDNCTF+MS-UIGothic"/>
              </a:rPr>
              <a:t>准》（</a:t>
            </a:r>
            <a:r>
              <a:rPr sz="1500">
                <a:solidFill>
                  <a:srgbClr val="000000"/>
                </a:solidFill>
                <a:latin typeface="VGOMBK+POQOIH+MicrosoftYaHei"/>
                <a:cs typeface="VGOMBK+POQOIH+MicrosoftYaHei"/>
              </a:rPr>
              <a:t>GB 2760-2014</a:t>
            </a:r>
            <a:r>
              <a:rPr sz="1500">
                <a:solidFill>
                  <a:srgbClr val="000000"/>
                </a:solidFill>
                <a:latin typeface="TDNCTF+MS-UIGothic"/>
                <a:cs typeface="TDNCTF+MS-UIGothic"/>
              </a:rPr>
              <a:t>）等。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0000"/>
                </a:solidFill>
                <a:latin typeface="TDNCTF+MS-UIGothic"/>
                <a:cs typeface="TDNCTF+MS-UIGothic"/>
              </a:rPr>
              <a:t>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TDNCTF+MS-UIGothic"/>
                <a:cs typeface="TDNCTF+MS-UIGothic"/>
              </a:rPr>
              <a:t>准和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TDNCTF+MS-UIGothic"/>
                <a:cs typeface="TDNCTF+MS-UIGothic"/>
              </a:rPr>
              <a:t>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TDNCTF+MS-UIGothic"/>
                <a:cs typeface="TDNCTF+MS-UIGothic"/>
              </a:rPr>
              <a:t>食品添加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000000"/>
                </a:solidFill>
                <a:latin typeface="TDNCTF+MS-UIGothic"/>
                <a:cs typeface="TDNCTF+MS-UIGothic"/>
              </a:rPr>
              <a:t>的使用范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围</a:t>
            </a:r>
            <a:r>
              <a:rPr sz="1500">
                <a:solidFill>
                  <a:srgbClr val="000000"/>
                </a:solidFill>
                <a:latin typeface="TDNCTF+MS-UIGothic"/>
                <a:cs typeface="TDNCTF+MS-UIGothic"/>
              </a:rPr>
              <a:t>、使用量、使用原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000000"/>
                </a:solidFill>
                <a:latin typeface="TDNCTF+MS-UIGothic"/>
                <a:cs typeface="TDNCTF+MS-UIGothic"/>
              </a:rPr>
              <a:t>等方面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TDNCTF+MS-UIGothic"/>
                <a:cs typeface="TDNCTF+MS-UIGothic"/>
              </a:rPr>
              <a:t>行了明确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TDNCTF+MS-UIGothic"/>
                <a:cs typeface="TDNCTF+MS-UIGothic"/>
              </a:rPr>
              <a:t>定，以确保食品添加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000000"/>
                </a:solidFill>
                <a:latin typeface="TDNCTF+MS-UIGothic"/>
                <a:cs typeface="TDNCTF+MS-UIGothic"/>
              </a:rPr>
              <a:t>的安全性和有效性。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73785" y="3325796"/>
            <a:ext cx="5582644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3045FD"/>
                </a:solidFill>
                <a:latin typeface="TDNCTF+MS-UIGothic"/>
                <a:cs typeface="TDNCTF+MS-UIGothic"/>
              </a:rPr>
              <a:t>食品添加</a:t>
            </a:r>
            <a:r>
              <a:rPr sz="3800" spc="27">
                <a:solidFill>
                  <a:srgbClr val="3045FD"/>
                </a:solidFill>
                <a:latin typeface="SimSun"/>
                <a:cs typeface="SimSun"/>
              </a:rPr>
              <a:t>剂</a:t>
            </a:r>
            <a:r>
              <a:rPr sz="3800" spc="23">
                <a:solidFill>
                  <a:srgbClr val="3045FD"/>
                </a:solidFill>
                <a:latin typeface="TDNCTF+MS-UIGothic"/>
                <a:cs typeface="TDNCTF+MS-UIGothic"/>
              </a:rPr>
              <a:t>的</a:t>
            </a:r>
            <a:r>
              <a:rPr sz="3800" spc="27">
                <a:solidFill>
                  <a:srgbClr val="3045FD"/>
                </a:solidFill>
                <a:latin typeface="SimSun"/>
                <a:cs typeface="SimSun"/>
              </a:rPr>
              <a:t>卫</a:t>
            </a:r>
            <a:r>
              <a:rPr sz="3800" spc="25">
                <a:solidFill>
                  <a:srgbClr val="3045FD"/>
                </a:solidFill>
                <a:latin typeface="TDNCTF+MS-UIGothic"/>
                <a:cs typeface="TDNCTF+MS-UIGothic"/>
              </a:rPr>
              <a:t>生要求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TDNCTF+MS-UIGothic"/>
                <a:cs typeface="TDNCTF+MS-UIGothic"/>
              </a:rPr>
              <a:t>食品添加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剂</a:t>
            </a:r>
            <a:r>
              <a:rPr sz="3000">
                <a:solidFill>
                  <a:srgbClr val="3045FD"/>
                </a:solidFill>
                <a:latin typeface="TDNCTF+MS-UIGothic"/>
                <a:cs typeface="TDNCTF+MS-UIGothic"/>
              </a:rPr>
              <a:t>的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选</a:t>
            </a:r>
            <a:r>
              <a:rPr sz="3000">
                <a:solidFill>
                  <a:srgbClr val="3045FD"/>
                </a:solidFill>
                <a:latin typeface="TDNCTF+MS-UIGothic"/>
                <a:cs typeface="TDNCTF+MS-UIGothic"/>
              </a:rPr>
              <a:t>用原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VEQKA+HCODCJ+MicrosoftYaHei-Bold"/>
                <a:cs typeface="SVEQKA+HCODCJ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VEQKA+HCODCJ+MicrosoftYaHei-Bold"/>
                <a:cs typeface="SVEQKA+HCODCJ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VEQKA+HCODCJ+MicrosoftYaHei-Bold"/>
                <a:cs typeface="SVEQKA+HCODCJ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3045FD"/>
                </a:solidFill>
                <a:latin typeface="TDNCTF+MS-UIGothic"/>
                <a:cs typeface="TDNCTF+MS-UIGothic"/>
              </a:rPr>
              <a:t>合法性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3045FD"/>
                </a:solidFill>
                <a:latin typeface="TDNCTF+MS-UIGothic"/>
                <a:cs typeface="TDNCTF+MS-UIGothic"/>
              </a:rPr>
              <a:t>必要性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3045FD"/>
                </a:solidFill>
                <a:latin typeface="TDNCTF+MS-UIGothic"/>
                <a:cs typeface="TDNCTF+MS-UIGothic"/>
              </a:rPr>
              <a:t>适量性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555304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DNCTF+MS-UIGothic"/>
                <a:cs typeface="TDNCTF+MS-UIGothic"/>
              </a:rPr>
              <a:t>食品添加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000000"/>
                </a:solidFill>
                <a:latin typeface="TDNCTF+MS-UIGothic"/>
                <a:cs typeface="TDNCTF+MS-UIGothic"/>
              </a:rPr>
              <a:t>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须</a:t>
            </a:r>
            <a:r>
              <a:rPr sz="1500">
                <a:solidFill>
                  <a:srgbClr val="000000"/>
                </a:solidFill>
                <a:latin typeface="TDNCTF+MS-UIGothic"/>
                <a:cs typeface="TDNCTF+MS-UIGothic"/>
              </a:rPr>
              <a:t>符合国家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DNCTF+MS-UIGothic"/>
                <a:cs typeface="TDNCTF+MS-UIGothic"/>
              </a:rPr>
              <a:t>法律法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TDNCTF+MS-UIGothic"/>
                <a:cs typeface="TDNCTF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TDNCTF+MS-UIGothic"/>
                <a:cs typeface="TDNCTF+MS-UIGothic"/>
              </a:rPr>
              <a:t>准要求，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严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DNCTF+MS-UIGothic"/>
                <a:cs typeface="TDNCTF+MS-UIGothic"/>
              </a:rPr>
              <a:t>禁使用非法定食品添加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000000"/>
                </a:solidFill>
                <a:latin typeface="TDNCTF+MS-UIGothic"/>
                <a:cs typeface="TDNCTF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DNCTF+MS-UIGothic"/>
                <a:cs typeface="TDNCTF+MS-UIGothic"/>
              </a:rPr>
              <a:t>食品添加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000000"/>
                </a:solidFill>
                <a:latin typeface="TDNCTF+MS-UIGothic"/>
                <a:cs typeface="TDNCTF+MS-UIGothic"/>
              </a:rPr>
              <a:t>的使用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TDNCTF+MS-UIGothic"/>
                <a:cs typeface="TDNCTF+MS-UIGothic"/>
              </a:rPr>
              <a:t>基于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DNCTF+MS-UIGothic"/>
                <a:cs typeface="TDNCTF+MS-UIGothic"/>
              </a:rPr>
              <a:t>必要性，即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TDNCTF+MS-UIGothic"/>
                <a:cs typeface="TDNCTF+MS-UIGothic"/>
              </a:rPr>
              <a:t>了保持或提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DNCTF+MS-UIGothic"/>
                <a:cs typeface="TDNCTF+MS-UIGothic"/>
              </a:rPr>
              <a:t>高食品的品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TDNCTF+MS-UIGothic"/>
                <a:cs typeface="TDNCTF+MS-UIGothic"/>
              </a:rPr>
              <a:t>、安全性或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DNCTF+MS-UIGothic"/>
                <a:cs typeface="TDNCTF+MS-UIGothic"/>
              </a:rPr>
              <a:t>加工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TDNCTF+MS-UIGothic"/>
                <a:cs typeface="TDNCTF+MS-UIGothic"/>
              </a:rPr>
              <a:t>程的效率。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81708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DNCTF+MS-UIGothic"/>
                <a:cs typeface="TDNCTF+MS-UIGothic"/>
              </a:rPr>
              <a:t>食品添加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000000"/>
                </a:solidFill>
                <a:latin typeface="TDNCTF+MS-UIGothic"/>
                <a:cs typeface="TDNCTF+MS-UIGothic"/>
              </a:rPr>
              <a:t>的使用量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TDNCTF+MS-UIGothic"/>
                <a:cs typeface="TDNCTF+MS-UIGothic"/>
              </a:rPr>
              <a:t>适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DNCTF+MS-UIGothic"/>
                <a:cs typeface="TDNCTF+MS-UIGothic"/>
              </a:rPr>
              <a:t>量，不得超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过规</a:t>
            </a:r>
            <a:r>
              <a:rPr sz="1500">
                <a:solidFill>
                  <a:srgbClr val="000000"/>
                </a:solidFill>
                <a:latin typeface="TDNCTF+MS-UIGothic"/>
                <a:cs typeface="TDNCTF+MS-UIGothic"/>
              </a:rPr>
              <a:t>定的限量，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DNCTF+MS-UIGothic"/>
                <a:cs typeface="TDNCTF+MS-UIGothic"/>
              </a:rPr>
              <a:t>以确保食品安全。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TDNCTF+MS-UIGothic"/>
                <a:cs typeface="TDNCTF+MS-UIGothic"/>
              </a:rPr>
              <a:t>食品添加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剂</a:t>
            </a:r>
            <a:r>
              <a:rPr sz="3000">
                <a:solidFill>
                  <a:srgbClr val="3045FD"/>
                </a:solidFill>
                <a:latin typeface="TDNCTF+MS-UIGothic"/>
                <a:cs typeface="TDNCTF+MS-UIGothic"/>
              </a:rPr>
              <a:t>的使用限量与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规</a:t>
            </a:r>
            <a:r>
              <a:rPr sz="3000">
                <a:solidFill>
                  <a:srgbClr val="3045FD"/>
                </a:solidFill>
                <a:latin typeface="TDNCTF+MS-UIGothic"/>
                <a:cs typeface="TDNCTF+MS-UIGothic"/>
              </a:rPr>
              <a:t>定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TDNCTF+MS-UIGothic"/>
                <a:cs typeface="TDNCTF+MS-UIGothic"/>
              </a:rPr>
              <a:t>限量</a:t>
            </a: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标</a:t>
            </a:r>
            <a:r>
              <a:rPr sz="2300">
                <a:solidFill>
                  <a:srgbClr val="3045FD"/>
                </a:solidFill>
                <a:latin typeface="TDNCTF+MS-UIGothic"/>
                <a:cs typeface="TDNCTF+MS-UIGothic"/>
              </a:rPr>
              <a:t>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TDNCTF+MS-UIGothic"/>
                <a:cs typeface="TDNCTF+MS-UIGothic"/>
              </a:rPr>
              <a:t>特定食品</a:t>
            </a: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类别规</a:t>
            </a:r>
            <a:r>
              <a:rPr sz="2300">
                <a:solidFill>
                  <a:srgbClr val="3045FD"/>
                </a:solidFill>
                <a:latin typeface="TDNCTF+MS-UIGothic"/>
                <a:cs typeface="TDNCTF+MS-UIGothic"/>
              </a:rPr>
              <a:t>定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TDNCTF+MS-UIGothic"/>
                <a:cs typeface="TDNCTF+MS-UIGothic"/>
              </a:rPr>
              <a:t>特殊人群限制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700783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DNCTF+MS-UIGothic"/>
                <a:cs typeface="TDNCTF+MS-UIGothic"/>
              </a:rPr>
              <a:t>食品添加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000000"/>
                </a:solidFill>
                <a:latin typeface="TDNCTF+MS-UIGothic"/>
                <a:cs typeface="TDNCTF+MS-UIGothic"/>
              </a:rPr>
              <a:t>的使用量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TDNCTF+MS-UIGothic"/>
                <a:cs typeface="TDNCTF+MS-UIGothic"/>
              </a:rPr>
              <a:t>符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DNCTF+MS-UIGothic"/>
                <a:cs typeface="TDNCTF+MS-UIGothic"/>
              </a:rPr>
              <a:t>合国家或国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际组织</a:t>
            </a:r>
            <a:r>
              <a:rPr sz="1500">
                <a:solidFill>
                  <a:srgbClr val="000000"/>
                </a:solidFill>
                <a:latin typeface="TDNCTF+MS-UIGothic"/>
                <a:cs typeface="TDNCTF+MS-UIGothic"/>
              </a:rPr>
              <a:t>制定的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DNCTF+MS-UIGothic"/>
                <a:cs typeface="TDNCTF+MS-UIGothic"/>
              </a:rPr>
              <a:t>限量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TDNCTF+MS-UIGothic"/>
                <a:cs typeface="TDNCTF+MS-UIGothic"/>
              </a:rPr>
              <a:t>准，以确保食品安全。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77437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针对</a:t>
            </a:r>
            <a:r>
              <a:rPr sz="1500">
                <a:solidFill>
                  <a:srgbClr val="000000"/>
                </a:solidFill>
                <a:latin typeface="TDNCTF+MS-UIGothic"/>
                <a:cs typeface="TDNCTF+MS-UIGothic"/>
              </a:rPr>
              <a:t>不同食品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类别</a:t>
            </a:r>
            <a:r>
              <a:rPr sz="1500">
                <a:solidFill>
                  <a:srgbClr val="000000"/>
                </a:solidFill>
                <a:latin typeface="TDNCTF+MS-UIGothic"/>
                <a:cs typeface="TDNCTF+MS-UIGothic"/>
              </a:rPr>
              <a:t>，国家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DNCTF+MS-UIGothic"/>
                <a:cs typeface="TDNCTF+MS-UIGothic"/>
              </a:rPr>
              <a:t>或国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际组织</a:t>
            </a:r>
            <a:r>
              <a:rPr sz="1500">
                <a:solidFill>
                  <a:srgbClr val="000000"/>
                </a:solidFill>
                <a:latin typeface="TDNCTF+MS-UIGothic"/>
                <a:cs typeface="TDNCTF+MS-UIGothic"/>
              </a:rPr>
              <a:t>可能会制定更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DNCTF+MS-UIGothic"/>
                <a:cs typeface="TDNCTF+MS-UIGothic"/>
              </a:rPr>
              <a:t>具体的食品添加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000000"/>
                </a:solidFill>
                <a:latin typeface="TDNCTF+MS-UIGothic"/>
                <a:cs typeface="TDNCTF+MS-UIGothic"/>
              </a:rPr>
              <a:t>使用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TDNCTF+MS-UIGothic"/>
                <a:cs typeface="TDNCTF+MS-UIGothic"/>
              </a:rPr>
              <a:t>定。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77437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针对</a:t>
            </a:r>
            <a:r>
              <a:rPr sz="1500">
                <a:solidFill>
                  <a:srgbClr val="000000"/>
                </a:solidFill>
                <a:latin typeface="TDNCTF+MS-UIGothic"/>
                <a:cs typeface="TDNCTF+MS-UIGothic"/>
              </a:rPr>
              <a:t>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妇</a:t>
            </a:r>
            <a:r>
              <a:rPr sz="1500">
                <a:solidFill>
                  <a:srgbClr val="000000"/>
                </a:solidFill>
                <a:latin typeface="TDNCTF+MS-UIGothic"/>
                <a:cs typeface="TDNCTF+MS-UIGothic"/>
              </a:rPr>
              <a:t>、儿童、老年人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DNCTF+MS-UIGothic"/>
                <a:cs typeface="TDNCTF+MS-UIGothic"/>
              </a:rPr>
              <a:t>等特殊人群，食品添加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剂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DNCTF+MS-UIGothic"/>
                <a:cs typeface="TDNCTF+MS-UIGothic"/>
              </a:rPr>
              <a:t>的使用量可能需要特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别</a:t>
            </a:r>
            <a:r>
              <a:rPr sz="1500">
                <a:solidFill>
                  <a:srgbClr val="000000"/>
                </a:solidFill>
                <a:latin typeface="TDNCTF+MS-UIGothic"/>
                <a:cs typeface="TDNCTF+MS-UIGothic"/>
              </a:rPr>
              <a:t>限制。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TDNCTF+MS-UIGothic"/>
                <a:cs typeface="TDNCTF+MS-UIGothic"/>
              </a:rPr>
              <a:t>食品添加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剂</a:t>
            </a:r>
            <a:r>
              <a:rPr sz="3000">
                <a:solidFill>
                  <a:srgbClr val="3045FD"/>
                </a:solidFill>
                <a:latin typeface="TDNCTF+MS-UIGothic"/>
                <a:cs typeface="TDNCTF+MS-UIGothic"/>
              </a:rPr>
              <a:t>的安全性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评</a:t>
            </a:r>
            <a:r>
              <a:rPr sz="3000">
                <a:solidFill>
                  <a:srgbClr val="3045FD"/>
                </a:solidFill>
                <a:latin typeface="TDNCTF+MS-UIGothic"/>
                <a:cs typeface="TDNCTF+MS-UIGothic"/>
              </a:rPr>
              <a:t>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风险评</a:t>
            </a:r>
            <a:r>
              <a:rPr sz="2300">
                <a:solidFill>
                  <a:srgbClr val="3045FD"/>
                </a:solidFill>
                <a:latin typeface="TDNCTF+MS-UIGothic"/>
                <a:cs typeface="TDNCTF+MS-UIGothic"/>
              </a:rPr>
              <a:t>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125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DNCTF+MS-UIGothic"/>
                <a:cs typeface="TDNCTF+MS-UIGothic"/>
              </a:rPr>
              <a:t>基于毒理学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TDNCTF+MS-UIGothic"/>
                <a:cs typeface="TDNCTF+MS-UIGothic"/>
              </a:rPr>
              <a:t>估和其他相关数据，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TDNCTF+MS-UIGothic"/>
                <a:cs typeface="TDNCTF+MS-UIGothic"/>
              </a:rPr>
              <a:t>食品添加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剂进</a:t>
            </a:r>
            <a:r>
              <a:rPr sz="1500">
                <a:solidFill>
                  <a:srgbClr val="000000"/>
                </a:solidFill>
                <a:latin typeface="TDNCTF+MS-UIGothic"/>
                <a:cs typeface="TDNCTF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风险评</a:t>
            </a:r>
            <a:r>
              <a:rPr sz="1500">
                <a:solidFill>
                  <a:srgbClr val="000000"/>
                </a:solidFill>
                <a:latin typeface="TDNCTF+MS-UIGothic"/>
                <a:cs typeface="TDNCTF+MS-UIGothic"/>
              </a:rPr>
              <a:t>估，以确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DNCTF+MS-UIGothic"/>
                <a:cs typeface="TDNCTF+MS-UIGothic"/>
              </a:rPr>
              <a:t>定其可能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TDNCTF+MS-UIGothic"/>
                <a:cs typeface="TDNCTF+MS-UIGothic"/>
              </a:rPr>
              <a:t>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TDNCTF+MS-UIGothic"/>
                <a:cs typeface="TDNCTF+MS-UIGothic"/>
              </a:rPr>
              <a:t>健康造成的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000000"/>
                </a:solidFill>
                <a:latin typeface="TDNCTF+MS-UIGothic"/>
                <a:cs typeface="TDNCTF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726564" y="225722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TDNCTF+MS-UIGothic"/>
                <a:cs typeface="TDNCTF+MS-UIGothic"/>
              </a:rPr>
              <a:t>毒理学</a:t>
            </a:r>
            <a:r>
              <a:rPr sz="2300" spc="23">
                <a:solidFill>
                  <a:srgbClr val="3045FD"/>
                </a:solidFill>
                <a:latin typeface="SimSun"/>
                <a:cs typeface="SimSun"/>
              </a:rPr>
              <a:t>评</a:t>
            </a:r>
            <a:r>
              <a:rPr sz="2300">
                <a:solidFill>
                  <a:srgbClr val="3045FD"/>
                </a:solidFill>
                <a:latin typeface="TDNCTF+MS-UIGothic"/>
                <a:cs typeface="TDNCTF+MS-UIGothic"/>
              </a:rPr>
              <a:t>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30670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DNCTF+MS-UIGothic"/>
                <a:cs typeface="TDNCTF+MS-UIGothic"/>
              </a:rPr>
              <a:t>食品添加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000000"/>
                </a:solidFill>
                <a:latin typeface="TDNCTF+MS-UIGothic"/>
                <a:cs typeface="TDNCTF+MS-UIGothic"/>
              </a:rPr>
              <a:t>的安全性需要通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TDNCTF+MS-UIGothic"/>
                <a:cs typeface="TDNCTF+MS-UIGothic"/>
              </a:rPr>
              <a:t>毒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9115" y="3094728"/>
            <a:ext cx="32125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DNCTF+MS-UIGothic"/>
                <a:cs typeface="TDNCTF+MS-UIGothic"/>
              </a:rPr>
              <a:t>理学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TDNCTF+MS-UIGothic"/>
                <a:cs typeface="TDNCTF+MS-UIGothic"/>
              </a:rPr>
              <a:t>估来确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认</a:t>
            </a:r>
            <a:r>
              <a:rPr sz="1500">
                <a:solidFill>
                  <a:srgbClr val="000000"/>
                </a:solidFill>
                <a:latin typeface="TDNCTF+MS-UIGothic"/>
                <a:cs typeface="TDNCTF+MS-UIGothic"/>
              </a:rPr>
              <a:t>，包括急性毒性、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DNCTF+MS-UIGothic"/>
                <a:cs typeface="TDNCTF+MS-UIGothic"/>
              </a:rPr>
              <a:t>慢性毒性、致畸、致癌等方面的</a:t>
            </a:r>
          </a:p>
          <a:p>
            <a:pPr marL="22860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TDNCTF+MS-UIGothic"/>
                <a:cs typeface="TDNCTF+MS-UIGothic"/>
              </a:rPr>
              <a:t>估。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35018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TDNCTF+MS-UIGothic"/>
                <a:cs typeface="TDNCTF+MS-UIGothic"/>
              </a:rPr>
              <a:t>安全</a:t>
            </a: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剂</a:t>
            </a:r>
            <a:r>
              <a:rPr sz="2300">
                <a:solidFill>
                  <a:srgbClr val="3045FD"/>
                </a:solidFill>
                <a:latin typeface="TDNCTF+MS-UIGothic"/>
                <a:cs typeface="TDNCTF+MS-UIGothic"/>
              </a:rPr>
              <a:t>量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735694" y="4886063"/>
            <a:ext cx="32125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DNCTF+MS-UIGothic"/>
                <a:cs typeface="TDNCTF+MS-UIGothic"/>
              </a:rPr>
              <a:t>根据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风险评</a:t>
            </a:r>
            <a:r>
              <a:rPr sz="1500">
                <a:solidFill>
                  <a:srgbClr val="000000"/>
                </a:solidFill>
                <a:latin typeface="TDNCTF+MS-UIGothic"/>
                <a:cs typeface="TDNCTF+MS-UIGothic"/>
              </a:rPr>
              <a:t>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0000"/>
                </a:solidFill>
                <a:latin typeface="TDNCTF+MS-UIGothic"/>
                <a:cs typeface="TDNCTF+MS-UIGothic"/>
              </a:rPr>
              <a:t>果，确定食品添加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735694" y="5160383"/>
            <a:ext cx="3212529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000000"/>
                </a:solidFill>
                <a:latin typeface="TDNCTF+MS-UIGothic"/>
                <a:cs typeface="TDNCTF+MS-UIGothic"/>
              </a:rPr>
              <a:t>的安全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000000"/>
                </a:solidFill>
                <a:latin typeface="TDNCTF+MS-UIGothic"/>
                <a:cs typeface="TDNCTF+MS-UIGothic"/>
              </a:rPr>
              <a:t>量，即不会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TDNCTF+MS-UIGothic"/>
                <a:cs typeface="TDNCTF+MS-UIGothic"/>
              </a:rPr>
              <a:t>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TDNCTF+MS-UIGothic"/>
                <a:cs typeface="TDNCTF+MS-UIGothic"/>
              </a:rPr>
              <a:t>健康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DNCTF+MS-UIGothic"/>
                <a:cs typeface="TDNCTF+MS-UIGothic"/>
              </a:rPr>
              <a:t>造成不良影响的最大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000000"/>
                </a:solidFill>
                <a:latin typeface="TDNCTF+MS-UIGothic"/>
                <a:cs typeface="TDNCTF+MS-UIGothic"/>
              </a:rPr>
              <a:t>量。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73785" y="3325796"/>
            <a:ext cx="5582644" cy="19056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3045FD"/>
                </a:solidFill>
                <a:latin typeface="TDNCTF+MS-UIGothic"/>
                <a:cs typeface="TDNCTF+MS-UIGothic"/>
              </a:rPr>
              <a:t>食品添加</a:t>
            </a:r>
            <a:r>
              <a:rPr sz="3800" spc="27">
                <a:solidFill>
                  <a:srgbClr val="3045FD"/>
                </a:solidFill>
                <a:latin typeface="SimSun"/>
                <a:cs typeface="SimSun"/>
              </a:rPr>
              <a:t>剂</a:t>
            </a:r>
            <a:r>
              <a:rPr sz="3800" spc="25">
                <a:solidFill>
                  <a:srgbClr val="3045FD"/>
                </a:solidFill>
                <a:latin typeface="TDNCTF+MS-UIGothic"/>
                <a:cs typeface="TDNCTF+MS-UIGothic"/>
              </a:rPr>
              <a:t>的生</a:t>
            </a:r>
            <a:r>
              <a:rPr sz="3800" spc="27">
                <a:solidFill>
                  <a:srgbClr val="3045FD"/>
                </a:solidFill>
                <a:latin typeface="SimSun"/>
                <a:cs typeface="SimSun"/>
              </a:rPr>
              <a:t>产</a:t>
            </a:r>
            <a:r>
              <a:rPr sz="3800" spc="23">
                <a:solidFill>
                  <a:srgbClr val="3045FD"/>
                </a:solidFill>
                <a:latin typeface="TDNCTF+MS-UIGothic"/>
                <a:cs typeface="TDNCTF+MS-UIGothic"/>
              </a:rPr>
              <a:t>与</a:t>
            </a:r>
            <a:r>
              <a:rPr sz="3800">
                <a:solidFill>
                  <a:srgbClr val="3045FD"/>
                </a:solidFill>
                <a:latin typeface="SimSun"/>
                <a:cs typeface="SimSun"/>
              </a:rPr>
              <a:t>经</a:t>
            </a:r>
          </a:p>
          <a:p>
            <a:pPr marL="0" marR="0">
              <a:lnSpc>
                <a:spcPts val="3800"/>
              </a:lnSpc>
              <a:spcBef>
                <a:spcPts val="1705"/>
              </a:spcBef>
              <a:spcAft>
                <a:spcPct val="0"/>
              </a:spcAft>
            </a:pPr>
            <a:r>
              <a:rPr sz="3800" spc="25">
                <a:solidFill>
                  <a:srgbClr val="3045FD"/>
                </a:solidFill>
                <a:latin typeface="SimSun"/>
                <a:cs typeface="SimSun"/>
              </a:rPr>
              <a:t>营监</a:t>
            </a:r>
            <a:r>
              <a:rPr sz="3800">
                <a:solidFill>
                  <a:srgbClr val="3045FD"/>
                </a:solidFill>
                <a:latin typeface="TDNCTF+MS-UIGothic"/>
                <a:cs typeface="TDNCTF+MS-UIGothic"/>
              </a:rPr>
              <a:t> 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5722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TDNCTF+MS-UIGothic"/>
                <a:cs typeface="TDNCTF+MS-UIGothic"/>
              </a:rPr>
              <a:t>食品添加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剂</a:t>
            </a:r>
            <a:r>
              <a:rPr sz="3000">
                <a:solidFill>
                  <a:srgbClr val="3045FD"/>
                </a:solidFill>
                <a:latin typeface="TDNCTF+MS-UIGothic"/>
                <a:cs typeface="TDNCTF+MS-UIGothic"/>
              </a:rPr>
              <a:t>的生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产许</a:t>
            </a:r>
            <a:r>
              <a:rPr sz="3000">
                <a:solidFill>
                  <a:srgbClr val="3045FD"/>
                </a:solidFill>
                <a:latin typeface="TDNCTF+MS-UIGothic"/>
                <a:cs typeface="TDNCTF+MS-UIGothic"/>
              </a:rPr>
              <a:t>可与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备</a:t>
            </a:r>
            <a:r>
              <a:rPr sz="3000">
                <a:solidFill>
                  <a:srgbClr val="3045FD"/>
                </a:solidFill>
                <a:latin typeface="TDNCTF+MS-UIGothic"/>
                <a:cs typeface="TDNCTF+MS-UIGothic"/>
              </a:rPr>
              <a:t>案制度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344025" y="2004055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045FD"/>
                </a:solidFill>
                <a:latin typeface="TDNCTF+MS-UIGothic"/>
                <a:cs typeface="TDNCTF+MS-UIGothic"/>
              </a:rPr>
              <a:t>生</a:t>
            </a:r>
            <a:r>
              <a:rPr sz="1550" spc="25">
                <a:solidFill>
                  <a:srgbClr val="3045FD"/>
                </a:solidFill>
                <a:latin typeface="SimSun"/>
                <a:cs typeface="SimSun"/>
              </a:rPr>
              <a:t>产许</a:t>
            </a:r>
            <a:r>
              <a:rPr sz="1550" spc="25">
                <a:solidFill>
                  <a:srgbClr val="3045FD"/>
                </a:solidFill>
                <a:latin typeface="TDNCTF+MS-UIGothic"/>
                <a:cs typeface="TDNCTF+MS-UIGothic"/>
              </a:rPr>
              <a:t>可制度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825040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DNCTF+MS-UIGothic"/>
                <a:cs typeface="TDNCTF+MS-UIGothic"/>
              </a:rPr>
              <a:t>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TDNCTF+MS-UIGothic"/>
                <a:cs typeface="TDNCTF+MS-UIGothic"/>
              </a:rPr>
              <a:t>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TDNCTF+MS-UIGothic"/>
                <a:cs typeface="TDNCTF+MS-UIGothic"/>
              </a:rPr>
              <a:t>食品添加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剂应</a:t>
            </a:r>
            <a:r>
              <a:rPr sz="1350">
                <a:solidFill>
                  <a:srgbClr val="000000"/>
                </a:solidFill>
                <a:latin typeface="TDNCTF+MS-UIGothic"/>
                <a:cs typeface="TDNCTF+MS-UIGothic"/>
              </a:rPr>
              <a:t>当取得相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TDNCTF+MS-UIGothic"/>
                <a:cs typeface="TDNCTF+MS-UIGothic"/>
              </a:rPr>
              <a:t>的生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产许</a:t>
            </a:r>
            <a:r>
              <a:rPr sz="1350">
                <a:solidFill>
                  <a:srgbClr val="000000"/>
                </a:solidFill>
                <a:latin typeface="TDNCTF+MS-UIGothic"/>
                <a:cs typeface="TDNCTF+MS-UIGothic"/>
              </a:rPr>
              <a:t>可，符合国家有关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TDNCTF+MS-UIGothic"/>
                <a:cs typeface="TDNCTF+MS-UIGothic"/>
              </a:rPr>
              <a:t>政策和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TDNCTF+MS-UIGothic"/>
                <a:cs typeface="TDNCTF+MS-UIGothic"/>
              </a:rPr>
              <a:t>准，并符合安全生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TDNCTF+MS-UIGothic"/>
                <a:cs typeface="TDNCTF+MS-UIGothic"/>
              </a:rPr>
              <a:t>、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000000"/>
                </a:solidFill>
                <a:latin typeface="TDNCTF+MS-UIGothic"/>
                <a:cs typeface="TDNCTF+MS-UIGothic"/>
              </a:rPr>
              <a:t>境保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000000"/>
                </a:solidFill>
                <a:latin typeface="TDNCTF+MS-UIGothic"/>
                <a:cs typeface="TDNCTF+MS-UIGothic"/>
              </a:rPr>
              <a:t>等要求。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045FD"/>
                </a:solidFill>
                <a:latin typeface="SimSun"/>
                <a:cs typeface="SimSun"/>
              </a:rPr>
              <a:t>备</a:t>
            </a:r>
            <a:r>
              <a:rPr sz="1550" spc="25">
                <a:solidFill>
                  <a:srgbClr val="3045FD"/>
                </a:solidFill>
                <a:latin typeface="TDNCTF+MS-UIGothic"/>
                <a:cs typeface="TDNCTF+MS-UIGothic"/>
              </a:rPr>
              <a:t>案制度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69410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TDNCTF+MS-UIGothic"/>
                <a:cs typeface="TDNCTF+MS-UIGothic"/>
              </a:rPr>
              <a:t>于某些特定的食品添加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剂</a:t>
            </a:r>
            <a:r>
              <a:rPr sz="1350">
                <a:solidFill>
                  <a:srgbClr val="000000"/>
                </a:solidFill>
                <a:latin typeface="TDNCTF+MS-UIGothic"/>
                <a:cs typeface="TDNCTF+MS-UIGothic"/>
              </a:rPr>
              <a:t>，企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TDNCTF+MS-UIGothic"/>
                <a:cs typeface="TDNCTF+MS-UIGothic"/>
              </a:rPr>
              <a:t>可以向相关部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门进</a:t>
            </a:r>
            <a:r>
              <a:rPr sz="1350">
                <a:solidFill>
                  <a:srgbClr val="000000"/>
                </a:solidFill>
                <a:latin typeface="TDNCTF+MS-UIGothic"/>
                <a:cs typeface="TDNCTF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1350">
                <a:solidFill>
                  <a:srgbClr val="000000"/>
                </a:solidFill>
                <a:latin typeface="TDNCTF+MS-UIGothic"/>
                <a:cs typeface="TDNCTF+MS-UIGothic"/>
              </a:rPr>
              <a:t>案，以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简</a:t>
            </a:r>
            <a:r>
              <a:rPr sz="1350">
                <a:solidFill>
                  <a:srgbClr val="000000"/>
                </a:solidFill>
                <a:latin typeface="TDNCTF+MS-UIGothic"/>
                <a:cs typeface="TDNCTF+MS-UIGothic"/>
              </a:rPr>
              <a:t>化生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TDNCTF+MS-UIGothic"/>
                <a:cs typeface="TDNCTF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经营</a:t>
            </a:r>
            <a:r>
              <a:rPr sz="1350">
                <a:solidFill>
                  <a:srgbClr val="000000"/>
                </a:solidFill>
                <a:latin typeface="TDNCTF+MS-UIGothic"/>
                <a:cs typeface="TDNCTF+MS-UIGothic"/>
              </a:rPr>
              <a:t>流程。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https://d.book118.com/407121100035006041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FMCETK+IIDHNL+ArialMT</vt:lpstr>
      <vt:lpstr>Times New Roman</vt:lpstr>
      <vt:lpstr>TDNCTF+MS-UIGothic</vt:lpstr>
      <vt:lpstr>SimSun</vt:lpstr>
      <vt:lpstr>SVEQKA+HCODCJ+MicrosoftYaHei-Bold</vt:lpstr>
      <vt:lpstr>VGOMBK+POQOIH+MicrosoftYaHei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2024-09-13T22:54:16.681</cp:lastPrinted>
  <dcterms:created xsi:type="dcterms:W3CDTF">2024-09-13T14:54:16Z</dcterms:created>
  <dcterms:modified xsi:type="dcterms:W3CDTF">2024-09-13T14:54:17Z</dcterms:modified>
</cp:coreProperties>
</file>