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96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80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32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tags" Target="../tags/tag7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3B5ED4-1168-4FF6-845A-9AD73E47E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07389C-B6DC-4731-AF9D-E745BA87B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8F5DB5-7029-4818-9EE5-F424AD19B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050220-1ED9-4190-8DB7-696F6F189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638A14-E27B-4CAB-8F37-888BCFF87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FDB35F-40FA-4392-BAC8-AD451EB1F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2DB314-7ED2-4B75-8EE7-CD1505B93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E3F4B3-7486-40C8-889C-849FB45DD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076EEA-8BE8-4070-82A1-A4E45AED7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33290-9122-4A75-9FA8-CA9465002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7A4C6-D57A-446C-AD9E-20573B0B5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319650"/>
            <a:ext cx="10515600" cy="86743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1296136" y="1095762"/>
            <a:ext cx="9995517" cy="972000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47076" y="79505"/>
            <a:ext cx="10453454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3727357" y="3513778"/>
            <a:ext cx="2880000" cy="985141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59464" y="3515997"/>
            <a:ext cx="2743200" cy="985141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8"/>
          <p:cNvCxnSpPr/>
          <p:nvPr userDrawn="1">
            <p:custDataLst>
              <p:tags r:id="rId11"/>
            </p:custDataLst>
          </p:nvPr>
        </p:nvCxnSpPr>
        <p:spPr>
          <a:xfrm>
            <a:off x="847076" y="1928356"/>
            <a:ext cx="285750" cy="0"/>
          </a:xfrm>
          <a:prstGeom prst="line">
            <a:avLst/>
          </a:prstGeom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4"/>
          <p:cNvCxnSpPr/>
          <p:nvPr userDrawn="1">
            <p:custDataLst>
              <p:tags r:id="rId12"/>
            </p:custDataLst>
          </p:nvPr>
        </p:nvCxnSpPr>
        <p:spPr>
          <a:xfrm>
            <a:off x="838198" y="653905"/>
            <a:ext cx="11352903" cy="0"/>
          </a:xfrm>
          <a:prstGeom prst="line">
            <a:avLst/>
          </a:prstGeom>
          <a:ln>
            <a:solidFill>
              <a:schemeClr val="bg1"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t="19858"/>
          <a:stretch>
            <a:fillRect/>
          </a:stretch>
        </p:blipFill>
        <p:spPr>
          <a:xfrm>
            <a:off x="0" y="0"/>
            <a:ext cx="12192000" cy="5496122"/>
          </a:xfrm>
          <a:prstGeom prst="rect">
            <a:avLst/>
          </a:prstGeom>
        </p:spPr>
      </p:pic>
      <p:sp>
        <p:nvSpPr>
          <p:cNvPr id="1048696" name="矩形: 剪去单角 9"/>
          <p:cNvSpPr/>
          <p:nvPr userDrawn="1">
            <p:custDataLst>
              <p:tags r:id="rId3"/>
            </p:custDataLst>
          </p:nvPr>
        </p:nvSpPr>
        <p:spPr>
          <a:xfrm flipH="1">
            <a:off x="0" y="5067300"/>
            <a:ext cx="12192000" cy="1790700"/>
          </a:xfrm>
          <a:prstGeom prst="snip1Rect">
            <a:avLst>
              <a:gd name="adj" fmla="val 12525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39788" y="1139360"/>
            <a:ext cx="7932072" cy="2082301"/>
          </a:xfrm>
        </p:spPr>
        <p:txBody>
          <a:bodyPr anchor="t">
            <a:noAutofit/>
          </a:bodyPr>
          <a:lstStyle>
            <a:lvl1pPr>
              <a:defRPr sz="7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0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33" name="直接连接符 5"/>
          <p:cNvCxnSpPr/>
          <p:nvPr userDrawn="1">
            <p:custDataLst>
              <p:tags r:id="rId8"/>
            </p:custDataLst>
          </p:nvPr>
        </p:nvCxnSpPr>
        <p:spPr>
          <a:xfrm>
            <a:off x="838198" y="653905"/>
            <a:ext cx="11352903" cy="0"/>
          </a:xfrm>
          <a:prstGeom prst="line">
            <a:avLst/>
          </a:prstGeom>
          <a:ln>
            <a:solidFill>
              <a:schemeClr val="bg1"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6" name="矩形: 剪去单角 8"/>
          <p:cNvSpPr/>
          <p:nvPr userDrawn="1">
            <p:custDataLst>
              <p:tags r:id="rId3"/>
            </p:custDataLst>
          </p:nvPr>
        </p:nvSpPr>
        <p:spPr>
          <a:xfrm flipH="1">
            <a:off x="0" y="5067300"/>
            <a:ext cx="12192000" cy="1790700"/>
          </a:xfrm>
          <a:prstGeom prst="snip1Rect">
            <a:avLst>
              <a:gd name="adj" fmla="val 12525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矩形: 剪去单角 9"/>
          <p:cNvSpPr/>
          <p:nvPr userDrawn="1">
            <p:custDataLst>
              <p:tags r:id="rId4"/>
            </p:custDataLst>
          </p:nvPr>
        </p:nvSpPr>
        <p:spPr>
          <a:xfrm flipH="1">
            <a:off x="939798" y="3961867"/>
            <a:ext cx="2851343" cy="2526245"/>
          </a:xfrm>
          <a:prstGeom prst="snip1Rect">
            <a:avLst>
              <a:gd name="adj" fmla="val 12525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35" name="直接箭头连接符 10"/>
          <p:cNvCxnSpPr/>
          <p:nvPr userDrawn="1">
            <p:custDataLst>
              <p:tags r:id="rId5"/>
            </p:custDataLst>
          </p:nvPr>
        </p:nvCxnSpPr>
        <p:spPr>
          <a:xfrm>
            <a:off x="1346200" y="6035302"/>
            <a:ext cx="596900" cy="0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0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939798" y="-1"/>
            <a:ext cx="10414002" cy="2114171"/>
          </a:xfrm>
        </p:spPr>
        <p:txBody>
          <a:bodyPr anchor="b"/>
          <a:lstStyle>
            <a:lvl1pPr algn="l">
              <a:defRPr sz="5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39798" y="3961867"/>
            <a:ext cx="2851343" cy="1745071"/>
          </a:xfrm>
        </p:spPr>
        <p:txBody>
          <a:bodyPr anchor="b">
            <a:noAutofit/>
          </a:bodyPr>
          <a:lstStyle>
            <a:lvl1pPr marL="0" indent="0" algn="ctr">
              <a:buNone/>
              <a:defRPr sz="80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198796"/>
            <a:ext cx="10515000" cy="1800000"/>
          </a:xfrm>
        </p:spPr>
        <p:txBody>
          <a:bodyPr vert="horz" lIns="0" tIns="0" rIns="0" bIns="0" rtlCol="0" anchor="b">
            <a:normAutofit/>
          </a:bodyPr>
          <a:lstStyle>
            <a:lvl1pPr>
              <a:defRPr lang="zh-CN" altLang="en-US" sz="6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8799" y="88360"/>
            <a:ext cx="1051440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3685309" y="3281833"/>
            <a:ext cx="2880000" cy="1092739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69373" y="3281833"/>
            <a:ext cx="2743200" cy="1092739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7" name="直接连接符 7"/>
          <p:cNvCxnSpPr/>
          <p:nvPr userDrawn="1">
            <p:custDataLst>
              <p:tags r:id="rId10"/>
            </p:custDataLst>
          </p:nvPr>
        </p:nvCxnSpPr>
        <p:spPr>
          <a:xfrm>
            <a:off x="838198" y="653905"/>
            <a:ext cx="11352903" cy="0"/>
          </a:xfrm>
          <a:prstGeom prst="line">
            <a:avLst/>
          </a:prstGeom>
          <a:ln>
            <a:solidFill>
              <a:schemeClr val="bg1"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955" r:id="rId2"/>
    <p:sldLayoutId id="2147490956" r:id="rId3"/>
    <p:sldLayoutId id="2147490957" r:id="rId4"/>
    <p:sldLayoutId id="2147490958" r:id="rId5"/>
    <p:sldLayoutId id="2147490959" r:id="rId6"/>
    <p:sldLayoutId id="2147490960" r:id="rId7"/>
    <p:sldLayoutId id="2147490961" r:id="rId8"/>
    <p:sldLayoutId id="2147490962" r:id="rId9"/>
    <p:sldLayoutId id="2147490963" r:id="rId10"/>
    <p:sldLayoutId id="214749096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2.xml" /><Relationship Id="rId11" Type="http://schemas.openxmlformats.org/officeDocument/2006/relationships/tags" Target="../tags/tag93.xml" /><Relationship Id="rId12" Type="http://schemas.openxmlformats.org/officeDocument/2006/relationships/tags" Target="../tags/tag94.xml" /><Relationship Id="rId13" Type="http://schemas.openxmlformats.org/officeDocument/2006/relationships/tags" Target="../tags/tag95.xml" /><Relationship Id="rId14" Type="http://schemas.openxmlformats.org/officeDocument/2006/relationships/tags" Target="../tags/tag96.xml" /><Relationship Id="rId15" Type="http://schemas.openxmlformats.org/officeDocument/2006/relationships/tags" Target="../tags/tag97.xml" /><Relationship Id="rId16" Type="http://schemas.openxmlformats.org/officeDocument/2006/relationships/tags" Target="../tags/tag98.xml" /><Relationship Id="rId17" Type="http://schemas.openxmlformats.org/officeDocument/2006/relationships/tags" Target="../tags/tag99.xml" /><Relationship Id="rId18" Type="http://schemas.openxmlformats.org/officeDocument/2006/relationships/tags" Target="../tags/tag100.xml" /><Relationship Id="rId19" Type="http://schemas.openxmlformats.org/officeDocument/2006/relationships/tags" Target="../tags/tag101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102.xml" /><Relationship Id="rId21" Type="http://schemas.openxmlformats.org/officeDocument/2006/relationships/tags" Target="../tags/tag103.xml" /><Relationship Id="rId22" Type="http://schemas.openxmlformats.org/officeDocument/2006/relationships/tags" Target="../tags/tag104.xml" /><Relationship Id="rId23" Type="http://schemas.openxmlformats.org/officeDocument/2006/relationships/tags" Target="../tags/tag105.xml" /><Relationship Id="rId24" Type="http://schemas.openxmlformats.org/officeDocument/2006/relationships/tags" Target="../tags/tag106.xml" /><Relationship Id="rId25" Type="http://schemas.openxmlformats.org/officeDocument/2006/relationships/tags" Target="../tags/tag107.xml" /><Relationship Id="rId26" Type="http://schemas.openxmlformats.org/officeDocument/2006/relationships/tags" Target="../tags/tag108.xml" /><Relationship Id="rId27" Type="http://schemas.openxmlformats.org/officeDocument/2006/relationships/tags" Target="../tags/tag109.xml" /><Relationship Id="rId28" Type="http://schemas.openxmlformats.org/officeDocument/2006/relationships/tags" Target="../tags/tag110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14" Type="http://schemas.openxmlformats.org/officeDocument/2006/relationships/tags" Target="../tags/tag126.xml" /><Relationship Id="rId15" Type="http://schemas.openxmlformats.org/officeDocument/2006/relationships/tags" Target="../tags/tag127.xml" /><Relationship Id="rId16" Type="http://schemas.openxmlformats.org/officeDocument/2006/relationships/tags" Target="../tags/tag128.xml" /><Relationship Id="rId17" Type="http://schemas.openxmlformats.org/officeDocument/2006/relationships/tags" Target="../tags/tag129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16" Type="http://schemas.openxmlformats.org/officeDocument/2006/relationships/tags" Target="../tags/tag195.xml" /><Relationship Id="rId17" Type="http://schemas.openxmlformats.org/officeDocument/2006/relationships/tags" Target="../tags/tag196.xml" /><Relationship Id="rId18" Type="http://schemas.openxmlformats.org/officeDocument/2006/relationships/tags" Target="../tags/tag197.xml" /><Relationship Id="rId19" Type="http://schemas.openxmlformats.org/officeDocument/2006/relationships/tags" Target="../tags/tag198.xml" /><Relationship Id="rId2" Type="http://schemas.openxmlformats.org/officeDocument/2006/relationships/tags" Target="../tags/tag181.xml" /><Relationship Id="rId20" Type="http://schemas.openxmlformats.org/officeDocument/2006/relationships/tags" Target="../tags/tag199.xml" /><Relationship Id="rId21" Type="http://schemas.openxmlformats.org/officeDocument/2006/relationships/tags" Target="../tags/tag200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16" Type="http://schemas.openxmlformats.org/officeDocument/2006/relationships/tags" Target="../tags/tag227.xml" /><Relationship Id="rId17" Type="http://schemas.openxmlformats.org/officeDocument/2006/relationships/tags" Target="../tags/tag228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14" Type="http://schemas.openxmlformats.org/officeDocument/2006/relationships/tags" Target="../tags/tag244.xml" /><Relationship Id="rId15" Type="http://schemas.openxmlformats.org/officeDocument/2006/relationships/tags" Target="../tags/tag245.xml" /><Relationship Id="rId16" Type="http://schemas.openxmlformats.org/officeDocument/2006/relationships/tags" Target="../tags/tag246.xml" /><Relationship Id="rId17" Type="http://schemas.openxmlformats.org/officeDocument/2006/relationships/tags" Target="../tags/tag247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8.xml" /><Relationship Id="rId11" Type="http://schemas.openxmlformats.org/officeDocument/2006/relationships/tags" Target="../tags/tag269.xml" /><Relationship Id="rId12" Type="http://schemas.openxmlformats.org/officeDocument/2006/relationships/tags" Target="../tags/tag270.xml" /><Relationship Id="rId13" Type="http://schemas.openxmlformats.org/officeDocument/2006/relationships/tags" Target="../tags/tag271.xml" /><Relationship Id="rId14" Type="http://schemas.openxmlformats.org/officeDocument/2006/relationships/tags" Target="../tags/tag272.xml" /><Relationship Id="rId15" Type="http://schemas.openxmlformats.org/officeDocument/2006/relationships/tags" Target="../tags/tag273.xml" /><Relationship Id="rId16" Type="http://schemas.openxmlformats.org/officeDocument/2006/relationships/tags" Target="../tags/tag274.xml" /><Relationship Id="rId17" Type="http://schemas.openxmlformats.org/officeDocument/2006/relationships/tags" Target="../tags/tag275.xml" /><Relationship Id="rId18" Type="http://schemas.openxmlformats.org/officeDocument/2006/relationships/tags" Target="../tags/tag276.xml" /><Relationship Id="rId19" Type="http://schemas.openxmlformats.org/officeDocument/2006/relationships/tags" Target="../tags/tag277.xml" /><Relationship Id="rId2" Type="http://schemas.openxmlformats.org/officeDocument/2006/relationships/tags" Target="../tags/tag260.xml" /><Relationship Id="rId20" Type="http://schemas.openxmlformats.org/officeDocument/2006/relationships/tags" Target="../tags/tag278.xml" /><Relationship Id="rId21" Type="http://schemas.openxmlformats.org/officeDocument/2006/relationships/tags" Target="../tags/tag279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tags" Target="../tags/tag264.xml" /><Relationship Id="rId7" Type="http://schemas.openxmlformats.org/officeDocument/2006/relationships/tags" Target="../tags/tag265.xml" /><Relationship Id="rId8" Type="http://schemas.openxmlformats.org/officeDocument/2006/relationships/tags" Target="../tags/tag266.xml" /><Relationship Id="rId9" Type="http://schemas.openxmlformats.org/officeDocument/2006/relationships/tags" Target="../tags/tag26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12214601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319650"/>
            <a:ext cx="10515600" cy="867433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华为公司员工培训计划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296136" y="1095762"/>
            <a:ext cx="9995517" cy="972000"/>
          </a:xfrm>
        </p:spPr>
        <p:txBody>
          <a:bodyPr/>
          <a:lstStyle/>
          <a:p>
            <a:r>
              <a:rPr lang="en-US" altLang="zh-CN" err="1">
                <a:solidFill>
                  <a:schemeClr val="lt1">
                    <a:lumMod val="100000"/>
                  </a:schemeClr>
                </a:solidFill>
              </a:rPr>
              <a:t>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47076" y="79505"/>
            <a:ext cx="10453454" cy="504000"/>
          </a:xfrm>
        </p:spPr>
        <p:txBody>
          <a:bodyPr/>
          <a:lstStyle/>
          <a:p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>
          <a:xfrm>
            <a:off x="3727357" y="3513778"/>
            <a:ext cx="2880000" cy="985141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汇报时间：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20XX/01/01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59464" y="3515997"/>
            <a:ext cx="2743200" cy="985141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0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9788" y="1139360"/>
            <a:ext cx="7932072" cy="2082301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12" name="矩形: 剪去单角 8"/>
          <p:cNvSpPr/>
          <p:nvPr>
            <p:custDataLst>
              <p:tags r:id="rId4"/>
            </p:custDataLst>
          </p:nvPr>
        </p:nvSpPr>
        <p:spPr>
          <a:xfrm flipH="1">
            <a:off x="600800" y="3001472"/>
            <a:ext cx="1872000" cy="2932430"/>
          </a:xfrm>
          <a:prstGeom prst="snip1Rect">
            <a:avLst>
              <a:gd name="adj" fmla="val 849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43" name="直接连接符 10"/>
          <p:cNvCxnSpPr/>
          <p:nvPr>
            <p:custDataLst>
              <p:tags r:id="rId5"/>
            </p:custDataLst>
          </p:nvPr>
        </p:nvCxnSpPr>
        <p:spPr>
          <a:xfrm>
            <a:off x="891456" y="5340177"/>
            <a:ext cx="526583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4" name="序号"/>
          <p:cNvSpPr txBox="1"/>
          <p:nvPr>
            <p:custDataLst>
              <p:tags r:id="rId6"/>
            </p:custDataLst>
          </p:nvPr>
        </p:nvSpPr>
        <p:spPr>
          <a:xfrm>
            <a:off x="823609" y="3616181"/>
            <a:ext cx="1566798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chemeClr val="accent1"/>
                </a:solidFill>
                <a:latin typeface="+mj-ea"/>
                <a:ea typeface="+mj-ea"/>
              </a:rPr>
              <a:t>01.</a:t>
            </a:r>
            <a:endParaRPr lang="en-US" sz="36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7"/>
            </p:custDataLst>
          </p:nvPr>
        </p:nvSpPr>
        <p:spPr>
          <a:xfrm>
            <a:off x="823609" y="4304798"/>
            <a:ext cx="1566798" cy="99456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</a:rPr>
              <a:t>培训目标</a:t>
            </a:r>
            <a:endParaRPr lang="zh-CN" altLang="en-US" sz="2400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矩形: 剪去单角 16"/>
          <p:cNvSpPr/>
          <p:nvPr>
            <p:custDataLst>
              <p:tags r:id="rId8"/>
            </p:custDataLst>
          </p:nvPr>
        </p:nvSpPr>
        <p:spPr>
          <a:xfrm flipH="1">
            <a:off x="2544640" y="3001472"/>
            <a:ext cx="1872000" cy="2932430"/>
          </a:xfrm>
          <a:prstGeom prst="snip1Rect">
            <a:avLst>
              <a:gd name="adj" fmla="val 849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45" name="直接连接符 17"/>
          <p:cNvCxnSpPr/>
          <p:nvPr>
            <p:custDataLst>
              <p:tags r:id="rId9"/>
            </p:custDataLst>
          </p:nvPr>
        </p:nvCxnSpPr>
        <p:spPr>
          <a:xfrm>
            <a:off x="2835296" y="5340177"/>
            <a:ext cx="526583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0"/>
            </p:custDataLst>
          </p:nvPr>
        </p:nvSpPr>
        <p:spPr>
          <a:xfrm>
            <a:off x="2767449" y="3616181"/>
            <a:ext cx="1566798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02.</a:t>
            </a:r>
            <a:endParaRPr lang="en-US" sz="36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1"/>
            </p:custDataLst>
          </p:nvPr>
        </p:nvSpPr>
        <p:spPr>
          <a:xfrm>
            <a:off x="2767449" y="4304798"/>
            <a:ext cx="1566798" cy="99456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培训内容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矩形: 剪去单角 21"/>
          <p:cNvSpPr/>
          <p:nvPr>
            <p:custDataLst>
              <p:tags r:id="rId12"/>
            </p:custDataLst>
          </p:nvPr>
        </p:nvSpPr>
        <p:spPr>
          <a:xfrm flipH="1">
            <a:off x="4488480" y="3001472"/>
            <a:ext cx="1872000" cy="2932430"/>
          </a:xfrm>
          <a:prstGeom prst="snip1Rect">
            <a:avLst>
              <a:gd name="adj" fmla="val 849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47" name="直接连接符 22"/>
          <p:cNvCxnSpPr/>
          <p:nvPr>
            <p:custDataLst>
              <p:tags r:id="rId13"/>
            </p:custDataLst>
          </p:nvPr>
        </p:nvCxnSpPr>
        <p:spPr>
          <a:xfrm>
            <a:off x="4779136" y="5340177"/>
            <a:ext cx="526583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序号"/>
          <p:cNvSpPr txBox="1"/>
          <p:nvPr>
            <p:custDataLst>
              <p:tags r:id="rId14"/>
            </p:custDataLst>
          </p:nvPr>
        </p:nvSpPr>
        <p:spPr>
          <a:xfrm>
            <a:off x="4711289" y="3616181"/>
            <a:ext cx="1566798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chemeClr val="accent1"/>
                </a:solidFill>
                <a:latin typeface="+mj-ea"/>
                <a:ea typeface="+mj-ea"/>
              </a:rPr>
              <a:t>03.</a:t>
            </a:r>
            <a:endParaRPr lang="en-US" sz="36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5"/>
            </p:custDataLst>
          </p:nvPr>
        </p:nvSpPr>
        <p:spPr>
          <a:xfrm>
            <a:off x="4711289" y="4304798"/>
            <a:ext cx="1566798" cy="99456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</a:rPr>
              <a:t>培训方式</a:t>
            </a:r>
            <a:endParaRPr lang="zh-CN" altLang="en-US" sz="2400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矩形: 剪去单角 26"/>
          <p:cNvSpPr/>
          <p:nvPr>
            <p:custDataLst>
              <p:tags r:id="rId16"/>
            </p:custDataLst>
          </p:nvPr>
        </p:nvSpPr>
        <p:spPr>
          <a:xfrm flipH="1">
            <a:off x="6432320" y="3001472"/>
            <a:ext cx="1872000" cy="2932430"/>
          </a:xfrm>
          <a:prstGeom prst="snip1Rect">
            <a:avLst>
              <a:gd name="adj" fmla="val 849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49" name="直接连接符 27"/>
          <p:cNvCxnSpPr/>
          <p:nvPr>
            <p:custDataLst>
              <p:tags r:id="rId17"/>
            </p:custDataLst>
          </p:nvPr>
        </p:nvCxnSpPr>
        <p:spPr>
          <a:xfrm>
            <a:off x="6722976" y="5340177"/>
            <a:ext cx="526583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32" name="序号"/>
          <p:cNvSpPr txBox="1"/>
          <p:nvPr>
            <p:custDataLst>
              <p:tags r:id="rId18"/>
            </p:custDataLst>
          </p:nvPr>
        </p:nvSpPr>
        <p:spPr>
          <a:xfrm>
            <a:off x="6655129" y="3616181"/>
            <a:ext cx="1566798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04.</a:t>
            </a:r>
            <a:endParaRPr lang="en-US" sz="36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19"/>
            </p:custDataLst>
          </p:nvPr>
        </p:nvSpPr>
        <p:spPr>
          <a:xfrm>
            <a:off x="6655129" y="4304798"/>
            <a:ext cx="1566798" cy="99456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培训时间安排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矩形: 剪去单角 2"/>
          <p:cNvSpPr/>
          <p:nvPr>
            <p:custDataLst>
              <p:tags r:id="rId20"/>
            </p:custDataLst>
          </p:nvPr>
        </p:nvSpPr>
        <p:spPr>
          <a:xfrm flipH="1">
            <a:off x="8376160" y="3001472"/>
            <a:ext cx="1872000" cy="2932430"/>
          </a:xfrm>
          <a:prstGeom prst="snip1Rect">
            <a:avLst>
              <a:gd name="adj" fmla="val 849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51" name="直接连接符 4"/>
          <p:cNvCxnSpPr/>
          <p:nvPr>
            <p:custDataLst>
              <p:tags r:id="rId21"/>
            </p:custDataLst>
          </p:nvPr>
        </p:nvCxnSpPr>
        <p:spPr>
          <a:xfrm>
            <a:off x="8666816" y="5340177"/>
            <a:ext cx="526583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38" name="序号"/>
          <p:cNvSpPr txBox="1"/>
          <p:nvPr>
            <p:custDataLst>
              <p:tags r:id="rId22"/>
            </p:custDataLst>
          </p:nvPr>
        </p:nvSpPr>
        <p:spPr>
          <a:xfrm>
            <a:off x="8598968" y="3616181"/>
            <a:ext cx="1566801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chemeClr val="accent1"/>
                </a:solidFill>
                <a:latin typeface="+mj-ea"/>
                <a:ea typeface="+mj-ea"/>
              </a:rPr>
              <a:t>05.</a:t>
            </a:r>
            <a:endParaRPr lang="en-US" sz="36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40" name="项标题"/>
          <p:cNvSpPr txBox="1"/>
          <p:nvPr>
            <p:custDataLst>
              <p:tags r:id="rId23"/>
            </p:custDataLst>
          </p:nvPr>
        </p:nvSpPr>
        <p:spPr>
          <a:xfrm>
            <a:off x="8598968" y="4304798"/>
            <a:ext cx="1566801" cy="99456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</a:rPr>
              <a:t>培训效果评估</a:t>
            </a:r>
            <a:endParaRPr lang="zh-CN" altLang="en-US" sz="2400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矩形: 剪去单角 39"/>
          <p:cNvSpPr/>
          <p:nvPr>
            <p:custDataLst>
              <p:tags r:id="rId24"/>
            </p:custDataLst>
          </p:nvPr>
        </p:nvSpPr>
        <p:spPr>
          <a:xfrm flipH="1">
            <a:off x="10320000" y="3001472"/>
            <a:ext cx="1872000" cy="2932430"/>
          </a:xfrm>
          <a:prstGeom prst="snip1Rect">
            <a:avLst>
              <a:gd name="adj" fmla="val 849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53" name="直接连接符 40"/>
          <p:cNvCxnSpPr/>
          <p:nvPr>
            <p:custDataLst>
              <p:tags r:id="rId25"/>
            </p:custDataLst>
          </p:nvPr>
        </p:nvCxnSpPr>
        <p:spPr>
          <a:xfrm>
            <a:off x="10610656" y="5340177"/>
            <a:ext cx="526583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44" name="序号"/>
          <p:cNvSpPr txBox="1"/>
          <p:nvPr>
            <p:custDataLst>
              <p:tags r:id="rId26"/>
            </p:custDataLst>
          </p:nvPr>
        </p:nvSpPr>
        <p:spPr>
          <a:xfrm>
            <a:off x="10548632" y="3616181"/>
            <a:ext cx="1566801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06.</a:t>
            </a:r>
            <a:endParaRPr lang="en-US" sz="36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27"/>
            </p:custDataLst>
          </p:nvPr>
        </p:nvSpPr>
        <p:spPr>
          <a:xfrm>
            <a:off x="10548632" y="4304798"/>
            <a:ext cx="1566801" cy="99456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培训计划实施与保障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0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939798" y="-1"/>
            <a:ext cx="10414002" cy="2114171"/>
          </a:xfrm>
        </p:spPr>
        <p:txBody>
          <a:bodyPr anchor="b">
            <a:normAutofit/>
          </a:bodyPr>
          <a:lstStyle/>
          <a:p>
            <a:r>
              <a:rPr lang="zh-CN" altLang="en-US"/>
              <a:t>培训目标</a:t>
            </a:r>
            <a:endParaRPr lang="zh-CN" altLang="en-US"/>
          </a:p>
        </p:txBody>
      </p:sp>
      <p:sp>
        <p:nvSpPr>
          <p:cNvPr id="1048882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939798" y="3961867"/>
            <a:ext cx="2851343" cy="1745071"/>
          </a:xfrm>
        </p:spPr>
        <p:txBody>
          <a:bodyPr>
            <a:no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提高员工的专业技能</a:t>
            </a:r>
            <a:endParaRPr lang="zh-CN" altLang="en-US"/>
          </a:p>
        </p:txBody>
      </p:sp>
      <p:sp>
        <p:nvSpPr>
          <p:cNvPr id="104892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培训目标之三：通过专业培训，使员工能够不断学习和掌握新技术、新知识和新技能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培训目标之一：确保员工具备完成工作任务所需的专业知识和技能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培训目标之二：提升员工在各自领域的专业水平，使其达到行业领先水平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培训目标之四：培养员工的自主学习和创新能力，使其能够不断适应变化的市场需求和公司发展需要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培养员工的综合素质</a:t>
            </a:r>
            <a:endParaRPr lang="zh-CN" altLang="en-US"/>
          </a:p>
        </p:txBody>
      </p:sp>
      <p:sp>
        <p:nvSpPr>
          <p:cNvPr id="1048992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促进员工个人职业发展和提升公司整体竞争力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02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增强员工的创新意识和解决问题的能力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培养员工的团队协作和沟通能力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14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提高员工的专业技能和知识水平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增强员工的团队协作能力</a:t>
            </a:r>
            <a:endParaRPr lang="zh-CN" altLang="en-US"/>
          </a:p>
        </p:txBody>
      </p:sp>
      <p:sp>
        <p:nvSpPr>
          <p:cNvPr id="104905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培训目标：提高员工之间的沟通与协作能力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6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培训内容：团队建设活动、协作技巧培训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6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6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培训方式：小组讨论、角色扮演、案例分析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7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培训效果评估：通过团队协作项目进行评估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促进员工的个人发展</a:t>
            </a:r>
            <a:endParaRPr lang="zh-CN" altLang="en-US"/>
          </a:p>
        </p:txBody>
      </p:sp>
      <p:sp>
        <p:nvSpPr>
          <p:cNvPr id="1049112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促进员工的个人成长和职业发展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22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激发员工的创新意识和创造力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培养员工的团队协作和沟通能力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34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提高员工的专业技能和知识水平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939798" y="-1"/>
            <a:ext cx="10414002" cy="2114171"/>
          </a:xfrm>
        </p:spPr>
        <p:txBody>
          <a:bodyPr anchor="b">
            <a:normAutofit/>
          </a:bodyPr>
          <a:lstStyle/>
          <a:p>
            <a:r>
              <a:rPr lang="zh-CN" altLang="en-US"/>
              <a:t>培训内容</a:t>
            </a:r>
            <a:endParaRPr lang="zh-CN" altLang="en-US"/>
          </a:p>
        </p:txBody>
      </p:sp>
      <p:sp>
        <p:nvSpPr>
          <p:cNvPr id="1049174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939798" y="3961867"/>
            <a:ext cx="2851343" cy="1745071"/>
          </a:xfrm>
        </p:spPr>
        <p:txBody>
          <a:bodyPr>
            <a:no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专业技能培训</a:t>
            </a:r>
            <a:endParaRPr lang="zh-CN" altLang="en-US"/>
          </a:p>
        </p:txBody>
      </p:sp>
      <p:sp>
        <p:nvSpPr>
          <p:cNvPr id="104921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市场营销技能：针对销售、市场等岗位的专业技能培训，包括市场分析、销售技巧、商务谈判等。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软件开发技能：针对程序员的专业技能培训，包括Java、Python等编程语言和算法设计等。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项目管理技能：针对项目经理的专业技能培训，包括项目计划、进度控制、风险管理等。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领导力培训：针对中高层管理人员的领导力培训，包括团队管理、战略规划、决策制定等。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企业文化培训</a:t>
            </a:r>
            <a:endParaRPr lang="zh-CN" altLang="en-US"/>
          </a:p>
        </p:txBody>
      </p:sp>
      <p:sp>
        <p:nvSpPr>
          <p:cNvPr id="104926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华为公司愿景、使命和价值观的深入理解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华为公司员工行为准则和职业素养要求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华为公司内部沟通、协作和团队建设技巧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华为公司发展历程和未来战略的介绍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沟通技巧培训</a:t>
            </a:r>
            <a:endParaRPr lang="zh-CN" altLang="en-US"/>
          </a:p>
        </p:txBody>
      </p:sp>
      <p:sp>
        <p:nvSpPr>
          <p:cNvPr id="104934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4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培训目标：提高员工的沟通技巧，增强团队协作能力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4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培训内容：有效的沟通技巧、倾听技巧、表达技巧、非言语沟通技巧等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5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培训方式：讲座、案例分析、角色扮演、小组讨论等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5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培训评估：通过测试、反馈和评估，确保培训效果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团队协作培训</a:t>
            </a:r>
            <a:endParaRPr lang="zh-CN" altLang="en-US"/>
          </a:p>
        </p:txBody>
      </p:sp>
      <p:sp>
        <p:nvSpPr>
          <p:cNvPr id="104940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培训方式：讲座、案例分析、角色扮演、团队项目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培训目标：提高员工的团队协作能力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培训内容：沟通技巧、团队建设活动、解决冲突的方法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培训评估：通过团队绩效、反馈和满意度调查进行评估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939798" y="-1"/>
            <a:ext cx="10414002" cy="2114171"/>
          </a:xfrm>
        </p:spPr>
        <p:txBody>
          <a:bodyPr anchor="b">
            <a:normAutofit/>
          </a:bodyPr>
          <a:lstStyle/>
          <a:p>
            <a:r>
              <a:rPr lang="zh-CN" altLang="en-US"/>
              <a:t>培训方式</a:t>
            </a:r>
            <a:endParaRPr lang="zh-CN" altLang="en-US"/>
          </a:p>
        </p:txBody>
      </p:sp>
      <p:sp>
        <p:nvSpPr>
          <p:cNvPr id="104946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939798" y="3961867"/>
            <a:ext cx="2851343" cy="1745071"/>
          </a:xfrm>
        </p:spPr>
        <p:txBody>
          <a:bodyPr>
            <a:no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在线培训</a:t>
            </a:r>
            <a:endParaRPr lang="zh-CN" altLang="en-US"/>
          </a:p>
        </p:txBody>
      </p:sp>
      <p:sp>
        <p:nvSpPr>
          <p:cNvPr id="104951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应用场景：适用于各种规模的培训，特别是大规模的培训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培训方式：通过互联网进行远程教学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优势：方便灵活，不受地域限制，节约成本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技术支持：需要稳定的网络环境和专业的技术支持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线下培训</a:t>
            </a:r>
            <a:endParaRPr lang="zh-CN" altLang="en-US"/>
          </a:p>
        </p:txBody>
      </p:sp>
      <p:sp>
        <p:nvSpPr>
          <p:cNvPr id="104957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培训形式：面对面授课，讲师与学员互动交流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8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培训内容：涵盖华为企业文化、产品知识、技能提升等方面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8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培训时间：根据不同岗位和需求，安排不同时长和频次的培训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9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培训地点：华为内部培训中心或其他合作培训机构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内部培训</a:t>
            </a:r>
            <a:endParaRPr lang="zh-CN" altLang="en-US"/>
          </a:p>
        </p:txBody>
      </p:sp>
      <p:sp>
        <p:nvSpPr>
          <p:cNvPr id="104963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培训内容：针对员工需求和公司战略，制定相应的培训课程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培训师资：公司内部经验丰富的高级管理人员和专业技术人员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5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培训评估：通过考核、反馈等方式对培训效果进行评估和改进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培训形式：采用讲座、研讨会、工作坊等多种形式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https://d.book118.com/407122146013006044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3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2023-7-18"/>
  <p:tag name="KSO_WM_UNIT_SUBTYPE" val="c"/>
  <p:tag name="KSO_WM_UNIT_TYPE" val="f"/>
  <p:tag name="KSO_WM_UNIT_VALUE" val="16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34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6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3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1*f*3"/>
  <p:tag name="KSO_WM_UNIT_INDEX" val="3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134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1*f*1"/>
  <p:tag name="KSO_WM_UNIT_INDEX" val="1"/>
  <p:tag name="KSO_WM_UNIT_LAYERLEVEL" val="1"/>
  <p:tag name="KSO_WM_UNIT_NOCLEAR" val="0"/>
  <p:tag name="KSO_WM_UNIT_PRESET_TEXT" val="汇报时间：20XX/01/01"/>
  <p:tag name="KSO_WM_UNIT_SUBTYPE" val="c"/>
  <p:tag name="KSO_WM_UNIT_TYPE" val="f"/>
  <p:tag name="KSO_WM_UNIT_VALUE" val="8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SLIDE_ID" val="custom2023098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6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1_1"/>
  <p:tag name="KSO_WM_UNIT_INDEX" val="1_1_1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1_3"/>
  <p:tag name="KSO_WM_UNIT_INDEX" val="1_1_3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1_2"/>
  <p:tag name="KSO_WM_UNIT_INDEX" val="1_1_2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2_1"/>
  <p:tag name="KSO_WM_UNIT_INDEX" val="1_2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2_3"/>
  <p:tag name="KSO_WM_UNIT_INDEX" val="1_2_3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2_2"/>
  <p:tag name="KSO_WM_UNIT_INDEX" val="1_2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3_1"/>
  <p:tag name="KSO_WM_UNIT_INDEX" val="1_3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3_3"/>
  <p:tag name="KSO_WM_UNIT_INDEX" val="1_3_3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3_2"/>
  <p:tag name="KSO_WM_UNIT_INDEX" val="1_3_2"/>
  <p:tag name="KSO_WM_UNIT_LAYERLEVEL" val="1_1_1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4_1"/>
  <p:tag name="KSO_WM_UNIT_INDEX" val="1_4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4_3"/>
  <p:tag name="KSO_WM_UNIT_INDEX" val="1_4_3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4_2"/>
  <p:tag name="KSO_WM_UNIT_INDEX" val="1_4_2"/>
  <p:tag name="KSO_WM_UNIT_LAYERLEVEL" val="1_1_1"/>
  <p:tag name="KSO_WM_UNIT_SUBTYPE" val="d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5_1"/>
  <p:tag name="KSO_WM_UNIT_INDEX" val="1_5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5_3"/>
  <p:tag name="KSO_WM_UNIT_INDEX" val="1_5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5_2"/>
  <p:tag name="KSO_WM_UNIT_INDEX" val="1_5_2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6_3"/>
  <p:tag name="KSO_WM_UNIT_INDEX" val="1_6_3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6_2"/>
  <p:tag name="KSO_WM_UNIT_INDEX" val="1_6_2"/>
  <p:tag name="KSO_WM_UNIT_LAYERLEVEL" val="1_1_1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6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内容"/>
  <p:tag name="KSO_WM_UNIT_TYPE" val="a"/>
  <p:tag name="KSO_WM_UNIT_VALUE" val="14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1"/>
  <p:tag name="KSO_WM_UNIT_DIAGRAM_ISNUMVISUAL" val="0"/>
  <p:tag name="KSO_WM_UNIT_DIAGRAM_ISREFERUNIT" val="0"/>
  <p:tag name="KSO_WM_UNIT_HIGHLIGHT" val="0"/>
  <p:tag name="KSO_WM_UNIT_ID" val="custom2023098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3.xml><?xml version="1.0" encoding="utf-8"?>
<p:tagLst xmlns:p="http://schemas.openxmlformats.org/presentationml/2006/main">
  <p:tag name="KSO_WM_BEAUTIFY_FLAG" val="#wm#"/>
  <p:tag name="KSO_WM_SLIDE_ID" val="custom2023098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6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内容"/>
  <p:tag name="KSO_WM_UNIT_TYPE" val="a"/>
  <p:tag name="KSO_WM_UNIT_VALUE" val="14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1"/>
  <p:tag name="KSO_WM_UNIT_DIAGRAM_ISNUMVISUAL" val="0"/>
  <p:tag name="KSO_WM_UNIT_DIAGRAM_ISREFERUNIT" val="0"/>
  <p:tag name="KSO_WM_UNIT_HIGHLIGHT" val="0"/>
  <p:tag name="KSO_WM_UNIT_ID" val="custom2023098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72.xml><?xml version="1.0" encoding="utf-8"?>
<p:tagLst xmlns:p="http://schemas.openxmlformats.org/presentationml/2006/main">
  <p:tag name="KSO_WM_BEAUTIFY_FLAG" val="#wm#"/>
  <p:tag name="KSO_WM_SLIDE_ID" val="custom2023098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6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内容"/>
  <p:tag name="KSO_WM_UNIT_TYPE" val="a"/>
  <p:tag name="KSO_WM_UNIT_VALUE" val="14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1"/>
  <p:tag name="KSO_WM_UNIT_DIAGRAM_ISNUMVISUAL" val="0"/>
  <p:tag name="KSO_WM_UNIT_DIAGRAM_ISREFERUNIT" val="0"/>
  <p:tag name="KSO_WM_UNIT_HIGHLIGHT" val="0"/>
  <p:tag name="KSO_WM_UNIT_ID" val="custom2023098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31.xml><?xml version="1.0" encoding="utf-8"?>
<p:tagLst xmlns:p="http://schemas.openxmlformats.org/presentationml/2006/main">
  <p:tag name="KSO_WM_BEAUTIFY_FLAG" val="#wm#"/>
  <p:tag name="KSO_WM_SLIDE_ID" val="custom2023098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6"/>
  <p:tag name="KSO_WM_TEMPLATE_MASTER_TYPE" val="0"/>
  <p:tag name="KSO_WM_TEMPLATE_SUBCATEGORY" val="29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6">
      <a:dk1>
        <a:srgbClr val="000000"/>
      </a:dk1>
      <a:lt1>
        <a:srgbClr val="FFFFFF"/>
      </a:lt1>
      <a:dk2>
        <a:srgbClr val="141F2E"/>
      </a:dk2>
      <a:lt2>
        <a:srgbClr val="D4E6F8"/>
      </a:lt2>
      <a:accent1>
        <a:srgbClr val="2174CA"/>
      </a:accent1>
      <a:accent2>
        <a:srgbClr val="4D7FA2"/>
      </a:accent2>
      <a:accent3>
        <a:srgbClr val="7A8B79"/>
      </a:accent3>
      <a:accent4>
        <a:srgbClr val="A69651"/>
      </a:accent4>
      <a:accent5>
        <a:srgbClr val="D3A228"/>
      </a:accent5>
      <a:accent6>
        <a:srgbClr val="FFAD00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bg1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>
            <a:solidFill>
              <a:schemeClr val="bg1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17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微软雅黑</vt:lpstr>
      <vt:lpstr>Calibri Light</vt:lpstr>
      <vt:lpstr>宋体</vt:lpstr>
      <vt:lpstr>Office Theme</vt:lpstr>
      <vt:lpstr>华为公司员工培训计划</vt:lpstr>
      <vt:lpstr>目录</vt:lpstr>
      <vt:lpstr>培训目标</vt:lpstr>
      <vt:lpstr>提高员工的专业技能</vt:lpstr>
      <vt:lpstr>培养员工的综合素质</vt:lpstr>
      <vt:lpstr>增强员工的团队协作能力</vt:lpstr>
      <vt:lpstr>促进员工的个人发展</vt:lpstr>
      <vt:lpstr>培训内容</vt:lpstr>
      <vt:lpstr>专业技能培训</vt:lpstr>
      <vt:lpstr>企业文化培训</vt:lpstr>
      <vt:lpstr>沟通技巧培训</vt:lpstr>
      <vt:lpstr>团队协作培训</vt:lpstr>
      <vt:lpstr>培训方式</vt:lpstr>
      <vt:lpstr>在线培训</vt:lpstr>
      <vt:lpstr>线下培训</vt:lpstr>
      <vt:lpstr>内部培训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2024-09-18T04:37:18.453</cp:lastPrinted>
  <dcterms:created xsi:type="dcterms:W3CDTF">2024-09-17T20:37:18Z</dcterms:created>
  <dcterms:modified xsi:type="dcterms:W3CDTF">2024-09-17T20:37:20Z</dcterms:modified>
</cp:coreProperties>
</file>