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NBUDC+MS-UIGothic"/>
      <p:regular r:id="rId18"/>
    </p:embeddedFont>
    <p:embeddedFont>
      <p:font typeface="CRTEBP+FVNGLH+ArialMT"/>
      <p:regular r:id="rId19"/>
    </p:embeddedFont>
    <p:embeddedFont>
      <p:font typeface="HLDVEL+LSLTUL+MicrosoftYaHei"/>
      <p:regular r:id="rId20"/>
    </p:embeddedFont>
    <p:embeddedFont>
      <p:font typeface="LJUJSM+KDGMHJ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9489D-46A4-450C-B2C1-9CFFEA70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55EEA-29AC-40D4-9917-67E4BA1E3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547EB-DDD6-469F-9999-4BD7C3A4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ED9AB-B2FF-42E0-831B-485F4B9F0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45A8F-140B-4193-8076-32C9FAB23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68D0B-7F47-4AA6-8FB8-65AAD037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8D066-423F-4C33-9BCB-9BB8A32D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E1116-8604-4577-A025-5137D5B9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D82BC-84F7-40C2-A613-F64E9283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288E7-2F6F-47FC-818E-F8FB973F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4C3A3-DF43-45D0-825C-3766FB38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300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84421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ONBUDC+MS-UIGothic"/>
                <a:cs typeface="ONBUDC+MS-UIGothic"/>
              </a:rPr>
              <a:t>清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华</a:t>
            </a:r>
            <a:r>
              <a:rPr sz="4950">
                <a:solidFill>
                  <a:srgbClr val="00608A"/>
                </a:solidFill>
                <a:latin typeface="ONBUDC+MS-UIGothic"/>
                <a:cs typeface="ONBUDC+MS-UIGothic"/>
              </a:rPr>
              <a:t>紫光管理流程手册宣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4950">
                <a:solidFill>
                  <a:srgbClr val="00608A"/>
                </a:solidFill>
                <a:latin typeface="ONBUDC+MS-UIGothic"/>
                <a:cs typeface="ONBUDC+MS-UIGothic"/>
              </a:rPr>
              <a:t>策划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3884" y="374702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ONBUDC+MS-UIGothic"/>
                <a:cs typeface="ONBUD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9465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CRTEBP+FVNGLH+ArialMT"/>
                <a:cs typeface="CRTEBP+FVNGL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宣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策略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3506660"/>
            <a:ext cx="3099873" cy="13438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CRTEBP+FVNGLH+ArialMT"/>
                <a:cs typeface="CRTEBP+FVNGL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视觉识别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系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统设计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CRTEBP+FVNGLH+ArialMT"/>
                <a:cs typeface="CRTEBP+FVNGL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活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策划与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5269" y="4626165"/>
            <a:ext cx="4089341" cy="13435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CRTEBP+FVNGLH+ArialMT"/>
                <a:cs typeface="CRTEBP+FVNGL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媒体关系管理与危机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应对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CRTEBP+FVNGLH+ArialMT"/>
                <a:cs typeface="CRTEBP+FVNGL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效果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估与持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00608A"/>
                </a:solidFill>
                <a:latin typeface="ONBUDC+MS-UIGothic"/>
                <a:cs typeface="ONBUDC+MS-UIGothic"/>
              </a:rPr>
              <a:t>改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00608A"/>
                </a:solidFill>
                <a:latin typeface="ONBUDC+MS-UIGothic"/>
                <a:cs typeface="ONBUDC+MS-UIGothic"/>
              </a:rPr>
              <a:t>目背景与目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 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清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华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紫光概况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展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00608A"/>
                </a:solidFill>
                <a:latin typeface="ONBUDC+MS-UIGothic"/>
                <a:cs typeface="ONBUDC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成立多年来，在科研、生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售等方面取得了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著成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，逐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渐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展成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国内</a:t>
            </a:r>
            <a:r>
              <a:rPr sz="1500">
                <a:solidFill>
                  <a:srgbClr val="0E0E07"/>
                </a:solidFill>
                <a:latin typeface="HLDVEL+LSLTUL+MicrosoftYaHei"/>
                <a:cs typeface="HLDVEL+LSLTUL+MicrosoftYaHei"/>
              </a:rPr>
              <a:t>IT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的佼佼者。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企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业简</a:t>
            </a:r>
            <a:r>
              <a:rPr sz="2300">
                <a:solidFill>
                  <a:srgbClr val="00608A"/>
                </a:solidFill>
                <a:latin typeface="ONBUDC+MS-UIGothic"/>
                <a:cs typeface="ONBUDC+MS-UIGothic"/>
              </a:rPr>
              <a:t>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紫光是一家知名的科技企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，</a:t>
            </a:r>
          </a:p>
          <a:p>
            <a:pPr marL="21590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注于</a:t>
            </a:r>
            <a:r>
              <a:rPr sz="1500">
                <a:solidFill>
                  <a:srgbClr val="0E0E07"/>
                </a:solidFill>
                <a:latin typeface="HLDVEL+LSLTUL+MicrosoftYaHei"/>
                <a:cs typeface="HLDVEL+LSLTUL+MicrosoftYaHei"/>
              </a:rPr>
              <a:t>IT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域，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有众多高科技</a:t>
            </a:r>
          </a:p>
          <a:p>
            <a:pPr marL="1524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品和解决方案。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企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文化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紫光注重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新、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信、合作和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共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，致力于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提供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品和服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，同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培养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工的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素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养和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精神。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管理流程手册意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JUJSM+KDGMHJ+MicrosoftYaHei-Bold"/>
                <a:cs typeface="LJUJSM+KDGMH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JUJSM+KDGMHJ+MicrosoftYaHei-Bold"/>
                <a:cs typeface="LJUJSM+KDGMH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JUJSM+KDGMHJ+MicrosoftYaHei-Bold"/>
                <a:cs typeface="LJUJSM+KDGMH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00608A"/>
                </a:solidFill>
                <a:latin typeface="ONBUDC+MS-UIGothic"/>
                <a:cs typeface="ONBUDC+MS-UIGothic"/>
              </a:rPr>
              <a:t>范企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608A"/>
                </a:solidFill>
                <a:latin typeface="ONBUDC+MS-UIGothic"/>
                <a:cs typeface="ONBUDC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608A"/>
                </a:solidFill>
                <a:latin typeface="ONBUDC+MS-UIGothic"/>
                <a:cs typeface="ONBUDC+MS-UIGothic"/>
              </a:rPr>
              <a:t>化企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业执</a:t>
            </a:r>
            <a:r>
              <a:rPr sz="2000" spc="23">
                <a:solidFill>
                  <a:srgbClr val="00608A"/>
                </a:solidFill>
                <a:latin typeface="ONBUDC+MS-UIGothic"/>
                <a:cs typeface="ONBUDC+MS-UIGothic"/>
              </a:rPr>
              <a:t>行力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ONBUDC+MS-UIGothic"/>
                <a:cs typeface="ONBUDC+MS-UIGothic"/>
              </a:rPr>
              <a:t>降低运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00608A"/>
                </a:solidFill>
                <a:latin typeface="ONBUDC+MS-UIGothic"/>
                <a:cs typeface="ONBUDC+MS-UIGothic"/>
              </a:rPr>
              <a:t>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制定和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一的管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理流程，确保企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理工作有章可循，提高管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理效率和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明确各部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位的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与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限，加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沟通与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作，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形成合力，确保企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略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源配置，减少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浪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和重复投入，降低运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成本，提高企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宣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策划目的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提升品牌知名度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推广管理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增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强员</a:t>
            </a:r>
            <a:r>
              <a:rPr sz="2300" spc="23">
                <a:solidFill>
                  <a:srgbClr val="00608A"/>
                </a:solidFill>
                <a:latin typeface="ONBUDC+MS-UIGothic"/>
                <a:cs typeface="ONBUDC+MS-UIGothic"/>
              </a:rPr>
              <a:t>工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00608A"/>
                </a:solidFill>
                <a:latin typeface="ONBUDC+MS-UIGothic"/>
                <a:cs typeface="ONBUDC+MS-UIGothic"/>
              </a:rPr>
              <a:t>同感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宣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策划活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多人了解清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紫光及其管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理流程手册，提升品牌知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名度和美誉度。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分享清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紫光在管理方面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的成功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新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其他企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提供借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和参考。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宣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策划活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让员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工更深入地了解企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文化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和管理理念，增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同感和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E0E07"/>
                </a:solidFill>
                <a:latin typeface="ONBUDC+MS-UIGothic"/>
                <a:cs typeface="ONBUDC+MS-UIGothic"/>
              </a:rPr>
              <a:t>属感。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ONBUDC+MS-UIGothic"/>
                <a:cs typeface="ONBUDC+MS-UIGothic"/>
              </a:rPr>
              <a:t>宣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4500">
                <a:solidFill>
                  <a:srgbClr val="00608A"/>
                </a:solidFill>
                <a:latin typeface="ONBUDC+MS-UIGothic"/>
                <a:cs typeface="ONBUDC+MS-UIGothic"/>
              </a:rPr>
              <a:t>策略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00608A"/>
                </a:solidFill>
                <a:latin typeface="ONBUDC+MS-UIGothic"/>
                <a:cs typeface="ONBUDC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目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受众分析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LDVEL+LSLTUL+MicrosoftYaHei"/>
                <a:cs typeface="HLDVEL+LSLTU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LDVEL+LSLTUL+MicrosoftYaHei"/>
                <a:cs typeface="HLDVEL+LSLTU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LDVEL+LSLTUL+MicrosoftYaHei"/>
                <a:cs typeface="HLDVEL+LSLTU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LDVEL+LSLTUL+MicrosoftYaHei"/>
                <a:cs typeface="HLDVEL+LSLTU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ONBUDC+MS-UIGothic"/>
                <a:cs typeface="ONBUDC+MS-UIGothic"/>
              </a:rPr>
              <a:t>内部管理人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ONBUDC+MS-UIGothic"/>
                <a:cs typeface="ONBUDC+MS-UIGothic"/>
              </a:rPr>
              <a:t>基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层员</a:t>
            </a:r>
            <a:r>
              <a:rPr sz="1550">
                <a:solidFill>
                  <a:srgbClr val="00608A"/>
                </a:solidFill>
                <a:latin typeface="ONBUDC+MS-UIGothic"/>
                <a:cs typeface="ONBUDC+MS-UIGothic"/>
              </a:rPr>
              <a:t>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ONBUDC+MS-UIGothic"/>
                <a:cs typeface="ONBUDC+MS-UIGothic"/>
              </a:rPr>
              <a:t>合作伙伴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ONBUDC+MS-UIGothic"/>
                <a:cs typeface="ONBUDC+MS-UIGothic"/>
              </a:rPr>
              <a:t>外部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00608A"/>
                </a:solidFill>
                <a:latin typeface="ONBUDC+MS-UIGothic"/>
                <a:cs typeface="ONBUDC+MS-UIGothic"/>
              </a:rPr>
              <a:t>管机构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是流程手册的主要使用者，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需要深入了解手册内容，以更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好地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施管理工作。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需要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手册有所了解，以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便在工作中遵循相关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定和流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程。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可能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手册中的合作流程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和管理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范感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趣，以便更好</a:t>
            </a:r>
          </a:p>
          <a:p>
            <a:pPr marL="3428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地与清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紫光合作。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可能关注手册中的合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范性，以确保清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紫光的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符合相关法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播渠道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内部网站和公告板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57772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邮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件和即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讯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工具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内部网站和公告板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布手册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内容，确保所有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工都能及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时获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取相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关信息。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邮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件和即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讯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工具向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送手册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接或附件，提高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播效率。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合作伙伴会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和商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社交媒体平台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在合作伙伴会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和商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中介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册内容，增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合作伙伴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紫光的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了解。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社交媒体平台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布手册亮点和解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，吸引更多人关注和了解清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紫光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BUDC+MS-UIGothic"/>
                <a:cs typeface="ONBUDC+MS-UIGothic"/>
              </a:rPr>
              <a:t>的管理流程。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宣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内容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手册封面和目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手册亮点和特色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精美的封面和目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，突出清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紫光的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形象和品牌特色，方便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者快速了解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手册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手册中的亮点和特色，如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新的管理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理念、高效的流程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、完善的制度保障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等，以吸引目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受众的关注。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33830" y="43357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手册解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用案例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26684" y="43357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手册宣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传视频</a:t>
            </a:r>
            <a:r>
              <a:rPr sz="1600">
                <a:solidFill>
                  <a:srgbClr val="FFFFFF"/>
                </a:solidFill>
                <a:latin typeface="ONBUDC+MS-UIGothic"/>
                <a:cs typeface="ONBUDC+MS-UIGothic"/>
              </a:rPr>
              <a:t>和海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解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用案例，展示手册在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作中的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用和价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，帮助目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受众更好地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理解手册内容。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制作宣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传视频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和海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，以更直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、生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方式展示手册内容，提高目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受众的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阅读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视觉识别</a:t>
            </a:r>
            <a:r>
              <a:rPr sz="4500">
                <a:solidFill>
                  <a:srgbClr val="00608A"/>
                </a:solidFill>
                <a:latin typeface="ONBUDC+MS-UIGothic"/>
                <a:cs typeface="ONBUDC+MS-UIGothic"/>
              </a:rPr>
              <a:t>系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统设计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12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LJUJSM+KDGMHJ+MicrosoftYaHei-Bold"/>
                <a:cs typeface="LJUJSM+KDGMHJ+MicrosoftYaHei-Bold"/>
              </a:rPr>
              <a:t>LOGO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及</a:t>
            </a:r>
            <a:r>
              <a:rPr sz="3000">
                <a:solidFill>
                  <a:srgbClr val="00608A"/>
                </a:solidFill>
                <a:latin typeface="LJUJSM+KDGMHJ+MicrosoftYaHei-Bold"/>
                <a:cs typeface="LJUJSM+KDGMHJ+MicrosoftYaHei-Bold"/>
              </a:rPr>
              <a:t>VI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用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8775" y="2004055"/>
            <a:ext cx="1680902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00608A"/>
                </a:solidFill>
                <a:latin typeface="LJUJSM+KDGMHJ+MicrosoftYaHei-Bold"/>
                <a:cs typeface="LJUJSM+KDGMHJ+MicrosoftYaHei-Bold"/>
              </a:rPr>
              <a:t>LOGO</a:t>
            </a:r>
            <a:r>
              <a:rPr sz="1550" spc="20">
                <a:solidFill>
                  <a:srgbClr val="00608A"/>
                </a:solidFill>
                <a:latin typeface="SimSun"/>
                <a:cs typeface="SimSun"/>
              </a:rPr>
              <a:t>设计</a:t>
            </a:r>
            <a:r>
              <a:rPr sz="1550" spc="20">
                <a:solidFill>
                  <a:srgbClr val="00608A"/>
                </a:solidFill>
                <a:latin typeface="ONBUDC+MS-UIGothic"/>
                <a:cs typeface="ONBUDC+MS-UIGothic"/>
              </a:rPr>
              <a:t>原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明了，易于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紫光品牌特色。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8640" y="4147815"/>
            <a:ext cx="1302163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00608A"/>
                </a:solidFill>
                <a:latin typeface="LJUJSM+KDGMHJ+MicrosoftYaHei-Bold"/>
                <a:cs typeface="LJUJSM+KDGMHJ+MicrosoftYaHei-Bold"/>
              </a:rPr>
              <a:t>VI</a:t>
            </a:r>
            <a:r>
              <a:rPr sz="1550" spc="20">
                <a:solidFill>
                  <a:srgbClr val="00608A"/>
                </a:solidFill>
                <a:latin typeface="SimSun"/>
                <a:cs typeface="SimSun"/>
              </a:rPr>
              <a:t>应</a:t>
            </a:r>
            <a:r>
              <a:rPr sz="1550" spc="20">
                <a:solidFill>
                  <a:srgbClr val="00608A"/>
                </a:solidFill>
                <a:latin typeface="ONBUDC+MS-UIGothic"/>
                <a:cs typeface="ONBUDC+MS-UIGothic"/>
              </a:rPr>
              <a:t>用</a:t>
            </a:r>
            <a:r>
              <a:rPr sz="1550" spc="20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00608A"/>
                </a:solidFill>
                <a:latin typeface="ONBUDC+MS-UIGothic"/>
                <a:cs typeface="ONBUDC+MS-UIGothic"/>
              </a:rPr>
              <a:t>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8823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一使用清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紫光品牌</a:t>
            </a:r>
            <a:r>
              <a:rPr sz="1350">
                <a:solidFill>
                  <a:srgbClr val="0E0E07"/>
                </a:solidFill>
                <a:latin typeface="HLDVEL+LSLTUL+MicrosoftYaHei"/>
                <a:cs typeface="HLDVEL+LSLTUL+MicrosoftYaHei"/>
              </a:rPr>
              <a:t>VI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包括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准色、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准字体、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助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形等，确保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形象一致性。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宣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物料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设计风</a:t>
            </a:r>
            <a:r>
              <a:rPr sz="3000">
                <a:solidFill>
                  <a:srgbClr val="00608A"/>
                </a:solidFill>
                <a:latin typeface="ONBUDC+MS-UIGothic"/>
                <a:cs typeface="ONBUDC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设计风</a:t>
            </a:r>
            <a:r>
              <a:rPr sz="1550" spc="25">
                <a:solidFill>
                  <a:srgbClr val="00608A"/>
                </a:solidFill>
                <a:latin typeface="ONBUDC+MS-UIGothic"/>
                <a:cs typeface="ONBUDC+MS-UIGothic"/>
              </a:rPr>
              <a:t>格定位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以清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紫光品牌特色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基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代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美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，打造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、高端、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设计风</a:t>
            </a:r>
            <a:r>
              <a:rPr sz="1350">
                <a:solidFill>
                  <a:srgbClr val="0E0E07"/>
                </a:solidFill>
                <a:latin typeface="ONBUDC+MS-UIGothic"/>
                <a:cs typeface="ONBUDC+MS-UIGothic"/>
              </a:rPr>
              <a:t>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NBUDC+MS-UIGothic"/>
                <a:cs typeface="ONBUDC+MS-UIGothic"/>
              </a:rPr>
              <a:t>宣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FFFFFF"/>
                </a:solidFill>
                <a:latin typeface="ONBUDC+MS-UIGothic"/>
                <a:cs typeface="ONBUDC+MS-UIGothic"/>
              </a:rPr>
              <a:t>物料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包括海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、宣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册、展板等，注重版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面布局、色彩搭配和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合，提升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效果和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ONBUDC+MS-UIGothic"/>
                <a:cs typeface="ONBUDC+MS-UIGothic"/>
              </a:rPr>
              <a:t>播效果。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https://d.book118.com/407123003110006046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ONBUDC+MS-UIGothic</vt:lpstr>
      <vt:lpstr>SimSun</vt:lpstr>
      <vt:lpstr>CRTEBP+FVNGLH+ArialMT</vt:lpstr>
      <vt:lpstr>Times New Roman</vt:lpstr>
      <vt:lpstr>HLDVEL+LSLTUL+MicrosoftYaHei</vt:lpstr>
      <vt:lpstr>LJUJSM+KDGMHJ+MicrosoftYaHei-Bold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2024-09-21T16:37:19.586</cp:lastPrinted>
  <dcterms:created xsi:type="dcterms:W3CDTF">2024-09-21T08:37:19Z</dcterms:created>
  <dcterms:modified xsi:type="dcterms:W3CDTF">2024-09-21T08:37:20Z</dcterms:modified>
</cp:coreProperties>
</file>