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651416-1B8A-4D86-ABF8-471EE61C2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5C8B5E-5C6A-419B-B190-F329C465A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E0D17C-2057-4D19-A7AD-4A7B803BA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FBBA1F-C09A-4E48-9D52-35F4F482E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82D7EB-9793-4959-9622-3C50A537E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D94845-C056-427D-A105-8753D3D78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87CC45-4638-4B3D-9E2A-50280949C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29624B-B6CE-4E92-9F47-A98197B30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9492C2-BCB1-4033-BCE1-8B6BA1ADF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881D3B-4CDD-459D-9CC0-E69C52AC0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3D7CE9-317D-4949-A9A4-4EA6C1CAE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1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12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5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8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13104520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构建创新型物流企业的人才储备与发展计划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人才储备战略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人才发展激励机制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团队建设与文化塑造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实施步骤与风险控制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构建创新型物流企业需要大量高素质、专业化、创新型人才支撑。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本计划旨在通过建立完善的人才储备与发展体系，为创新型物流企业提供稳定的人才保障和持续的创新动力。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22790" r="2279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9046" b="904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全球化与数字化推动物流行业变革，创新成为物流企业发展的核心动力。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传统物流企业人才结构老化，缺乏创新能力和跨界思维。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物流行业人才流失率高，招聘难度大，培训成本高。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新技术、新模式不断涌现，对物流企业人才提出更高要求。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物流企业现状与挑战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创新型物流企业的需求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具备全球化视野和跨文化沟通能力的高端人才。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掌握先进物流技术和管理理念的专业技术人才。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具备创新思维和跨界整合能力的复合型人才。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熟悉物流市场动态和客户需求的营销与服务人才。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人才储备战略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根据企业战略目标和业务发展计划，分析未来所需人才类型、数量和专业技能要求。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结合行业趋势和市场变化，预测新兴岗位和人才需求热点。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通过岗位分析和工作描述，明确各岗位的职责、要求和胜任力模型。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制定长期和短期人才储备计划，明确人才储备的目标、策略和措施。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根据企业实际情况，选择合适的人才储备模式，如校园招聘、社会招聘、内部培养等。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6565" b="656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建立人才储备库，对各类人才进行分类、评估和管理，确保及时满足企业用人需求。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人才储备计划制定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拓展多元化招聘渠道，如招聘网站、社交媒体、猎头公司、行业协会等。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根据不同岗位和人才需求特点，制定针对性的招聘策略和宣传方案。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加强与高校、科研机构等的合作，建立人才培养和输送机制。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招聘渠道与策略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选拔标准与流程优化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建立科学、公正、有效的人才选拔标准和流程，确保选拔出符合企业要求的高素质人才。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采用多种选拔方式，如面试、笔试、心理测试等，全面评估应聘者的能力和素质。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不断优化选拔流程和标准，提高选拔效率和准确性，降低用人风险。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585540" y="4130989"/>
            <a:ext cx="9388340" cy="0"/>
          </a:xfrm>
          <a:prstGeom prst="line">
            <a:avLst/>
          </a:prstGeom>
          <a:ln w="28575">
            <a:solidFill>
              <a:schemeClr val="dk1">
                <a:lumMod val="75000"/>
                <a:lumOff val="2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994886" y="3540384"/>
            <a:ext cx="1181195" cy="118119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20641" y="3876712"/>
            <a:ext cx="529780" cy="508540"/>
            <a:chOff x="1320641" y="3876712"/>
            <a:chExt cx="529780" cy="508540"/>
          </a:xfrm>
        </p:grpSpPr>
        <p:sp>
          <p:nvSpPr>
            <p:cNvPr id="5" name="Freeform 5"/>
            <p:cNvSpPr/>
            <p:nvPr/>
          </p:nvSpPr>
          <p:spPr>
            <a:xfrm>
              <a:off x="1674876" y="4088643"/>
              <a:ext cx="18193" cy="19050"/>
            </a:xfrm>
            <a:custGeom>
              <a:rect l="l" t="t" r="r" b="b"/>
              <a:pathLst>
                <a:path w="11" h="19050">
                  <a:moveTo>
                    <a:pt x="11" y="0"/>
                  </a:moveTo>
                  <a:cubicBezTo>
                    <a:pt x="8" y="0"/>
                    <a:pt x="4" y="0"/>
                    <a:pt x="0" y="0"/>
                  </a:cubicBezTo>
                  <a:cubicBezTo>
                    <a:pt x="3" y="0"/>
                    <a:pt x="7" y="0"/>
                    <a:pt x="1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1320641" y="3876712"/>
              <a:ext cx="529780" cy="508540"/>
            </a:xfrm>
            <a:custGeom>
              <a:rect l="l" t="t" r="r" b="b"/>
              <a:pathLst>
                <a:path w="308" h="296">
                  <a:moveTo>
                    <a:pt x="228" y="218"/>
                  </a:moveTo>
                  <a:cubicBezTo>
                    <a:pt x="224" y="215"/>
                    <a:pt x="224" y="215"/>
                    <a:pt x="224" y="215"/>
                  </a:cubicBezTo>
                  <a:cubicBezTo>
                    <a:pt x="228" y="212"/>
                    <a:pt x="228" y="212"/>
                    <a:pt x="228" y="212"/>
                  </a:cubicBezTo>
                  <a:cubicBezTo>
                    <a:pt x="230" y="212"/>
                    <a:pt x="230" y="212"/>
                    <a:pt x="230" y="212"/>
                  </a:cubicBezTo>
                  <a:cubicBezTo>
                    <a:pt x="232" y="212"/>
                    <a:pt x="263" y="210"/>
                    <a:pt x="278" y="209"/>
                  </a:cubicBezTo>
                  <a:cubicBezTo>
                    <a:pt x="295" y="197"/>
                    <a:pt x="292" y="183"/>
                    <a:pt x="288" y="176"/>
                  </a:cubicBezTo>
                  <a:cubicBezTo>
                    <a:pt x="287" y="176"/>
                    <a:pt x="285" y="176"/>
                    <a:pt x="284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78" y="176"/>
                    <a:pt x="231" y="174"/>
                    <a:pt x="229" y="174"/>
                  </a:cubicBezTo>
                  <a:cubicBezTo>
                    <a:pt x="226" y="174"/>
                    <a:pt x="226" y="174"/>
                    <a:pt x="226" y="174"/>
                  </a:cubicBezTo>
                  <a:cubicBezTo>
                    <a:pt x="222" y="171"/>
                    <a:pt x="222" y="171"/>
                    <a:pt x="222" y="171"/>
                  </a:cubicBezTo>
                  <a:cubicBezTo>
                    <a:pt x="226" y="168"/>
                    <a:pt x="226" y="168"/>
                    <a:pt x="226" y="168"/>
                  </a:cubicBezTo>
                  <a:cubicBezTo>
                    <a:pt x="228" y="168"/>
                    <a:pt x="228" y="168"/>
                    <a:pt x="228" y="168"/>
                  </a:cubicBezTo>
                  <a:cubicBezTo>
                    <a:pt x="231" y="168"/>
                    <a:pt x="280" y="164"/>
                    <a:pt x="284" y="164"/>
                  </a:cubicBezTo>
                  <a:cubicBezTo>
                    <a:pt x="290" y="164"/>
                    <a:pt x="292" y="164"/>
                    <a:pt x="292" y="164"/>
                  </a:cubicBezTo>
                  <a:cubicBezTo>
                    <a:pt x="292" y="164"/>
                    <a:pt x="292" y="164"/>
                    <a:pt x="292" y="164"/>
                  </a:cubicBezTo>
                  <a:cubicBezTo>
                    <a:pt x="302" y="155"/>
                    <a:pt x="308" y="144"/>
                    <a:pt x="296" y="133"/>
                  </a:cubicBezTo>
                  <a:cubicBezTo>
                    <a:pt x="285" y="123"/>
                    <a:pt x="243" y="125"/>
                    <a:pt x="214" y="124"/>
                  </a:cubicBezTo>
                  <a:cubicBezTo>
                    <a:pt x="213" y="124"/>
                    <a:pt x="213" y="124"/>
                    <a:pt x="213" y="124"/>
                  </a:cubicBezTo>
                  <a:cubicBezTo>
                    <a:pt x="212" y="124"/>
                    <a:pt x="212" y="124"/>
                    <a:pt x="212" y="124"/>
                  </a:cubicBezTo>
                  <a:cubicBezTo>
                    <a:pt x="212" y="124"/>
                    <a:pt x="219" y="124"/>
                    <a:pt x="217" y="124"/>
                  </a:cubicBezTo>
                  <a:cubicBezTo>
                    <a:pt x="213" y="124"/>
                    <a:pt x="209" y="124"/>
                    <a:pt x="206" y="124"/>
                  </a:cubicBezTo>
                  <a:cubicBezTo>
                    <a:pt x="192" y="123"/>
                    <a:pt x="167" y="123"/>
                    <a:pt x="165" y="123"/>
                  </a:cubicBezTo>
                  <a:cubicBezTo>
                    <a:pt x="165" y="123"/>
                    <a:pt x="165" y="123"/>
                    <a:pt x="165" y="123"/>
                  </a:cubicBezTo>
                  <a:cubicBezTo>
                    <a:pt x="160" y="121"/>
                    <a:pt x="160" y="121"/>
                    <a:pt x="160" y="121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6" y="120"/>
                    <a:pt x="169" y="120"/>
                    <a:pt x="179" y="119"/>
                  </a:cubicBezTo>
                  <a:cubicBezTo>
                    <a:pt x="165" y="90"/>
                    <a:pt x="188" y="73"/>
                    <a:pt x="192" y="58"/>
                  </a:cubicBezTo>
                  <a:cubicBezTo>
                    <a:pt x="206" y="5"/>
                    <a:pt x="178" y="0"/>
                    <a:pt x="178" y="0"/>
                  </a:cubicBezTo>
                  <a:cubicBezTo>
                    <a:pt x="178" y="0"/>
                    <a:pt x="108" y="96"/>
                    <a:pt x="101" y="126"/>
                  </a:cubicBezTo>
                  <a:cubicBezTo>
                    <a:pt x="96" y="148"/>
                    <a:pt x="67" y="146"/>
                    <a:pt x="58" y="146"/>
                  </a:cubicBezTo>
                  <a:cubicBezTo>
                    <a:pt x="10" y="144"/>
                    <a:pt x="0" y="264"/>
                    <a:pt x="53" y="275"/>
                  </a:cubicBezTo>
                  <a:cubicBezTo>
                    <a:pt x="64" y="277"/>
                    <a:pt x="76" y="265"/>
                    <a:pt x="99" y="275"/>
                  </a:cubicBezTo>
                  <a:cubicBezTo>
                    <a:pt x="149" y="296"/>
                    <a:pt x="192" y="287"/>
                    <a:pt x="232" y="286"/>
                  </a:cubicBezTo>
                  <a:cubicBezTo>
                    <a:pt x="259" y="285"/>
                    <a:pt x="257" y="266"/>
                    <a:pt x="255" y="256"/>
                  </a:cubicBezTo>
                  <a:cubicBezTo>
                    <a:pt x="242" y="256"/>
                    <a:pt x="229" y="255"/>
                    <a:pt x="227" y="255"/>
                  </a:cubicBezTo>
                  <a:cubicBezTo>
                    <a:pt x="225" y="255"/>
                    <a:pt x="225" y="255"/>
                    <a:pt x="225" y="255"/>
                  </a:cubicBezTo>
                  <a:cubicBezTo>
                    <a:pt x="221" y="252"/>
                    <a:pt x="221" y="252"/>
                    <a:pt x="221" y="252"/>
                  </a:cubicBezTo>
                  <a:cubicBezTo>
                    <a:pt x="225" y="249"/>
                    <a:pt x="225" y="249"/>
                    <a:pt x="225" y="249"/>
                  </a:cubicBezTo>
                  <a:cubicBezTo>
                    <a:pt x="227" y="249"/>
                    <a:pt x="227" y="249"/>
                    <a:pt x="227" y="249"/>
                  </a:cubicBezTo>
                  <a:cubicBezTo>
                    <a:pt x="229" y="249"/>
                    <a:pt x="247" y="248"/>
                    <a:pt x="262" y="247"/>
                  </a:cubicBezTo>
                  <a:cubicBezTo>
                    <a:pt x="275" y="237"/>
                    <a:pt x="272" y="227"/>
                    <a:pt x="269" y="220"/>
                  </a:cubicBezTo>
                  <a:cubicBezTo>
                    <a:pt x="253" y="219"/>
                    <a:pt x="232" y="218"/>
                    <a:pt x="230" y="218"/>
                  </a:cubicBezTo>
                  <a:lnTo>
                    <a:pt x="228" y="21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5506450" y="3540384"/>
            <a:ext cx="1179100" cy="11811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5935409" y="3917288"/>
            <a:ext cx="321183" cy="427387"/>
            <a:chOff x="5935409" y="3917288"/>
            <a:chExt cx="321183" cy="427387"/>
          </a:xfrm>
        </p:grpSpPr>
        <p:sp>
          <p:nvSpPr>
            <p:cNvPr id="9" name="Freeform 9"/>
            <p:cNvSpPr/>
            <p:nvPr/>
          </p:nvSpPr>
          <p:spPr>
            <a:xfrm>
              <a:off x="5935409" y="4109884"/>
              <a:ext cx="150114" cy="234791"/>
            </a:xfrm>
            <a:custGeom>
              <a:rect l="l" t="t" r="r" b="b"/>
              <a:pathLst>
                <a:path w="57" h="89">
                  <a:moveTo>
                    <a:pt x="0" y="9"/>
                  </a:moveTo>
                  <a:lnTo>
                    <a:pt x="0" y="9"/>
                  </a:lnTo>
                  <a:lnTo>
                    <a:pt x="0" y="73"/>
                  </a:lnTo>
                  <a:lnTo>
                    <a:pt x="57" y="89"/>
                  </a:lnTo>
                  <a:lnTo>
                    <a:pt x="57" y="25"/>
                  </a:lnTo>
                  <a:lnTo>
                    <a:pt x="16" y="14"/>
                  </a:lnTo>
                  <a:lnTo>
                    <a:pt x="41" y="7"/>
                  </a:lnTo>
                  <a:lnTo>
                    <a:pt x="36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09145" y="4109884"/>
              <a:ext cx="147447" cy="234791"/>
            </a:xfrm>
            <a:custGeom>
              <a:rect l="l" t="t" r="r" b="b"/>
              <a:pathLst>
                <a:path w="56" h="89">
                  <a:moveTo>
                    <a:pt x="21" y="0"/>
                  </a:moveTo>
                  <a:lnTo>
                    <a:pt x="15" y="7"/>
                  </a:lnTo>
                  <a:lnTo>
                    <a:pt x="40" y="14"/>
                  </a:lnTo>
                  <a:lnTo>
                    <a:pt x="40" y="14"/>
                  </a:lnTo>
                  <a:lnTo>
                    <a:pt x="0" y="25"/>
                  </a:lnTo>
                  <a:lnTo>
                    <a:pt x="0" y="89"/>
                  </a:lnTo>
                  <a:lnTo>
                    <a:pt x="56" y="73"/>
                  </a:lnTo>
                  <a:lnTo>
                    <a:pt x="56" y="9"/>
                  </a:lnTo>
                  <a:lnTo>
                    <a:pt x="21" y="0"/>
                  </a:lnTo>
                  <a:close/>
                  <a:moveTo>
                    <a:pt x="41" y="39"/>
                  </a:moveTo>
                  <a:lnTo>
                    <a:pt x="17" y="46"/>
                  </a:lnTo>
                  <a:lnTo>
                    <a:pt x="17" y="34"/>
                  </a:lnTo>
                  <a:lnTo>
                    <a:pt x="41" y="28"/>
                  </a:lnTo>
                  <a:lnTo>
                    <a:pt x="41" y="3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5995892" y="3917288"/>
              <a:ext cx="202787" cy="229457"/>
            </a:xfrm>
            <a:custGeom>
              <a:rect l="l" t="t" r="r" b="b"/>
              <a:pathLst>
                <a:path w="77" h="87">
                  <a:moveTo>
                    <a:pt x="38" y="87"/>
                  </a:moveTo>
                  <a:lnTo>
                    <a:pt x="77" y="42"/>
                  </a:lnTo>
                  <a:lnTo>
                    <a:pt x="48" y="42"/>
                  </a:lnTo>
                  <a:lnTo>
                    <a:pt x="48" y="0"/>
                  </a:lnTo>
                  <a:lnTo>
                    <a:pt x="29" y="0"/>
                  </a:lnTo>
                  <a:lnTo>
                    <a:pt x="29" y="42"/>
                  </a:lnTo>
                  <a:lnTo>
                    <a:pt x="0" y="42"/>
                  </a:lnTo>
                  <a:lnTo>
                    <a:pt x="38" y="8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9978243" y="3540384"/>
            <a:ext cx="1179100" cy="1181195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10351433" y="3876712"/>
            <a:ext cx="424244" cy="464725"/>
            <a:chOff x="10351433" y="3876712"/>
            <a:chExt cx="424244" cy="464725"/>
          </a:xfrm>
        </p:grpSpPr>
        <p:sp>
          <p:nvSpPr>
            <p:cNvPr id="14" name="Freeform 14"/>
            <p:cNvSpPr/>
            <p:nvPr/>
          </p:nvSpPr>
          <p:spPr>
            <a:xfrm>
              <a:off x="10351433" y="3876712"/>
              <a:ext cx="424244" cy="325850"/>
            </a:xfrm>
            <a:custGeom>
              <a:rect l="l" t="t" r="r" b="b"/>
              <a:pathLst>
                <a:path w="150" h="115">
                  <a:moveTo>
                    <a:pt x="139" y="42"/>
                  </a:moveTo>
                  <a:lnTo>
                    <a:pt x="150" y="0"/>
                  </a:lnTo>
                  <a:lnTo>
                    <a:pt x="107" y="10"/>
                  </a:lnTo>
                  <a:lnTo>
                    <a:pt x="118" y="21"/>
                  </a:lnTo>
                  <a:lnTo>
                    <a:pt x="77" y="61"/>
                  </a:lnTo>
                  <a:lnTo>
                    <a:pt x="59" y="44"/>
                  </a:lnTo>
                  <a:lnTo>
                    <a:pt x="0" y="104"/>
                  </a:lnTo>
                  <a:lnTo>
                    <a:pt x="11" y="115"/>
                  </a:lnTo>
                  <a:lnTo>
                    <a:pt x="11" y="115"/>
                  </a:lnTo>
                  <a:lnTo>
                    <a:pt x="59" y="67"/>
                  </a:lnTo>
                  <a:lnTo>
                    <a:pt x="77" y="84"/>
                  </a:lnTo>
                  <a:lnTo>
                    <a:pt x="129" y="32"/>
                  </a:lnTo>
                  <a:lnTo>
                    <a:pt x="139" y="4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390962" y="4228089"/>
              <a:ext cx="56579" cy="113347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0490022" y="4174273"/>
              <a:ext cx="59436" cy="167164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0594607" y="4117599"/>
              <a:ext cx="59436" cy="223838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10693667" y="4063687"/>
              <a:ext cx="62198" cy="277654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9" name="Picture 19"/>
          <p:cNvPicPr>
            <a:picLocks noChangeAspect="1"/>
          </p:cNvPicPr>
          <p:nvPr/>
        </p:nvPicPr>
        <p:blipFill>
          <a:blip r:embed="rId2"/>
          <a:srcRect t="24890" b="24890"/>
          <a:stretch>
            <a:fillRect/>
          </a:stretch>
        </p:blipFill>
        <p:spPr>
          <a:xfrm>
            <a:off x="387332" y="1711400"/>
            <a:ext cx="2396303" cy="1604591"/>
          </a:xfrm>
          <a:prstGeom prst="rect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3"/>
          <a:srcRect t="17138" b="17138"/>
          <a:stretch>
            <a:fillRect/>
          </a:stretch>
        </p:blipFill>
        <p:spPr>
          <a:xfrm>
            <a:off x="4897849" y="4920583"/>
            <a:ext cx="2396303" cy="1574955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4"/>
          <a:srcRect t="16519" b="16519"/>
          <a:stretch>
            <a:fillRect/>
          </a:stretch>
        </p:blipFill>
        <p:spPr>
          <a:xfrm>
            <a:off x="9369642" y="1711400"/>
            <a:ext cx="2396303" cy="1604591"/>
          </a:xfrm>
          <a:prstGeom prst="rect">
            <a:avLst/>
          </a:prstGeom>
        </p:spPr>
      </p:pic>
      <p:sp>
        <p:nvSpPr>
          <p:cNvPr id="22" name="TextBox 22"/>
          <p:cNvSpPr txBox="1"/>
          <p:nvPr/>
        </p:nvSpPr>
        <p:spPr>
          <a:xfrm>
            <a:off x="381368" y="5057263"/>
            <a:ext cx="41148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分析企业战略目标和业务发展需求，确定人才培养方向和重点。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752954" y="5104888"/>
            <a:ext cx="41148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结合行业趋势和新技术发展，更新培训内容，确保培训的前瞻性和实用性。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036093" y="1905000"/>
            <a:ext cx="4119815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调研员工职业发展需求和岗位能力要求，制定个性化的培训计划。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培训需求分析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设计多元化的课程体系，包括基础知识、专业技能、领导力培养等方面。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采用线上和线下相结合的培训方式，提高培训的灵活性和效果。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引入行业专家和优秀企业内部讲师，确保培训内容的专业性和实用性。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329" b="632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课程体系设计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建立培训管理制度和流程，确保培训工作的规范化和标准化。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制定详细的培训计划和时间表，确保培训按计划进行。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采用互动式、案例式等教学方法，激发员工学习兴趣和参与度。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16071" b="16071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16071" b="16071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16071" b="16071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培训实施与管理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设计科学合理的培训效果评估体系，包括考试、实操、项目成果等多种方式。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对培训效果进行定期跟踪和评估，及时发现问题并进行改进。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将培训成果与员工绩效考核和晋升挂钩，激励员工积极参与培训并学以致用。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培训效果评估与反馈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https://d.book118.com/407131045200006045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2024-09-20T20:56:40.296</cp:lastPrinted>
  <dcterms:created xsi:type="dcterms:W3CDTF">2024-09-20T12:56:40Z</dcterms:created>
  <dcterms:modified xsi:type="dcterms:W3CDTF">2024-09-20T12:56:42Z</dcterms:modified>
</cp:coreProperties>
</file>