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C30DF-777B-4A71-B40F-8199AE06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95846-6C43-4BA1-86FA-6C7D2B9C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89F3C-E62B-4211-8682-FDF19C1CA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14DF2-AF94-4C30-A92D-8FB9B48D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7923B-142E-41DD-AB8D-AD42F9036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D1A68-EC28-4DB0-B6F1-072C37A5B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C84D9-075D-4337-8C55-FA0E2780B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529C9-1461-4E6C-8D43-155E30FFE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3A9A1-DA98-44BB-8DA3-9C594018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9F2FD-5781-49E6-B4B8-7CFD5E836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9F81E-F50C-4868-970D-69D7EE9E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image" Target="../media/image3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  <p:pic>
        <p:nvPicPr>
          <p:cNvPr id="1031" name="图片 1030" descr="图标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468313" y="5949950"/>
            <a:ext cx="1854200" cy="787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2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hyperlink" Target="&#22825;&#27668;&#39044;&#25253;&#26631;&#20934;.flv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audio" Target="../media/chimes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audio" Target="../media/chimes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6002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3" name="图片 307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5725"/>
            <a:ext cx="9144000" cy="6845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4" name="文本框 3074" title=""/>
          <p:cNvSpPr txBox="1"/>
          <p:nvPr/>
        </p:nvSpPr>
        <p:spPr>
          <a:xfrm>
            <a:off x="1116013" y="1844675"/>
            <a:ext cx="7559675" cy="10985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>
                <a:solidFill>
                  <a:srgbClr val="D60093"/>
                </a:solidFill>
                <a:latin typeface="Arial" pitchFamily="34" charset="0"/>
                <a:ea typeface="宋体" panose="02010600030101010101" pitchFamily="2" charset="-122"/>
              </a:rPr>
              <a:t>负数的初步认识</a:t>
            </a:r>
            <a:endParaRPr lang="zh-CN" altLang="en-US" sz="6600" b="1">
              <a:solidFill>
                <a:srgbClr val="D60093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75" name="矩形 3075" title=""/>
          <p:cNvSpPr/>
          <p:nvPr/>
        </p:nvSpPr>
        <p:spPr>
          <a:xfrm>
            <a:off x="250825" y="404813"/>
            <a:ext cx="3419475" cy="431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3333CC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B2B2B2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六年级数学上册</a:t>
            </a:r>
            <a:endParaRPr lang="zh-CN" altLang="en-US" sz="3600">
              <a:ln w="12700" cap="flat" cmpd="sng">
                <a:solidFill>
                  <a:srgbClr val="3333CC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B2B2B2">
                  <a:alpha val="50000"/>
                </a:srgb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3076" name="组合 3076" title=""/>
          <p:cNvGrpSpPr/>
          <p:nvPr/>
        </p:nvGrpSpPr>
        <p:grpSpPr>
          <a:xfrm>
            <a:off x="7092950" y="5013325"/>
            <a:ext cx="1081088" cy="1225550"/>
            <a:chExt cx="973" cy="1089"/>
          </a:xfrm>
        </p:grpSpPr>
        <p:pic>
          <p:nvPicPr>
            <p:cNvPr id="3077" name="图片 3077" descr="dongtian2_0127">
              <a:hlinkClick r:id="rId4" action="ppaction://hlinkfile"/>
            </p:cNvPr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AFBFF"/>
                </a:clrFrom>
                <a:clrTo>
                  <a:srgbClr val="FAFB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0" y="0"/>
              <a:ext cx="973" cy="1089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078" name="文本框 3078"/>
            <p:cNvSpPr txBox="1"/>
            <p:nvPr/>
          </p:nvSpPr>
          <p:spPr>
            <a:xfrm>
              <a:off x="181" y="363"/>
              <a:ext cx="635" cy="514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endParaRPr lang="zh-CN" altLang="en-US" sz="3200" b="1">
                <a:solidFill>
                  <a:srgbClr val="FF3300"/>
                </a:solidFill>
                <a:latin typeface="方正舒体" pitchFamily="2" charset="-122"/>
                <a:ea typeface="方正舒体" pitchFamily="2" charset="-122"/>
              </a:endParaRPr>
            </a:p>
          </p:txBody>
        </p:sp>
      </p:grpSp>
      <p:sp>
        <p:nvSpPr>
          <p:cNvPr id="3079" name="文本框 3079" title=""/>
          <p:cNvSpPr txBox="1"/>
          <p:nvPr/>
        </p:nvSpPr>
        <p:spPr>
          <a:xfrm>
            <a:off x="2555875" y="5421630"/>
            <a:ext cx="4777740" cy="132207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四川省广安市岳池县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solidFill>
                  <a:srgbClr val="0000CC"/>
                </a:solidFill>
                <a:latin typeface="Arial" pitchFamily="34" charset="0"/>
                <a:ea typeface="宋体" panose="02010600030101010101" pitchFamily="2" charset="-122"/>
              </a:rPr>
              <a:t>九龙小学     郭清清</a:t>
            </a:r>
            <a:endParaRPr lang="zh-CN" altLang="en-US" sz="4000" b="1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框 4097" title=""/>
          <p:cNvSpPr txBox="1"/>
          <p:nvPr/>
        </p:nvSpPr>
        <p:spPr>
          <a:xfrm>
            <a:off x="7938" y="115888"/>
            <a:ext cx="7804150" cy="7016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CC0000"/>
                </a:solidFill>
                <a:latin typeface="Arial" pitchFamily="34" charset="0"/>
                <a:ea typeface="宋体" panose="02010600030101010101" pitchFamily="2" charset="-122"/>
              </a:rPr>
              <a:t>请说出与老师相反的词语或句子。</a:t>
            </a:r>
            <a:endParaRPr lang="zh-CN" altLang="en-US" sz="4000" b="1">
              <a:solidFill>
                <a:srgbClr val="CC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099" name="文本框 4098" title=""/>
          <p:cNvSpPr txBox="1"/>
          <p:nvPr/>
        </p:nvSpPr>
        <p:spPr>
          <a:xfrm>
            <a:off x="107950" y="981075"/>
            <a:ext cx="201295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向上看</a:t>
            </a:r>
            <a:endParaRPr lang="zh-CN" altLang="en-US" sz="4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0" name="文本框 4099" title=""/>
          <p:cNvSpPr txBox="1"/>
          <p:nvPr/>
        </p:nvSpPr>
        <p:spPr>
          <a:xfrm>
            <a:off x="4214813" y="1016000"/>
            <a:ext cx="3641725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向前走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200</a:t>
            </a:r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米</a:t>
            </a:r>
            <a:endParaRPr lang="zh-CN" altLang="en-US" sz="4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1" name="文本框 4100" title=""/>
          <p:cNvSpPr txBox="1"/>
          <p:nvPr/>
        </p:nvSpPr>
        <p:spPr>
          <a:xfrm>
            <a:off x="107950" y="2060575"/>
            <a:ext cx="391160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电梯上升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15</a:t>
            </a:r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层</a:t>
            </a:r>
            <a:endParaRPr lang="zh-CN" altLang="en-US" sz="4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2" name="文本框 4101" title=""/>
          <p:cNvSpPr txBox="1"/>
          <p:nvPr/>
        </p:nvSpPr>
        <p:spPr>
          <a:xfrm>
            <a:off x="107950" y="2924175"/>
            <a:ext cx="6080125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我在银行存入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500</a:t>
            </a:r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元。</a:t>
            </a:r>
            <a:endParaRPr lang="zh-CN" altLang="en-US" sz="4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3" name="文本框 4102" title=""/>
          <p:cNvSpPr txBox="1"/>
          <p:nvPr/>
        </p:nvSpPr>
        <p:spPr>
          <a:xfrm>
            <a:off x="107950" y="3860800"/>
            <a:ext cx="8178800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小红在知识竞赛中得了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20</a:t>
            </a:r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分。</a:t>
            </a:r>
            <a:endParaRPr lang="zh-CN" altLang="en-US" sz="4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4" name="文本框 4103" title=""/>
          <p:cNvSpPr txBox="1"/>
          <p:nvPr/>
        </p:nvSpPr>
        <p:spPr>
          <a:xfrm>
            <a:off x="107950" y="4797425"/>
            <a:ext cx="5470525" cy="8239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小卖部赚了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500</a:t>
            </a:r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元。</a:t>
            </a:r>
            <a:endParaRPr lang="zh-CN" altLang="en-US" sz="4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5" name="文本框 4104" title=""/>
          <p:cNvSpPr txBox="1"/>
          <p:nvPr/>
        </p:nvSpPr>
        <p:spPr>
          <a:xfrm>
            <a:off x="107950" y="5700713"/>
            <a:ext cx="2692400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Arial" pitchFamily="34" charset="0"/>
                <a:ea typeface="宋体" panose="02010600030101010101" pitchFamily="2" charset="-122"/>
              </a:rPr>
              <a:t>零上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10℃</a:t>
            </a:r>
            <a:endParaRPr lang="en-US" altLang="zh-CN" sz="48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  <p:bldP spid="4100" grpId="0"/>
      <p:bldP spid="4101" grpId="0"/>
      <p:bldP spid="4102" grpId="0"/>
      <p:bldP spid="4103" grpId="0"/>
      <p:bldP spid="4104" grpId="0"/>
      <p:bldP spid="410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图片 512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4775" y="0"/>
            <a:ext cx="9140825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2522538" y="5734050"/>
            <a:ext cx="3886200" cy="644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太原的最低气温是零下</a:t>
            </a: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11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          最高气温是</a:t>
            </a: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/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5" name="图片 614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370" y="-317"/>
            <a:ext cx="1371600" cy="64531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6" name="文本框 1" title=""/>
          <p:cNvSpPr txBox="1"/>
          <p:nvPr/>
        </p:nvSpPr>
        <p:spPr>
          <a:xfrm>
            <a:off x="790575" y="1152525"/>
            <a:ext cx="4629150" cy="353853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摄氏度是计量温度的单位用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“ ℃ ”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表示，比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0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摄氏度高的温度称为零上温度，比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0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摄氏度低的温度称为零下温度，通常用带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“-”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号的数来表示零下温度。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0" y="5941695"/>
            <a:ext cx="9119235" cy="916305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blinds/>
    <p:sndAc>
      <p:stSnd>
        <p:snd r:embed="rId3" name="chimes.wav"/>
      </p:stSnd>
    </p:sndAc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图片 716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400" y="-15875"/>
            <a:ext cx="9132888" cy="68468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0" name="图片 7170" title="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-128" b="3273"/>
          <a:stretch>
            <a:fillRect/>
          </a:stretch>
        </p:blipFill>
        <p:spPr>
          <a:xfrm>
            <a:off x="252413" y="3357563"/>
            <a:ext cx="2092325" cy="28352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1" name="文本框 7172" title=""/>
          <p:cNvSpPr txBox="1"/>
          <p:nvPr/>
        </p:nvSpPr>
        <p:spPr>
          <a:xfrm>
            <a:off x="974725" y="596900"/>
            <a:ext cx="7488238" cy="3046413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Microsoft YaHei 微软雅黑 黑体 宋体" charset="0"/>
                <a:ea typeface="宋体" panose="02010600030101010101" pitchFamily="2" charset="-122"/>
                <a:sym typeface="Microsoft YaHei 微软雅黑 黑体 宋体" charset="0"/>
              </a:rPr>
              <a:t>在标准大气压下，规定水结冰时的温度是</a:t>
            </a:r>
            <a:r>
              <a:rPr lang="en-US" altLang="zh-CN" sz="4800" b="1">
                <a:latin typeface="Microsoft YaHei 微软雅黑 黑体 宋体" charset="0"/>
                <a:ea typeface="宋体" panose="02010600030101010101" pitchFamily="2" charset="-122"/>
                <a:sym typeface="Microsoft YaHei 微软雅黑 黑体 宋体" charset="0"/>
              </a:rPr>
              <a:t>0</a:t>
            </a:r>
            <a:r>
              <a:rPr lang="zh-CN" altLang="en-US" sz="4800" b="1">
                <a:latin typeface="Microsoft YaHei 微软雅黑 黑体 宋体" charset="0"/>
                <a:ea typeface="宋体" panose="02010600030101010101" pitchFamily="2" charset="-122"/>
                <a:sym typeface="Microsoft YaHei 微软雅黑 黑体 宋体" charset="0"/>
              </a:rPr>
              <a:t>摄氏度，水沸腾时的温度是</a:t>
            </a:r>
            <a:r>
              <a:rPr lang="en-US" altLang="zh-CN" sz="4800" b="1">
                <a:latin typeface="Microsoft YaHei 微软雅黑 黑体 宋体" charset="0"/>
                <a:ea typeface="宋体" panose="02010600030101010101" pitchFamily="2" charset="-122"/>
                <a:sym typeface="Microsoft YaHei 微软雅黑 黑体 宋体" charset="0"/>
              </a:rPr>
              <a:t>100</a:t>
            </a:r>
            <a:r>
              <a:rPr lang="zh-CN" altLang="en-US" sz="4800" b="1">
                <a:latin typeface="Microsoft YaHei 微软雅黑 黑体 宋体" charset="0"/>
                <a:ea typeface="宋体" panose="02010600030101010101" pitchFamily="2" charset="-122"/>
                <a:sym typeface="Microsoft YaHei 微软雅黑 黑体 宋体" charset="0"/>
              </a:rPr>
              <a:t>摄氏度。</a:t>
            </a:r>
            <a:endParaRPr lang="zh-CN" altLang="en-US" sz="4800" b="1">
              <a:latin typeface="Microsoft YaHei 微软雅黑 黑体 宋体" charset="0"/>
              <a:ea typeface="Microsoft YaHei 微软雅黑 黑体 宋体" charset="0"/>
              <a:sym typeface="Microsoft YaHei 微软雅黑 黑体 宋体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3" name="图片 819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" y="6350"/>
            <a:ext cx="9131300" cy="6845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4" name="矩形 8196" title=""/>
          <p:cNvSpPr/>
          <p:nvPr/>
        </p:nvSpPr>
        <p:spPr>
          <a:xfrm>
            <a:off x="755650" y="476250"/>
            <a:ext cx="2843213" cy="798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ObliqueRight">
                <a:rot lat="0" lon="0" rev="0"/>
              </a:camera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008000">
                    <a:alpha val="70998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摄氏度的读法与写法</a:t>
            </a:r>
            <a:endParaRPr lang="zh-CN" altLang="en-US" sz="3600" b="1">
              <a:solidFill>
                <a:srgbClr val="008000">
                  <a:alpha val="70998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195" name="文本框 1" title=""/>
          <p:cNvSpPr txBox="1"/>
          <p:nvPr/>
        </p:nvSpPr>
        <p:spPr>
          <a:xfrm>
            <a:off x="839788" y="1617663"/>
            <a:ext cx="1722437" cy="522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6" name="文本框 2" title=""/>
          <p:cNvSpPr txBox="1"/>
          <p:nvPr/>
        </p:nvSpPr>
        <p:spPr>
          <a:xfrm>
            <a:off x="1962150" y="1647825"/>
            <a:ext cx="2462213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（零上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摄氏度）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3" title=""/>
          <p:cNvSpPr txBox="1"/>
          <p:nvPr/>
        </p:nvSpPr>
        <p:spPr>
          <a:xfrm>
            <a:off x="4540250" y="1679575"/>
            <a:ext cx="1760538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记作：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3℃</a:t>
            </a:r>
            <a:endParaRPr lang="en-US" altLang="zh-CN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文本框 4" title=""/>
          <p:cNvSpPr txBox="1"/>
          <p:nvPr/>
        </p:nvSpPr>
        <p:spPr>
          <a:xfrm>
            <a:off x="6300788" y="1693863"/>
            <a:ext cx="2484437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读作：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9" name="文本框 5" title=""/>
          <p:cNvSpPr txBox="1"/>
          <p:nvPr/>
        </p:nvSpPr>
        <p:spPr>
          <a:xfrm>
            <a:off x="922338" y="3330575"/>
            <a:ext cx="227965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零下</a:t>
            </a:r>
            <a:r>
              <a:rPr lang="en-US" altLang="zh-CN" sz="2800" b="1">
                <a:latin typeface="Arial" pitchFamily="34" charset="0"/>
                <a:ea typeface="宋体" panose="02010600030101010101" pitchFamily="2" charset="-122"/>
              </a:rPr>
              <a:t>4</a:t>
            </a: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00" name="文本框 6" title=""/>
          <p:cNvSpPr txBox="1"/>
          <p:nvPr/>
        </p:nvSpPr>
        <p:spPr>
          <a:xfrm>
            <a:off x="3692525" y="3392488"/>
            <a:ext cx="17589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记作：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-4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℃</a:t>
            </a:r>
            <a:endParaRPr lang="en-US" altLang="zh-CN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01" name="文本框 7" title=""/>
          <p:cNvSpPr txBox="1"/>
          <p:nvPr/>
        </p:nvSpPr>
        <p:spPr>
          <a:xfrm>
            <a:off x="5797550" y="3392488"/>
            <a:ext cx="30702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读作：负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4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02" name="文本框 8" title=""/>
          <p:cNvSpPr txBox="1"/>
          <p:nvPr/>
        </p:nvSpPr>
        <p:spPr>
          <a:xfrm>
            <a:off x="4540250" y="2373313"/>
            <a:ext cx="1760538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记作：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+3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℃</a:t>
            </a:r>
            <a:endParaRPr lang="en-US" altLang="zh-CN" sz="2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203" name="文本框 9" title=""/>
          <p:cNvSpPr txBox="1"/>
          <p:nvPr/>
        </p:nvSpPr>
        <p:spPr>
          <a:xfrm>
            <a:off x="6300788" y="2373313"/>
            <a:ext cx="2484437" cy="83026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读作：正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3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摄氏度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198" grpId="0"/>
      <p:bldP spid="8202" grpId="0"/>
      <p:bldP spid="8203" grpId="0"/>
      <p:bldP spid="8200" grpId="0"/>
      <p:bldP spid="820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819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225" y="-12700"/>
            <a:ext cx="9129713" cy="71072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8" name="文本框 8194" title=""/>
          <p:cNvSpPr txBox="1"/>
          <p:nvPr/>
        </p:nvSpPr>
        <p:spPr>
          <a:xfrm>
            <a:off x="468313" y="1196975"/>
            <a:ext cx="8150225" cy="155416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天津零下10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，西安10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都记作 10</a:t>
            </a:r>
            <a:r>
              <a:rPr lang="en-US" altLang="zh-CN" sz="3200" b="1"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行吗？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为什么？应该怎样表示？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6" name="文本框 8195" title=""/>
          <p:cNvSpPr txBox="1"/>
          <p:nvPr/>
        </p:nvSpPr>
        <p:spPr>
          <a:xfrm>
            <a:off x="920750" y="3308350"/>
            <a:ext cx="3602038" cy="2676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零下10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记作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－ 10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，读作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负10摄氏度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；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  <a:p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10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记作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10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en-US" altLang="zh-CN" sz="2400" b="1"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，读作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10摄氏度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sz="24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    或记作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+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10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℃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zh-CN" altLang="en-US" sz="2400" b="1">
                <a:latin typeface="Arial" pitchFamily="34" charset="0"/>
                <a:ea typeface="宋体" panose="02010600030101010101" pitchFamily="2" charset="-122"/>
              </a:rPr>
              <a:t>读作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正10摄氏度。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矩形 8196" title=""/>
          <p:cNvSpPr/>
          <p:nvPr/>
        </p:nvSpPr>
        <p:spPr>
          <a:xfrm>
            <a:off x="755650" y="476250"/>
            <a:ext cx="1944688" cy="5048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 fontScale="70000"/>
            <a:scene3d>
              <a:camera prst="legacyObliqueRight">
                <a:rot lat="0" lon="0" rev="0"/>
              </a:camera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3600" b="1" strike="noStrike" noProof="1">
                <a:solidFill>
                  <a:srgbClr val="008000">
                    <a:alpha val="70999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我能做</a:t>
            </a:r>
            <a:endParaRPr lang="zh-CN" altLang="en-US" sz="3600" b="1" strike="noStrike" noProof="1">
              <a:solidFill>
                <a:srgbClr val="008000">
                  <a:alpha val="70999"/>
                </a:srgbClr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图片 921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6900" y="1905000"/>
            <a:ext cx="1371600" cy="53609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20" name="矩形标注 9219" title=""/>
          <p:cNvSpPr/>
          <p:nvPr/>
        </p:nvSpPr>
        <p:spPr>
          <a:xfrm>
            <a:off x="7381875" y="5703888"/>
            <a:ext cx="1416050" cy="280987"/>
          </a:xfrm>
          <a:prstGeom prst="wedgeRectCallout">
            <a:avLst>
              <a:gd name="adj1" fmla="val -104370"/>
              <a:gd name="adj2" fmla="val -148106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－ 10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℃</a:t>
            </a:r>
            <a:endParaRPr lang="zh-CN" altLang="zh-CN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矩形标注 1" title=""/>
          <p:cNvSpPr/>
          <p:nvPr/>
        </p:nvSpPr>
        <p:spPr>
          <a:xfrm>
            <a:off x="7256463" y="5065713"/>
            <a:ext cx="1216025" cy="292100"/>
          </a:xfrm>
          <a:prstGeom prst="wedgeRectCallout">
            <a:avLst>
              <a:gd name="adj1" fmla="val -104370"/>
              <a:gd name="adj2" fmla="val -148106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10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℃</a:t>
            </a:r>
            <a:endParaRPr lang="zh-CN" altLang="zh-CN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9220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0241" title="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 lang="zh-CN" altLang="en-US"/>
          </a:p>
        </p:txBody>
      </p:sp>
      <p:pic>
        <p:nvPicPr>
          <p:cNvPr id="10242" name="图片 1024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3" name="图片 1024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113" y="1196975"/>
            <a:ext cx="1727200" cy="44370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4" name="图片 1024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9475" y="1268413"/>
            <a:ext cx="1800225" cy="42481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5" name="图片 10245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400" y="1268413"/>
            <a:ext cx="2136775" cy="42481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6" name="矩形 10246" title=""/>
          <p:cNvSpPr/>
          <p:nvPr/>
        </p:nvSpPr>
        <p:spPr>
          <a:xfrm>
            <a:off x="611188" y="260350"/>
            <a:ext cx="3024187" cy="5762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0000CC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B2B2B2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你会表示温度吗？</a:t>
            </a:r>
            <a:endParaRPr lang="zh-CN" altLang="en-US" sz="3600">
              <a:ln w="12700" cap="flat" cmpd="sng">
                <a:solidFill>
                  <a:srgbClr val="0000CC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B2B2B2">
                  <a:alpha val="50000"/>
                </a:srgb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247" name="文本框 10247" title=""/>
          <p:cNvSpPr txBox="1"/>
          <p:nvPr/>
        </p:nvSpPr>
        <p:spPr>
          <a:xfrm>
            <a:off x="755650" y="5667375"/>
            <a:ext cx="1860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（      ）</a:t>
            </a:r>
            <a:endParaRPr lang="zh-CN" altLang="en-US" sz="36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48" name="文本框 10248" title=""/>
          <p:cNvSpPr txBox="1"/>
          <p:nvPr/>
        </p:nvSpPr>
        <p:spPr>
          <a:xfrm>
            <a:off x="3348038" y="5667375"/>
            <a:ext cx="1860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（      ）</a:t>
            </a:r>
            <a:endParaRPr lang="zh-CN" altLang="en-US" sz="36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49" name="文本框 10249" title=""/>
          <p:cNvSpPr txBox="1"/>
          <p:nvPr/>
        </p:nvSpPr>
        <p:spPr>
          <a:xfrm>
            <a:off x="6011863" y="5661025"/>
            <a:ext cx="1860550" cy="641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>
                <a:latin typeface="Arial" pitchFamily="34" charset="0"/>
                <a:ea typeface="宋体" panose="02010600030101010101" pitchFamily="2" charset="-122"/>
              </a:rPr>
              <a:t>（      ）</a:t>
            </a:r>
            <a:endParaRPr lang="zh-CN" altLang="en-US" sz="3600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0251" name="组合 10250" title=""/>
          <p:cNvGrpSpPr/>
          <p:nvPr/>
        </p:nvGrpSpPr>
        <p:grpSpPr>
          <a:xfrm>
            <a:off x="1042988" y="5734050"/>
            <a:ext cx="6380162" cy="860425"/>
            <a:chExt cx="3808" cy="592"/>
          </a:xfrm>
        </p:grpSpPr>
        <p:sp>
          <p:nvSpPr>
            <p:cNvPr id="2" name="文本框 10251"/>
            <p:cNvSpPr txBox="1"/>
            <p:nvPr/>
          </p:nvSpPr>
          <p:spPr>
            <a:xfrm>
              <a:off x="0" y="45"/>
              <a:ext cx="507" cy="273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-10℃</a:t>
              </a:r>
              <a:endParaRPr lang="en-US" altLang="zh-CN" sz="2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2" name="文本框 10252"/>
            <p:cNvSpPr txBox="1"/>
            <p:nvPr/>
          </p:nvSpPr>
          <p:spPr>
            <a:xfrm>
              <a:off x="1701" y="26"/>
              <a:ext cx="477" cy="566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0℃</a:t>
              </a:r>
              <a:endPara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  <a:p>
              <a:endParaRPr lang="zh-CN" altLang="en-US" sz="24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3" name="文本框 10253"/>
            <p:cNvSpPr txBox="1"/>
            <p:nvPr/>
          </p:nvSpPr>
          <p:spPr>
            <a:xfrm>
              <a:off x="3312" y="0"/>
              <a:ext cx="496" cy="56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15℃</a:t>
              </a:r>
              <a:endParaRPr lang="en-US" altLang="zh-CN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  <a:p>
              <a:endParaRPr lang="zh-CN" altLang="en-US" sz="24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10254" name="内容占位符 10254" title=""/>
          <p:cNvSpPr>
            <a:spLocks noGrp="1"/>
          </p:cNvSpPr>
          <p:nvPr>
            <p:ph idx="1"/>
          </p:nvPr>
        </p:nvSpPr>
        <p:spPr>
          <a:xfrm>
            <a:off x="457200" y="1639888"/>
            <a:ext cx="8229600" cy="4525962"/>
          </a:xfrm>
        </p:spPr>
        <p:txBody>
          <a:bodyPr anchor="t" anchorCtr="0"/>
          <a:lstStyle/>
          <a:p>
            <a:endParaRPr lang="zh-CN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5" name="图片 1126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914400"/>
            <a:ext cx="8496300" cy="5943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6" name="直接连接符 11266" title=""/>
          <p:cNvSpPr/>
          <p:nvPr/>
        </p:nvSpPr>
        <p:spPr>
          <a:xfrm flipH="1">
            <a:off x="2843213" y="4797425"/>
            <a:ext cx="5761037" cy="0"/>
          </a:xfrm>
          <a:prstGeom prst="line">
            <a:avLst/>
          </a:prstGeom>
          <a:ln w="38100" cap="flat" cmpd="sng">
            <a:solidFill>
              <a:srgbClr val="FF3300"/>
            </a:solidFill>
            <a:prstDash val="dash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1267" name="文本框 11267" title=""/>
          <p:cNvSpPr txBox="1"/>
          <p:nvPr/>
        </p:nvSpPr>
        <p:spPr>
          <a:xfrm>
            <a:off x="0" y="0"/>
            <a:ext cx="9144000" cy="13112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latin typeface="Arial" pitchFamily="34" charset="0"/>
                <a:ea typeface="黑体" panose="02010609060101010101" pitchFamily="2" charset="-122"/>
              </a:rPr>
              <a:t>    珠穆朗玛峰大约比海平面高</a:t>
            </a:r>
            <a:r>
              <a:rPr lang="en-US" altLang="zh-CN" sz="4000" b="1">
                <a:latin typeface="Arial" pitchFamily="34" charset="0"/>
                <a:ea typeface="黑体" panose="02010609060101010101" pitchFamily="2" charset="-122"/>
              </a:rPr>
              <a:t>8844.43</a:t>
            </a:r>
            <a:r>
              <a:rPr lang="zh-CN" altLang="en-US" sz="4000" b="1">
                <a:latin typeface="Arial" pitchFamily="34" charset="0"/>
                <a:ea typeface="黑体" panose="02010609060101010101" pitchFamily="2" charset="-122"/>
              </a:rPr>
              <a:t>米，吐鲁番盆地大约比海平面低</a:t>
            </a:r>
            <a:r>
              <a:rPr lang="en-US" altLang="zh-CN" sz="4000" b="1">
                <a:latin typeface="Arial" pitchFamily="34" charset="0"/>
                <a:ea typeface="黑体" panose="02010609060101010101" pitchFamily="2" charset="-122"/>
              </a:rPr>
              <a:t>155</a:t>
            </a:r>
            <a:r>
              <a:rPr lang="zh-CN" altLang="en-US" sz="4000" b="1">
                <a:latin typeface="Arial" pitchFamily="34" charset="0"/>
                <a:ea typeface="黑体" panose="02010609060101010101" pitchFamily="2" charset="-122"/>
              </a:rPr>
              <a:t>米。</a:t>
            </a:r>
            <a:endParaRPr lang="zh-CN" altLang="en-US" sz="4000" b="1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11268" name="文本框 11268" title=""/>
          <p:cNvSpPr txBox="1"/>
          <p:nvPr/>
        </p:nvSpPr>
        <p:spPr>
          <a:xfrm>
            <a:off x="6588125" y="4076700"/>
            <a:ext cx="1655763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海平面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69" name="文本框 11269" title=""/>
          <p:cNvSpPr txBox="1"/>
          <p:nvPr/>
        </p:nvSpPr>
        <p:spPr>
          <a:xfrm>
            <a:off x="971550" y="1989138"/>
            <a:ext cx="611188" cy="2160587"/>
          </a:xfrm>
          <a:prstGeom prst="rect">
            <a:avLst/>
          </a:prstGeom>
          <a:noFill/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珠穆朗玛峰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0" name="文本框 11270" title=""/>
          <p:cNvSpPr txBox="1"/>
          <p:nvPr/>
        </p:nvSpPr>
        <p:spPr>
          <a:xfrm>
            <a:off x="2627313" y="5013325"/>
            <a:ext cx="2232025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吐鲁番盆地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1271" name="组合 11271" title=""/>
          <p:cNvGrpSpPr/>
          <p:nvPr/>
        </p:nvGrpSpPr>
        <p:grpSpPr>
          <a:xfrm>
            <a:off x="2411413" y="2205038"/>
            <a:ext cx="3817937" cy="4321175"/>
            <a:chExt cx="2405" cy="2863"/>
          </a:xfrm>
        </p:grpSpPr>
        <p:sp>
          <p:nvSpPr>
            <p:cNvPr id="11272" name="文本框 11272"/>
            <p:cNvSpPr txBox="1"/>
            <p:nvPr/>
          </p:nvSpPr>
          <p:spPr>
            <a:xfrm>
              <a:off x="46" y="0"/>
              <a:ext cx="2359" cy="73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 b="1">
                  <a:solidFill>
                    <a:srgbClr val="CC00CC"/>
                  </a:solidFill>
                  <a:latin typeface="Arial" pitchFamily="34" charset="0"/>
                  <a:ea typeface="黑体" panose="02010609060101010101" pitchFamily="2" charset="-122"/>
                </a:rPr>
                <a:t>比海平面高</a:t>
              </a:r>
              <a:r>
                <a:rPr lang="en-US" altLang="zh-CN" sz="2800" b="1">
                  <a:solidFill>
                    <a:srgbClr val="CC00CC"/>
                  </a:solidFill>
                  <a:latin typeface="Arial" pitchFamily="34" charset="0"/>
                  <a:ea typeface="黑体" panose="02010609060101010101" pitchFamily="2" charset="-122"/>
                </a:rPr>
                <a:t>8844.43</a:t>
              </a:r>
              <a:r>
                <a:rPr lang="zh-CN" altLang="en-US" sz="2800" b="1">
                  <a:solidFill>
                    <a:srgbClr val="CC00CC"/>
                  </a:solidFill>
                  <a:latin typeface="Arial" pitchFamily="34" charset="0"/>
                  <a:ea typeface="黑体" panose="02010609060101010101" pitchFamily="2" charset="-122"/>
                </a:rPr>
                <a:t>米</a:t>
              </a:r>
              <a:endParaRPr lang="zh-CN" altLang="en-US" sz="2800" b="1">
                <a:solidFill>
                  <a:srgbClr val="CC00CC"/>
                </a:solidFill>
                <a:latin typeface="Arial" pitchFamily="34" charset="0"/>
                <a:ea typeface="黑体" panose="02010609060101010101" pitchFamily="2" charset="-122"/>
              </a:endParaRPr>
            </a:p>
            <a:p>
              <a:pPr>
                <a:spcBef>
                  <a:spcPct val="50000"/>
                </a:spcBef>
              </a:pPr>
              <a:endParaRPr lang="zh-CN" altLang="en-US" sz="2800" b="1">
                <a:solidFill>
                  <a:srgbClr val="CC00CC"/>
                </a:solidFill>
                <a:latin typeface="Arial" pitchFamily="34" charset="0"/>
                <a:ea typeface="黑体" panose="02010609060101010101" pitchFamily="2" charset="-122"/>
              </a:endParaRPr>
            </a:p>
          </p:txBody>
        </p:sp>
        <p:sp>
          <p:nvSpPr>
            <p:cNvPr id="11273" name="文本框 11273"/>
            <p:cNvSpPr txBox="1"/>
            <p:nvPr/>
          </p:nvSpPr>
          <p:spPr>
            <a:xfrm>
              <a:off x="0" y="2132"/>
              <a:ext cx="2177" cy="731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 b="1">
                  <a:solidFill>
                    <a:srgbClr val="CC00CC"/>
                  </a:solidFill>
                  <a:latin typeface="Arial" pitchFamily="34" charset="0"/>
                  <a:ea typeface="宋体" panose="02010600030101010101" pitchFamily="2" charset="-122"/>
                </a:rPr>
                <a:t>比海平面低</a:t>
              </a:r>
              <a:r>
                <a:rPr lang="en-US" altLang="zh-CN" sz="2800" b="1">
                  <a:solidFill>
                    <a:srgbClr val="CC00CC"/>
                  </a:solidFill>
                  <a:latin typeface="Arial" pitchFamily="34" charset="0"/>
                  <a:ea typeface="黑体" panose="02010609060101010101" pitchFamily="2" charset="-122"/>
                </a:rPr>
                <a:t>155</a:t>
              </a:r>
              <a:r>
                <a:rPr lang="zh-CN" altLang="en-US" sz="2800" b="1">
                  <a:solidFill>
                    <a:srgbClr val="CC00CC"/>
                  </a:solidFill>
                  <a:latin typeface="Arial" pitchFamily="34" charset="0"/>
                  <a:ea typeface="黑体" panose="02010609060101010101" pitchFamily="2" charset="-122"/>
                </a:rPr>
                <a:t>米</a:t>
              </a:r>
              <a:endParaRPr lang="zh-CN" altLang="en-US" sz="2800" b="1">
                <a:solidFill>
                  <a:srgbClr val="CC00CC"/>
                </a:solidFill>
                <a:latin typeface="Arial" pitchFamily="34" charset="0"/>
                <a:ea typeface="黑体" panose="02010609060101010101" pitchFamily="2" charset="-122"/>
              </a:endParaRPr>
            </a:p>
            <a:p>
              <a:pPr>
                <a:spcBef>
                  <a:spcPct val="50000"/>
                </a:spcBef>
              </a:pPr>
              <a:endParaRPr lang="zh-CN" altLang="en-US" sz="2800" b="1">
                <a:solidFill>
                  <a:srgbClr val="CC00CC"/>
                </a:solidFill>
                <a:latin typeface="Arial" pitchFamily="34" charset="0"/>
                <a:ea typeface="黑体" panose="02010609060101010101" pitchFamily="2" charset="-122"/>
              </a:endParaRPr>
            </a:p>
          </p:txBody>
        </p:sp>
      </p:grpSp>
      <p:sp>
        <p:nvSpPr>
          <p:cNvPr id="11276" name="文本框 11275" title=""/>
          <p:cNvSpPr txBox="1"/>
          <p:nvPr/>
        </p:nvSpPr>
        <p:spPr>
          <a:xfrm>
            <a:off x="3032125" y="2636838"/>
            <a:ext cx="2946400" cy="522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记作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+ 8844.43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米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275" name="椭圆形标注 11277" title=""/>
          <p:cNvSpPr/>
          <p:nvPr/>
        </p:nvSpPr>
        <p:spPr>
          <a:xfrm>
            <a:off x="6804025" y="3213100"/>
            <a:ext cx="2016125" cy="863600"/>
          </a:xfrm>
          <a:prstGeom prst="wedgeEllipseCallout">
            <a:avLst>
              <a:gd name="adj1" fmla="val -31889"/>
              <a:gd name="adj2" fmla="val 58824"/>
            </a:avLst>
          </a:prstGeom>
          <a:solidFill>
            <a:schemeClr val="bg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文本框 11278" title=""/>
          <p:cNvSpPr txBox="1"/>
          <p:nvPr/>
        </p:nvSpPr>
        <p:spPr>
          <a:xfrm>
            <a:off x="6877050" y="3357563"/>
            <a:ext cx="1971675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高度看作</a:t>
            </a:r>
            <a:r>
              <a:rPr lang="en-US" alt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0.</a:t>
            </a:r>
            <a:endParaRPr lang="en-US" altLang="zh-CN" sz="2800" b="1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文本框 1" title=""/>
          <p:cNvSpPr txBox="1"/>
          <p:nvPr/>
        </p:nvSpPr>
        <p:spPr>
          <a:xfrm>
            <a:off x="3055938" y="3213100"/>
            <a:ext cx="2898775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读作正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8844.43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米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文本框 2" title=""/>
          <p:cNvSpPr txBox="1"/>
          <p:nvPr/>
        </p:nvSpPr>
        <p:spPr>
          <a:xfrm>
            <a:off x="2862263" y="6335713"/>
            <a:ext cx="2554287" cy="522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读作 负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155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米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819400" y="5886450"/>
            <a:ext cx="2946400" cy="522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记作 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-155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米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6" grpId="0"/>
      <p:bldP spid="3" grpId="0"/>
      <p:bldP spid="6" grpId="0"/>
      <p:bldP spid="4" grpId="0"/>
      <p:bldP spid="2" grpId="0"/>
      <p:bldP spid="112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89" name="图片 1228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117475"/>
            <a:ext cx="8748712" cy="59642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0" name="文本框 12290" title=""/>
          <p:cNvSpPr txBox="1"/>
          <p:nvPr/>
        </p:nvSpPr>
        <p:spPr>
          <a:xfrm>
            <a:off x="1023938" y="1201738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1" name="文本框 12291" title=""/>
          <p:cNvSpPr txBox="1"/>
          <p:nvPr/>
        </p:nvSpPr>
        <p:spPr>
          <a:xfrm>
            <a:off x="684213" y="1268413"/>
            <a:ext cx="8713787" cy="34417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把海平面高度看作</a:t>
            </a:r>
            <a:r>
              <a:rPr lang="en-US" altLang="zh-CN" sz="4400" b="1">
                <a:latin typeface="黑体" panose="02010609060101010101" pitchFamily="2" charset="-122"/>
                <a:ea typeface="黑体" panose="02010609060101010101" pitchFamily="2" charset="-122"/>
              </a:rPr>
              <a:t>( </a:t>
            </a:r>
            <a:r>
              <a:rPr lang="en-US" altLang="zh-CN" sz="4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</a:t>
            </a:r>
            <a:r>
              <a:rPr lang="en-US" altLang="zh-CN" sz="4400" b="1">
                <a:latin typeface="黑体" panose="02010609060101010101" pitchFamily="2" charset="-122"/>
                <a:ea typeface="黑体" panose="02010609060101010101" pitchFamily="2" charset="-122"/>
              </a:rPr>
              <a:t>)</a:t>
            </a:r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，</a:t>
            </a:r>
            <a:endParaRPr lang="zh-CN" altLang="en-US" sz="4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4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比海平面高的用</a:t>
            </a:r>
            <a:r>
              <a:rPr lang="en-US" altLang="zh-CN" sz="4400" b="1">
                <a:latin typeface="黑体" panose="02010609060101010101" pitchFamily="2" charset="-122"/>
                <a:ea typeface="黑体" panose="02010609060101010101" pitchFamily="2" charset="-122"/>
              </a:rPr>
              <a:t>(      )</a:t>
            </a:r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表示，</a:t>
            </a:r>
            <a:endParaRPr lang="zh-CN" altLang="en-US" sz="4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endParaRPr lang="zh-CN" altLang="en-US" sz="4400" b="1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比海平面低的用</a:t>
            </a:r>
            <a:r>
              <a:rPr lang="en-US" altLang="zh-CN" sz="4400" b="1">
                <a:latin typeface="黑体" panose="02010609060101010101" pitchFamily="2" charset="-122"/>
                <a:ea typeface="黑体" panose="02010609060101010101" pitchFamily="2" charset="-122"/>
              </a:rPr>
              <a:t>(    )</a:t>
            </a:r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表示。</a:t>
            </a:r>
            <a:endParaRPr lang="zh-CN" altLang="en-US" sz="44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12293" name="组合 12292" title=""/>
          <p:cNvGrpSpPr/>
          <p:nvPr/>
        </p:nvGrpSpPr>
        <p:grpSpPr>
          <a:xfrm>
            <a:off x="5003800" y="1341438"/>
            <a:ext cx="1822450" cy="3305175"/>
            <a:chExt cx="1148" cy="2082"/>
          </a:xfrm>
        </p:grpSpPr>
        <p:sp>
          <p:nvSpPr>
            <p:cNvPr id="2" name="文本框 12293"/>
            <p:cNvSpPr txBox="1"/>
            <p:nvPr/>
          </p:nvSpPr>
          <p:spPr>
            <a:xfrm>
              <a:off x="544" y="0"/>
              <a:ext cx="294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40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0</a:t>
              </a:r>
              <a:endPara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294" name="文本框 12294"/>
            <p:cNvSpPr txBox="1"/>
            <p:nvPr/>
          </p:nvSpPr>
          <p:spPr>
            <a:xfrm>
              <a:off x="0" y="816"/>
              <a:ext cx="1148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36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+</a:t>
              </a:r>
              <a:r>
                <a:rPr lang="zh-CN" altLang="en-US" sz="36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几或几</a:t>
              </a:r>
              <a:endParaRPr lang="zh-CN" altLang="en-US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2295" name="文本框 12295"/>
            <p:cNvSpPr txBox="1"/>
            <p:nvPr/>
          </p:nvSpPr>
          <p:spPr>
            <a:xfrm>
              <a:off x="0" y="1678"/>
              <a:ext cx="692" cy="40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rgbClr val="FF0000"/>
                  </a:solidFill>
                  <a:latin typeface="Arial" pitchFamily="34" charset="0"/>
                  <a:ea typeface="宋体" panose="02010600030101010101" pitchFamily="2" charset="-122"/>
                </a:rPr>
                <a:t>－几</a:t>
              </a:r>
              <a:endParaRPr lang="zh-CN" altLang="en-US" sz="36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图片 1331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612313" cy="72088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4" name="图片 1331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350" y="2420938"/>
            <a:ext cx="2951163" cy="21828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5" name="图片 13315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725" y="2492375"/>
            <a:ext cx="3024188" cy="20875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6" name="文本框 13316" title=""/>
          <p:cNvSpPr txBox="1"/>
          <p:nvPr/>
        </p:nvSpPr>
        <p:spPr>
          <a:xfrm>
            <a:off x="1258888" y="4724400"/>
            <a:ext cx="3760787" cy="9461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华山比海平面</a:t>
            </a:r>
            <a:r>
              <a:rPr lang="zh-CN" altLang="en-US" sz="2800" b="1">
                <a:solidFill>
                  <a:srgbClr val="0000CC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高</a:t>
            </a:r>
            <a:r>
              <a:rPr lang="en-US" altLang="zh-CN" sz="2800" b="1">
                <a:solidFill>
                  <a:srgbClr val="0000CC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2000m,</a:t>
            </a:r>
            <a:endParaRPr lang="en-US" altLang="zh-CN" sz="2800" b="1">
              <a:solidFill>
                <a:srgbClr val="0000CC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记作（         ）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7" name="文本框 13317" title=""/>
          <p:cNvSpPr txBox="1"/>
          <p:nvPr/>
        </p:nvSpPr>
        <p:spPr>
          <a:xfrm>
            <a:off x="5076825" y="4652963"/>
            <a:ext cx="3581400" cy="9461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死海比海平面</a:t>
            </a:r>
            <a:r>
              <a:rPr lang="zh-CN" altLang="en-US" sz="2800" b="1">
                <a:solidFill>
                  <a:srgbClr val="0000CC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低</a:t>
            </a:r>
            <a:r>
              <a:rPr lang="en-US" altLang="zh-CN" sz="2800" b="1">
                <a:solidFill>
                  <a:srgbClr val="0000CC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392m,</a:t>
            </a:r>
            <a:endParaRPr lang="en-US" altLang="zh-CN" sz="2800" b="1">
              <a:solidFill>
                <a:srgbClr val="0000CC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</a:rPr>
              <a:t>记作（         ）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318" name="文本框 13318" title=""/>
          <p:cNvSpPr txBox="1"/>
          <p:nvPr/>
        </p:nvSpPr>
        <p:spPr>
          <a:xfrm>
            <a:off x="754063" y="836613"/>
            <a:ext cx="8389937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你会用正负数表示下面各地的海拔高度吗？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0" name="文本框 13319" title=""/>
          <p:cNvSpPr txBox="1"/>
          <p:nvPr/>
        </p:nvSpPr>
        <p:spPr>
          <a:xfrm>
            <a:off x="2411413" y="5157788"/>
            <a:ext cx="160020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+ 2000m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321" name="文本框 13320" title=""/>
          <p:cNvSpPr txBox="1"/>
          <p:nvPr/>
        </p:nvSpPr>
        <p:spPr>
          <a:xfrm>
            <a:off x="6156325" y="5084763"/>
            <a:ext cx="1550988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－ 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392m</a:t>
            </a:r>
            <a:endParaRPr lang="en-US" altLang="zh-CN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0" grpId="0"/>
      <p:bldP spid="133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文本框 1" title=""/>
          <p:cNvSpPr txBox="1"/>
          <p:nvPr/>
        </p:nvSpPr>
        <p:spPr>
          <a:xfrm>
            <a:off x="684213" y="334963"/>
            <a:ext cx="7662862" cy="2554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像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+3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+15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+10,+8844.43......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这样的数都是正数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;</a:t>
            </a:r>
            <a:endParaRPr lang="en-US" altLang="zh-CN" sz="40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像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-4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-10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，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-155......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这样的数都是负数。</a:t>
            </a:r>
            <a:endParaRPr lang="zh-CN" altLang="en-US" sz="40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38" name="文本框 2" title=""/>
          <p:cNvSpPr txBox="1"/>
          <p:nvPr/>
        </p:nvSpPr>
        <p:spPr>
          <a:xfrm>
            <a:off x="800100" y="3454400"/>
            <a:ext cx="6286500" cy="25542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“+”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号是正号，读作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正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，正号通常省略不写；</a:t>
            </a: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“</a:t>
            </a:r>
            <a:r>
              <a:rPr lang="en-US" altLang="zh-CN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-”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号是负号，读作</a:t>
            </a:r>
            <a:r>
              <a:rPr lang="zh-CN" altLang="en-US" sz="40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负</a:t>
            </a:r>
            <a:r>
              <a:rPr lang="zh-CN" altLang="en-US" sz="4000" b="1">
                <a:latin typeface="Arial" pitchFamily="34" charset="0"/>
                <a:ea typeface="宋体" panose="02010600030101010101" pitchFamily="2" charset="-122"/>
              </a:rPr>
              <a:t>，负号不能省略</a:t>
            </a:r>
            <a:r>
              <a:rPr lang="zh-CN" altLang="en-US" sz="4000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sz="40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" name="矩形 1" title=""/>
          <p:cNvSpPr/>
          <p:nvPr/>
        </p:nvSpPr>
        <p:spPr>
          <a:xfrm>
            <a:off x="83820" y="5963920"/>
            <a:ext cx="9060180" cy="89408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https://d.book118.com/407136002023006040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44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宋体</vt:lpstr>
      <vt:lpstr>方正舒体</vt:lpstr>
      <vt:lpstr>Microsoft YaHei 微软雅黑 黑体 宋体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2024-09-12T09:19:09.263</cp:lastPrinted>
  <dcterms:created xsi:type="dcterms:W3CDTF">2024-09-12T01:19:09Z</dcterms:created>
  <dcterms:modified xsi:type="dcterms:W3CDTF">2024-09-12T01:19:11Z</dcterms:modified>
</cp:coreProperties>
</file>