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A8D9B19-226C-4C9B-8BF1-2CF9D26B73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AA8E70C-BE93-4492-8B07-111D902393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7DF0618-20EE-4987-8011-0FB8EE8F09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EB5247B-0EAD-4F5D-B3BB-9B2C30CF9B8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6F719D8-D331-40AD-A3B2-523F6E8E3D9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B4E5E32-0EC5-4672-B832-43682FAA55A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E1CFECE-241C-4954-98EF-1EE845FF347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90AD70D-46E5-4C3B-B5FB-715F49412E4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980C96A-9A20-4FF7-BE4E-913E01E25C6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B3ADF00-AED9-49B1-869D-6BD4F59DFA0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FE488C8-51DA-44CE-ABCA-E3472E797C0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0714200604200603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57400" y="2041982"/>
            <a:ext cx="8077200" cy="20002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603200">
                    <a:alpha val="100000"/>
                  </a:srgbClr>
                </a:solidFill>
                <a:latin typeface="Microsoft Yahei"/>
                <a:ea typeface="Microsoft Yahei"/>
                <a:cs typeface="Microsoft Yahei"/>
              </a:rPr>
              <a:t>医疗机构营运资金管理的合规审计与内部控制</a:t>
            </a:r>
          </a:p>
        </p:txBody>
      </p:sp>
      <p:sp>
        <p:nvSpPr>
          <p:cNvPr id="3" name="TextBox 3"/>
          <p:cNvSpPr txBox="1"/>
          <p:nvPr/>
        </p:nvSpPr>
        <p:spPr>
          <a:xfrm>
            <a:off x="3526541" y="6029318"/>
            <a:ext cx="234315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603200">
                    <a:alpha val="100000"/>
                  </a:srgbClr>
                </a:solidFill>
                <a:latin typeface="Microsoft Yahei"/>
                <a:ea typeface="Microsoft Yahei"/>
                <a:cs typeface="Microsoft Yahei"/>
              </a:rPr>
              <a:t>汇报人：XX</a:t>
            </a:r>
          </a:p>
        </p:txBody>
      </p:sp>
      <p:sp>
        <p:nvSpPr>
          <p:cNvPr id="4" name="TextBox 4"/>
          <p:cNvSpPr txBox="1"/>
          <p:nvPr/>
        </p:nvSpPr>
        <p:spPr>
          <a:xfrm>
            <a:off x="5869779" y="6029318"/>
            <a:ext cx="279082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603200">
                    <a:alpha val="100000"/>
                  </a:srgbClr>
                </a:solidFill>
                <a:latin typeface="Microsoft Yahei"/>
                <a:ea typeface="Microsoft Yahei"/>
                <a:cs typeface="Microsoft Yahei"/>
              </a:rPr>
              <a:t>2024-01-08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649067" y="1768211"/>
            <a:ext cx="4792980"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医疗机构营运资金管理概述</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合规审计在医疗机构营运资金管理中的应用</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内部控制在医疗机构营运资金管理中的应用</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61950" y="115331"/>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FFFFFF">
                    <a:alpha val="100000"/>
                  </a:srgbClr>
                </a:solidFill>
                <a:latin typeface="微软雅黑"/>
                <a:ea typeface="微软雅黑"/>
                <a:cs typeface="微软雅黑"/>
              </a:rPr>
              <a:t>目录</a:t>
            </a:r>
            <a:endParaRPr lang="en-US" sz="1100"/>
          </a:p>
        </p:txBody>
      </p:sp>
      <p:sp>
        <p:nvSpPr>
          <p:cNvPr id="4" name="TextBox 4"/>
          <p:cNvSpPr txBox="1"/>
          <p:nvPr/>
        </p:nvSpPr>
        <p:spPr>
          <a:xfrm>
            <a:off x="649067" y="1768211"/>
            <a:ext cx="4792980"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合规审计与内部控制在医疗机构营运资金管理中的关系</a:t>
            </a:r>
          </a:p>
          <a:p>
            <a:pPr marL="203200" lvl="0" indent="-203200">
              <a:lnSpc>
                <a:spcPct val="140000"/>
              </a:lnSpc>
              <a:spcBef>
                <a:spcPts val="375"/>
              </a:spcBef>
              <a:buFont typeface="Arial"/>
              <a:buChar char="•"/>
            </a:pPr>
            <a:r>
              <a:rPr lang="en-US" sz="2400">
                <a:solidFill>
                  <a:srgbClr val="603200">
                    <a:alpha val="100000"/>
                  </a:srgbClr>
                </a:solidFill>
                <a:latin typeface="Microsoft Yahei"/>
                <a:ea typeface="Microsoft Yahei"/>
                <a:cs typeface="Microsoft Yahei"/>
              </a:rPr>
              <a:t>医疗机构营运资金管理的优化建议</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01</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引言</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确保医疗机构营运资金的使用和管理符合相关法律法规和规章制度的要求，防止违法违规行为的发生。</a:t>
            </a:r>
          </a:p>
        </p:txBody>
      </p:sp>
      <p:pic>
        <p:nvPicPr>
          <p:cNvPr id="6" name="Picture 6"/>
          <p:cNvPicPr>
            <a:picLocks noChangeAspect="1"/>
          </p:cNvPicPr>
          <p:nvPr/>
        </p:nvPicPr>
        <p:blipFill>
          <a:blip r:embed="rId2"/>
          <a:srcRect l="7375" r="7375"/>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合规性审计</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识别和评估医疗机构营运资金管理过程中存在的风险，制定相应的风险应对措施，保障资金安全。</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风险管理</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2500" r="1250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通过优化资金管理流程和提高资金使用效率，降低医疗机构运营成本，提高经济效益。</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提高效率</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3535" r="13535"/>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详细介绍医疗机构营运资金的收入、支出、预算、核算等管理流程，以及各流程中的关键控制点。</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资金管理流程</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阐述医疗机构在营运资金管理方面建立的内部控制体系，包括制度设计、职责分离、授权审批、监督检查等方面。</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内部控制体系</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汇报对医疗机构营运资金管理进行合规审计的结果，包括审计发现的问题、风险评估、改进建议等。</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合规审计结果</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针对审计发现的问题和不足，提出相应的改进计划和措施，以及未来加强医疗机构营运资金管理的建议和展望。</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未来改进计划</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02</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医疗机构营运资金管理概述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5063" b="2506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医疗机构在日常经营活动中，用于维持正常运转、支付各项费用以及进行医疗服务的短期资金。</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流动性强，周转速度快，涉及面广，管理难度较大。</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医疗机构营运资金定义及特点</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医疗机构营运资金特点</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医疗机构营运资金定义</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l="5462" r="5462"/>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7901" b="790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医疗机构营运资金管理的重要性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保障医疗机构正常运转</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医疗机构需要充足的营运资金来支付员工工资、采购药品和医疗器械等日常开支，确保医疗服务的连续性和稳定性。</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提高资金使用效率</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通过合理的营运资金管理，医疗机构可以优化资金结构，降低资金成本，提高资金使用效率。</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防范财务风险</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有效的营运资金管理可以帮助医疗机构及时发现并解决潜在的财务风险，确保财务安全。</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管理现状</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目前，许多医疗机构已经建立了较为完善的营运资金管理制度，但在实际操作中仍存在一些问题。</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存在的问题</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包括资金预算编制不科学、资金使用不规范、内部控制不严密等。这些问题可能导致资金浪费、财务风险增加以及医疗服务质量下降等不良后果。</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医疗机构营运资金管理现状及问题</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622307"/>
            <a:ext cx="7405389" cy="1138956"/>
            <a:chOff x="2393306" y="1622307"/>
            <a:chExt cx="7405389" cy="1138956"/>
          </a:xfrm>
        </p:grpSpPr>
        <p:sp>
          <p:nvSpPr>
            <p:cNvPr id="3" name="TextBox 3"/>
            <p:cNvSpPr txBox="1"/>
            <p:nvPr/>
          </p:nvSpPr>
          <p:spPr>
            <a:xfrm>
              <a:off x="2393306" y="162230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lt2">
                      <a:alpha val="100000"/>
                    </a:schemeClr>
                  </a:solidFill>
                  <a:latin typeface="Microsoft Yahei"/>
                  <a:ea typeface="Microsoft Yahei"/>
                  <a:cs typeface="Microsoft Yahei"/>
                </a:rPr>
                <a:t>03</a:t>
              </a:r>
            </a:p>
          </p:txBody>
        </p:sp>
      </p:grpSp>
      <p:sp>
        <p:nvSpPr>
          <p:cNvPr id="4" name="TextBox 4"/>
          <p:cNvSpPr txBox="1"/>
          <p:nvPr/>
        </p:nvSpPr>
        <p:spPr>
          <a:xfrm>
            <a:off x="2373212" y="2609673"/>
            <a:ext cx="7450455" cy="1805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603200">
                    <a:alpha val="100000"/>
                  </a:srgbClr>
                </a:solidFill>
                <a:latin typeface="Microsoft Yahei"/>
                <a:ea typeface="Microsoft Yahei"/>
                <a:cs typeface="Microsoft Yahei"/>
              </a:rPr>
              <a:t>合规审计在医疗机构营运资金管理中的应用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合规审计是指对医疗机构营运资金管理的合规性进行审查和评价的一种活动，以确保其符合相关法律法规和内部规章制度的要求。</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合规审计在医疗机构营运资金管理中发挥着重要的作用，包括确保资金安全、规范资金使用、防止腐败和舞弊行为等。</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作用</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合规审计的定义和作用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087237" y="4692872"/>
            <a:ext cx="2429542" cy="1127284"/>
            <a:chOff x="6087237" y="4692872"/>
            <a:chExt cx="2429542" cy="1127284"/>
          </a:xfrm>
        </p:grpSpPr>
        <p:sp>
          <p:nvSpPr>
            <p:cNvPr id="3" name="Freeform 3"/>
            <p:cNvSpPr/>
            <p:nvPr/>
          </p:nvSpPr>
          <p:spPr>
            <a:xfrm>
              <a:off x="6087237" y="4692872"/>
              <a:ext cx="2429542" cy="1127284"/>
            </a:xfrm>
            <a:custGeom>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7421499" y="5019484"/>
              <a:ext cx="311944" cy="273653"/>
            </a:xfrm>
            <a:custGeom>
              <a:rect l="l" t="t" r="r" b="b"/>
              <a:pathLst>
                <a:path w="582612" h="511175">
                  <a:moveTo>
                    <a:pt x="563781" y="169863"/>
                  </a:moveTo>
                  <a:cubicBezTo>
                    <a:pt x="567547" y="181115"/>
                    <a:pt x="571313" y="192367"/>
                    <a:pt x="575080" y="199869"/>
                  </a:cubicBezTo>
                  <a:cubicBezTo>
                    <a:pt x="578846" y="214872"/>
                    <a:pt x="578846" y="226124"/>
                    <a:pt x="582612" y="237376"/>
                  </a:cubicBezTo>
                  <a:cubicBezTo>
                    <a:pt x="582612" y="237376"/>
                    <a:pt x="582612" y="241126"/>
                    <a:pt x="582612" y="241126"/>
                  </a:cubicBezTo>
                  <a:cubicBezTo>
                    <a:pt x="582612" y="241126"/>
                    <a:pt x="582612" y="241126"/>
                    <a:pt x="582612" y="267381"/>
                  </a:cubicBezTo>
                  <a:cubicBezTo>
                    <a:pt x="582612" y="271132"/>
                    <a:pt x="582612" y="278633"/>
                    <a:pt x="582612" y="282384"/>
                  </a:cubicBezTo>
                  <a:cubicBezTo>
                    <a:pt x="575080" y="327392"/>
                    <a:pt x="552482" y="368650"/>
                    <a:pt x="514820" y="394905"/>
                  </a:cubicBezTo>
                  <a:cubicBezTo>
                    <a:pt x="480924" y="424910"/>
                    <a:pt x="439496" y="436162"/>
                    <a:pt x="398068" y="436162"/>
                  </a:cubicBezTo>
                  <a:cubicBezTo>
                    <a:pt x="326510" y="436162"/>
                    <a:pt x="258718" y="436162"/>
                    <a:pt x="187161" y="436162"/>
                  </a:cubicBezTo>
                  <a:cubicBezTo>
                    <a:pt x="187161" y="436162"/>
                    <a:pt x="187161" y="436162"/>
                    <a:pt x="179628" y="436162"/>
                  </a:cubicBezTo>
                  <a:cubicBezTo>
                    <a:pt x="179628" y="436162"/>
                    <a:pt x="179628" y="436162"/>
                    <a:pt x="179628" y="511176"/>
                  </a:cubicBezTo>
                  <a:cubicBezTo>
                    <a:pt x="179628" y="507426"/>
                    <a:pt x="175862" y="507426"/>
                    <a:pt x="175862" y="507426"/>
                  </a:cubicBezTo>
                  <a:cubicBezTo>
                    <a:pt x="130667" y="473669"/>
                    <a:pt x="85473" y="439913"/>
                    <a:pt x="40278" y="406157"/>
                  </a:cubicBezTo>
                  <a:cubicBezTo>
                    <a:pt x="40278" y="402406"/>
                    <a:pt x="36512" y="402406"/>
                    <a:pt x="36512" y="402406"/>
                  </a:cubicBezTo>
                  <a:cubicBezTo>
                    <a:pt x="81707" y="364899"/>
                    <a:pt x="130667" y="327392"/>
                    <a:pt x="179628" y="293636"/>
                  </a:cubicBezTo>
                  <a:cubicBezTo>
                    <a:pt x="179628" y="293636"/>
                    <a:pt x="179628" y="293636"/>
                    <a:pt x="179628" y="364899"/>
                  </a:cubicBezTo>
                  <a:cubicBezTo>
                    <a:pt x="183394" y="364899"/>
                    <a:pt x="183394" y="364899"/>
                    <a:pt x="187161" y="364899"/>
                  </a:cubicBezTo>
                  <a:cubicBezTo>
                    <a:pt x="258718" y="364899"/>
                    <a:pt x="330276" y="364899"/>
                    <a:pt x="401834" y="364899"/>
                  </a:cubicBezTo>
                  <a:cubicBezTo>
                    <a:pt x="465860" y="364899"/>
                    <a:pt x="514820" y="312390"/>
                    <a:pt x="511054" y="248628"/>
                  </a:cubicBezTo>
                  <a:cubicBezTo>
                    <a:pt x="511054" y="237376"/>
                    <a:pt x="507288" y="229874"/>
                    <a:pt x="503522" y="218622"/>
                  </a:cubicBezTo>
                  <a:cubicBezTo>
                    <a:pt x="503522" y="218622"/>
                    <a:pt x="503522" y="214872"/>
                    <a:pt x="507288" y="214872"/>
                  </a:cubicBezTo>
                  <a:cubicBezTo>
                    <a:pt x="526119" y="199869"/>
                    <a:pt x="544950" y="184866"/>
                    <a:pt x="563781" y="169863"/>
                  </a:cubicBezTo>
                  <a:close/>
                  <a:moveTo>
                    <a:pt x="401388" y="0"/>
                  </a:moveTo>
                  <a:cubicBezTo>
                    <a:pt x="401388" y="0"/>
                    <a:pt x="405139" y="0"/>
                    <a:pt x="405139" y="3757"/>
                  </a:cubicBezTo>
                  <a:cubicBezTo>
                    <a:pt x="450155" y="37571"/>
                    <a:pt x="495170" y="71384"/>
                    <a:pt x="540185" y="105198"/>
                  </a:cubicBezTo>
                  <a:cubicBezTo>
                    <a:pt x="543937" y="105198"/>
                    <a:pt x="543937" y="105198"/>
                    <a:pt x="547688" y="108955"/>
                  </a:cubicBezTo>
                  <a:cubicBezTo>
                    <a:pt x="498921" y="146526"/>
                    <a:pt x="450155" y="180341"/>
                    <a:pt x="401388" y="217911"/>
                  </a:cubicBezTo>
                  <a:cubicBezTo>
                    <a:pt x="401388" y="217911"/>
                    <a:pt x="401388" y="217911"/>
                    <a:pt x="401388" y="146526"/>
                  </a:cubicBezTo>
                  <a:cubicBezTo>
                    <a:pt x="397636" y="146526"/>
                    <a:pt x="397636" y="146526"/>
                    <a:pt x="393885" y="146526"/>
                  </a:cubicBezTo>
                  <a:cubicBezTo>
                    <a:pt x="322611" y="146526"/>
                    <a:pt x="255088" y="146526"/>
                    <a:pt x="183813" y="146526"/>
                  </a:cubicBezTo>
                  <a:cubicBezTo>
                    <a:pt x="120041" y="146526"/>
                    <a:pt x="67523" y="199126"/>
                    <a:pt x="71275" y="259239"/>
                  </a:cubicBezTo>
                  <a:cubicBezTo>
                    <a:pt x="75026" y="270511"/>
                    <a:pt x="75026" y="281782"/>
                    <a:pt x="78777" y="289296"/>
                  </a:cubicBezTo>
                  <a:cubicBezTo>
                    <a:pt x="78777" y="293053"/>
                    <a:pt x="78777" y="296810"/>
                    <a:pt x="75026" y="296810"/>
                  </a:cubicBezTo>
                  <a:cubicBezTo>
                    <a:pt x="60021" y="311839"/>
                    <a:pt x="41264" y="323110"/>
                    <a:pt x="18756" y="338138"/>
                  </a:cubicBezTo>
                  <a:cubicBezTo>
                    <a:pt x="15005" y="330624"/>
                    <a:pt x="11254" y="319353"/>
                    <a:pt x="7502" y="308082"/>
                  </a:cubicBezTo>
                  <a:cubicBezTo>
                    <a:pt x="3751" y="296810"/>
                    <a:pt x="3751" y="285539"/>
                    <a:pt x="0" y="270511"/>
                  </a:cubicBezTo>
                  <a:cubicBezTo>
                    <a:pt x="0" y="270511"/>
                    <a:pt x="0" y="270511"/>
                    <a:pt x="0" y="266754"/>
                  </a:cubicBezTo>
                  <a:cubicBezTo>
                    <a:pt x="0" y="266754"/>
                    <a:pt x="0" y="266754"/>
                    <a:pt x="0" y="244211"/>
                  </a:cubicBezTo>
                  <a:cubicBezTo>
                    <a:pt x="0" y="236697"/>
                    <a:pt x="0" y="232940"/>
                    <a:pt x="0" y="225426"/>
                  </a:cubicBezTo>
                  <a:cubicBezTo>
                    <a:pt x="7502" y="180341"/>
                    <a:pt x="30010" y="142769"/>
                    <a:pt x="67523" y="112712"/>
                  </a:cubicBezTo>
                  <a:cubicBezTo>
                    <a:pt x="101285" y="86413"/>
                    <a:pt x="142549" y="71384"/>
                    <a:pt x="187565" y="71384"/>
                  </a:cubicBezTo>
                  <a:cubicBezTo>
                    <a:pt x="255088" y="71384"/>
                    <a:pt x="322611" y="71384"/>
                    <a:pt x="393885" y="71384"/>
                  </a:cubicBezTo>
                  <a:cubicBezTo>
                    <a:pt x="393885" y="71384"/>
                    <a:pt x="393885" y="71384"/>
                    <a:pt x="401388" y="71384"/>
                  </a:cubicBezTo>
                  <a:cubicBezTo>
                    <a:pt x="401388" y="71384"/>
                    <a:pt x="401388" y="71384"/>
                    <a:pt x="401388"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6087237" y="3581590"/>
            <a:ext cx="1515142" cy="2095595"/>
          </a:xfrm>
          <a:custGeom>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859714" y="4236053"/>
            <a:ext cx="352711" cy="269463"/>
            <a:chOff x="6859714" y="4236053"/>
            <a:chExt cx="352711" cy="269463"/>
          </a:xfrm>
        </p:grpSpPr>
        <p:sp>
          <p:nvSpPr>
            <p:cNvPr id="7" name="Freeform 7"/>
            <p:cNvSpPr/>
            <p:nvPr/>
          </p:nvSpPr>
          <p:spPr>
            <a:xfrm>
              <a:off x="6859714" y="4236053"/>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988873" y="4306634"/>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667887" y="4692872"/>
            <a:ext cx="2419350" cy="1127284"/>
            <a:chOff x="3667887" y="4692872"/>
            <a:chExt cx="2419350" cy="1127284"/>
          </a:xfrm>
        </p:grpSpPr>
        <p:sp>
          <p:nvSpPr>
            <p:cNvPr id="10" name="Freeform 10"/>
            <p:cNvSpPr/>
            <p:nvPr/>
          </p:nvSpPr>
          <p:spPr>
            <a:xfrm>
              <a:off x="3667887" y="4692872"/>
              <a:ext cx="2419350" cy="1127284"/>
            </a:xfrm>
            <a:custGeom>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465034" y="500414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2" name="Freeform 12"/>
          <p:cNvSpPr/>
          <p:nvPr/>
        </p:nvSpPr>
        <p:spPr>
          <a:xfrm>
            <a:off x="4582287" y="3581590"/>
            <a:ext cx="1513713" cy="2095595"/>
          </a:xfrm>
          <a:custGeom>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3" name="Group 13"/>
          <p:cNvGrpSpPr/>
          <p:nvPr/>
        </p:nvGrpSpPr>
        <p:grpSpPr>
          <a:xfrm>
            <a:off x="4996434" y="4236053"/>
            <a:ext cx="313754" cy="313849"/>
            <a:chOff x="4996434" y="4236053"/>
            <a:chExt cx="313754" cy="313849"/>
          </a:xfrm>
        </p:grpSpPr>
        <p:sp>
          <p:nvSpPr>
            <p:cNvPr id="14" name="Freeform 14"/>
            <p:cNvSpPr/>
            <p:nvPr/>
          </p:nvSpPr>
          <p:spPr>
            <a:xfrm>
              <a:off x="4996434" y="4265200"/>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69300" y="4338066"/>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152644" y="4236053"/>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7" name="Freeform 17"/>
          <p:cNvSpPr/>
          <p:nvPr/>
        </p:nvSpPr>
        <p:spPr>
          <a:xfrm>
            <a:off x="5664327" y="3097435"/>
            <a:ext cx="856012" cy="2579751"/>
          </a:xfrm>
          <a:custGeom>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5984843" y="3986974"/>
            <a:ext cx="215074" cy="313658"/>
          </a:xfrm>
          <a:custGeom>
            <a:rect l="l" t="t" r="r" b="b"/>
            <a:pathLst>
              <a:path w="107" h="156">
                <a:moveTo>
                  <a:pt x="43" y="156"/>
                </a:moveTo>
                <a:cubicBezTo>
                  <a:pt x="40" y="155"/>
                  <a:pt x="37" y="154"/>
                  <a:pt x="34" y="152"/>
                </a:cubicBezTo>
                <a:cubicBezTo>
                  <a:pt x="31" y="150"/>
                  <a:pt x="29" y="147"/>
                  <a:pt x="27" y="143"/>
                </a:cubicBezTo>
                <a:cubicBezTo>
                  <a:pt x="27" y="142"/>
                  <a:pt x="27" y="142"/>
                  <a:pt x="25" y="141"/>
                </a:cubicBezTo>
                <a:cubicBezTo>
                  <a:pt x="19" y="138"/>
                  <a:pt x="16" y="130"/>
                  <a:pt x="19" y="123"/>
                </a:cubicBezTo>
                <a:cubicBezTo>
                  <a:pt x="19" y="123"/>
                  <a:pt x="19" y="122"/>
                  <a:pt x="19" y="121"/>
                </a:cubicBezTo>
                <a:cubicBezTo>
                  <a:pt x="18" y="118"/>
                  <a:pt x="17" y="115"/>
                  <a:pt x="19" y="111"/>
                </a:cubicBezTo>
                <a:cubicBezTo>
                  <a:pt x="19" y="110"/>
                  <a:pt x="19" y="110"/>
                  <a:pt x="18" y="109"/>
                </a:cubicBezTo>
                <a:cubicBezTo>
                  <a:pt x="18" y="106"/>
                  <a:pt x="17" y="104"/>
                  <a:pt x="17" y="101"/>
                </a:cubicBezTo>
                <a:cubicBezTo>
                  <a:pt x="16" y="96"/>
                  <a:pt x="14" y="91"/>
                  <a:pt x="12" y="86"/>
                </a:cubicBezTo>
                <a:cubicBezTo>
                  <a:pt x="9" y="81"/>
                  <a:pt x="6" y="76"/>
                  <a:pt x="4" y="71"/>
                </a:cubicBezTo>
                <a:cubicBezTo>
                  <a:pt x="1" y="62"/>
                  <a:pt x="0" y="53"/>
                  <a:pt x="1" y="44"/>
                </a:cubicBezTo>
                <a:cubicBezTo>
                  <a:pt x="5" y="25"/>
                  <a:pt x="15" y="12"/>
                  <a:pt x="33" y="4"/>
                </a:cubicBezTo>
                <a:cubicBezTo>
                  <a:pt x="38" y="2"/>
                  <a:pt x="43" y="0"/>
                  <a:pt x="49" y="0"/>
                </a:cubicBezTo>
                <a:cubicBezTo>
                  <a:pt x="49" y="0"/>
                  <a:pt x="50" y="0"/>
                  <a:pt x="50" y="0"/>
                </a:cubicBezTo>
                <a:cubicBezTo>
                  <a:pt x="56" y="0"/>
                  <a:pt x="56" y="0"/>
                  <a:pt x="56" y="0"/>
                </a:cubicBezTo>
                <a:cubicBezTo>
                  <a:pt x="60" y="0"/>
                  <a:pt x="63" y="1"/>
                  <a:pt x="67" y="1"/>
                </a:cubicBezTo>
                <a:cubicBezTo>
                  <a:pt x="76" y="4"/>
                  <a:pt x="84" y="8"/>
                  <a:pt x="90" y="15"/>
                </a:cubicBezTo>
                <a:cubicBezTo>
                  <a:pt x="97" y="22"/>
                  <a:pt x="102" y="30"/>
                  <a:pt x="104" y="40"/>
                </a:cubicBezTo>
                <a:cubicBezTo>
                  <a:pt x="107" y="53"/>
                  <a:pt x="105" y="65"/>
                  <a:pt x="99" y="77"/>
                </a:cubicBezTo>
                <a:cubicBezTo>
                  <a:pt x="97" y="81"/>
                  <a:pt x="95" y="85"/>
                  <a:pt x="93" y="89"/>
                </a:cubicBezTo>
                <a:cubicBezTo>
                  <a:pt x="90" y="94"/>
                  <a:pt x="89" y="99"/>
                  <a:pt x="89" y="105"/>
                </a:cubicBezTo>
                <a:cubicBezTo>
                  <a:pt x="89" y="105"/>
                  <a:pt x="88" y="106"/>
                  <a:pt x="88" y="107"/>
                </a:cubicBezTo>
                <a:cubicBezTo>
                  <a:pt x="88" y="108"/>
                  <a:pt x="88" y="112"/>
                  <a:pt x="88" y="113"/>
                </a:cubicBezTo>
                <a:cubicBezTo>
                  <a:pt x="89" y="116"/>
                  <a:pt x="88" y="119"/>
                  <a:pt x="87" y="121"/>
                </a:cubicBezTo>
                <a:cubicBezTo>
                  <a:pt x="87" y="122"/>
                  <a:pt x="87" y="123"/>
                  <a:pt x="87" y="123"/>
                </a:cubicBezTo>
                <a:cubicBezTo>
                  <a:pt x="90" y="130"/>
                  <a:pt x="87" y="138"/>
                  <a:pt x="80" y="141"/>
                </a:cubicBezTo>
                <a:cubicBezTo>
                  <a:pt x="80" y="142"/>
                  <a:pt x="79" y="142"/>
                  <a:pt x="79" y="143"/>
                </a:cubicBezTo>
                <a:cubicBezTo>
                  <a:pt x="76" y="150"/>
                  <a:pt x="71" y="154"/>
                  <a:pt x="64" y="155"/>
                </a:cubicBezTo>
                <a:cubicBezTo>
                  <a:pt x="64" y="155"/>
                  <a:pt x="63" y="155"/>
                  <a:pt x="63" y="156"/>
                </a:cubicBezTo>
                <a:lnTo>
                  <a:pt x="43" y="156"/>
                </a:lnTo>
                <a:close/>
                <a:moveTo>
                  <a:pt x="53" y="107"/>
                </a:moveTo>
                <a:cubicBezTo>
                  <a:pt x="60" y="107"/>
                  <a:pt x="67" y="107"/>
                  <a:pt x="74" y="107"/>
                </a:cubicBezTo>
                <a:cubicBezTo>
                  <a:pt x="77" y="107"/>
                  <a:pt x="79" y="106"/>
                  <a:pt x="79" y="103"/>
                </a:cubicBezTo>
                <a:cubicBezTo>
                  <a:pt x="79" y="103"/>
                  <a:pt x="79" y="103"/>
                  <a:pt x="79" y="102"/>
                </a:cubicBezTo>
                <a:cubicBezTo>
                  <a:pt x="80" y="98"/>
                  <a:pt x="81" y="93"/>
                  <a:pt x="82" y="89"/>
                </a:cubicBezTo>
                <a:cubicBezTo>
                  <a:pt x="85" y="84"/>
                  <a:pt x="87" y="79"/>
                  <a:pt x="90" y="74"/>
                </a:cubicBezTo>
                <a:cubicBezTo>
                  <a:pt x="95" y="65"/>
                  <a:pt x="97" y="55"/>
                  <a:pt x="95" y="45"/>
                </a:cubicBezTo>
                <a:cubicBezTo>
                  <a:pt x="93" y="33"/>
                  <a:pt x="87" y="23"/>
                  <a:pt x="77" y="17"/>
                </a:cubicBezTo>
                <a:cubicBezTo>
                  <a:pt x="62" y="7"/>
                  <a:pt x="46" y="7"/>
                  <a:pt x="31" y="16"/>
                </a:cubicBezTo>
                <a:cubicBezTo>
                  <a:pt x="15" y="25"/>
                  <a:pt x="8" y="43"/>
                  <a:pt x="11" y="61"/>
                </a:cubicBezTo>
                <a:cubicBezTo>
                  <a:pt x="12" y="67"/>
                  <a:pt x="15" y="72"/>
                  <a:pt x="18" y="77"/>
                </a:cubicBezTo>
                <a:cubicBezTo>
                  <a:pt x="23" y="85"/>
                  <a:pt x="26" y="94"/>
                  <a:pt x="27" y="103"/>
                </a:cubicBezTo>
                <a:cubicBezTo>
                  <a:pt x="27" y="106"/>
                  <a:pt x="29" y="107"/>
                  <a:pt x="32" y="107"/>
                </a:cubicBezTo>
                <a:cubicBezTo>
                  <a:pt x="39" y="107"/>
                  <a:pt x="46" y="107"/>
                  <a:pt x="53" y="107"/>
                </a:cubicBezTo>
                <a:moveTo>
                  <a:pt x="53" y="120"/>
                </a:moveTo>
                <a:cubicBezTo>
                  <a:pt x="60" y="120"/>
                  <a:pt x="67" y="120"/>
                  <a:pt x="74" y="120"/>
                </a:cubicBezTo>
                <a:cubicBezTo>
                  <a:pt x="76" y="120"/>
                  <a:pt x="77" y="119"/>
                  <a:pt x="78" y="118"/>
                </a:cubicBezTo>
                <a:cubicBezTo>
                  <a:pt x="80" y="115"/>
                  <a:pt x="77" y="112"/>
                  <a:pt x="74" y="112"/>
                </a:cubicBezTo>
                <a:cubicBezTo>
                  <a:pt x="64" y="112"/>
                  <a:pt x="54" y="112"/>
                  <a:pt x="44" y="112"/>
                </a:cubicBezTo>
                <a:cubicBezTo>
                  <a:pt x="40" y="112"/>
                  <a:pt x="36" y="112"/>
                  <a:pt x="32" y="112"/>
                </a:cubicBezTo>
                <a:cubicBezTo>
                  <a:pt x="30" y="112"/>
                  <a:pt x="29" y="112"/>
                  <a:pt x="28" y="114"/>
                </a:cubicBezTo>
                <a:cubicBezTo>
                  <a:pt x="27" y="117"/>
                  <a:pt x="29" y="120"/>
                  <a:pt x="32" y="120"/>
                </a:cubicBezTo>
                <a:cubicBezTo>
                  <a:pt x="39" y="120"/>
                  <a:pt x="46" y="120"/>
                  <a:pt x="53" y="120"/>
                </a:cubicBezTo>
                <a:moveTo>
                  <a:pt x="53" y="124"/>
                </a:moveTo>
                <a:cubicBezTo>
                  <a:pt x="46" y="124"/>
                  <a:pt x="39" y="124"/>
                  <a:pt x="32" y="124"/>
                </a:cubicBezTo>
                <a:cubicBezTo>
                  <a:pt x="30" y="124"/>
                  <a:pt x="29" y="125"/>
                  <a:pt x="28" y="127"/>
                </a:cubicBezTo>
                <a:cubicBezTo>
                  <a:pt x="27" y="130"/>
                  <a:pt x="29" y="133"/>
                  <a:pt x="32" y="133"/>
                </a:cubicBezTo>
                <a:cubicBezTo>
                  <a:pt x="42" y="133"/>
                  <a:pt x="52" y="133"/>
                  <a:pt x="62" y="133"/>
                </a:cubicBezTo>
                <a:cubicBezTo>
                  <a:pt x="66" y="133"/>
                  <a:pt x="70" y="133"/>
                  <a:pt x="74" y="133"/>
                </a:cubicBezTo>
                <a:cubicBezTo>
                  <a:pt x="76" y="133"/>
                  <a:pt x="77" y="132"/>
                  <a:pt x="78" y="130"/>
                </a:cubicBezTo>
                <a:cubicBezTo>
                  <a:pt x="80" y="127"/>
                  <a:pt x="77" y="124"/>
                  <a:pt x="74" y="124"/>
                </a:cubicBezTo>
                <a:cubicBezTo>
                  <a:pt x="67" y="124"/>
                  <a:pt x="60" y="124"/>
                  <a:pt x="53" y="124"/>
                </a:cubicBezTo>
                <a:moveTo>
                  <a:pt x="70" y="137"/>
                </a:moveTo>
                <a:cubicBezTo>
                  <a:pt x="36" y="137"/>
                  <a:pt x="36" y="137"/>
                  <a:pt x="36" y="137"/>
                </a:cubicBezTo>
                <a:cubicBezTo>
                  <a:pt x="36" y="142"/>
                  <a:pt x="39" y="146"/>
                  <a:pt x="44" y="146"/>
                </a:cubicBezTo>
                <a:cubicBezTo>
                  <a:pt x="50" y="146"/>
                  <a:pt x="56" y="146"/>
                  <a:pt x="62" y="146"/>
                </a:cubicBezTo>
                <a:cubicBezTo>
                  <a:pt x="67" y="146"/>
                  <a:pt x="70" y="142"/>
                  <a:pt x="70" y="137"/>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合规审计在医疗机构营运资金管理中的实施步骤</a:t>
              </a:r>
            </a:p>
          </p:txBody>
        </p:sp>
      </p:grpSp>
      <p:grpSp>
        <p:nvGrpSpPr>
          <p:cNvPr id="41" name="Group 41"/>
          <p:cNvGrpSpPr/>
          <p:nvPr/>
        </p:nvGrpSpPr>
        <p:grpSpPr>
          <a:xfrm>
            <a:off x="4398507" y="1008278"/>
            <a:ext cx="3394996" cy="490334"/>
            <a:chOff x="4398507" y="1008278"/>
            <a:chExt cx="3394996" cy="490334"/>
          </a:xfrm>
        </p:grpSpPr>
        <p:sp>
          <p:nvSpPr>
            <p:cNvPr id="42" name="TextBox 42"/>
            <p:cNvSpPr txBox="1"/>
            <p:nvPr/>
          </p:nvSpPr>
          <p:spPr>
            <a:xfrm>
              <a:off x="4398507" y="1008278"/>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实施现场审计</a:t>
              </a:r>
            </a:p>
          </p:txBody>
        </p:sp>
      </p:grpSp>
      <p:grpSp>
        <p:nvGrpSpPr>
          <p:cNvPr id="43" name="Group 43"/>
          <p:cNvGrpSpPr/>
          <p:nvPr/>
        </p:nvGrpSpPr>
        <p:grpSpPr>
          <a:xfrm>
            <a:off x="4630337" y="1360840"/>
            <a:ext cx="2931336" cy="1654845"/>
            <a:chOff x="4630337" y="1360840"/>
            <a:chExt cx="2931336" cy="1654845"/>
          </a:xfrm>
        </p:grpSpPr>
        <p:sp>
          <p:nvSpPr>
            <p:cNvPr id="44" name="TextBox 44"/>
            <p:cNvSpPr txBox="1"/>
            <p:nvPr/>
          </p:nvSpPr>
          <p:spPr>
            <a:xfrm>
              <a:off x="4630337" y="13608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通过询问、观察、检查和抽样等方法，对被审计单位的营运资金管理情况进行审查和评价。</a:t>
              </a:r>
            </a:p>
          </p:txBody>
        </p:sp>
      </p:grpSp>
      <p:grpSp>
        <p:nvGrpSpPr>
          <p:cNvPr id="45" name="Group 45"/>
          <p:cNvGrpSpPr/>
          <p:nvPr/>
        </p:nvGrpSpPr>
        <p:grpSpPr>
          <a:xfrm>
            <a:off x="1070038" y="1975579"/>
            <a:ext cx="3394996" cy="490334"/>
            <a:chOff x="1070038" y="1975579"/>
            <a:chExt cx="3394996" cy="490334"/>
          </a:xfrm>
        </p:grpSpPr>
        <p:sp>
          <p:nvSpPr>
            <p:cNvPr id="46" name="TextBox 46"/>
            <p:cNvSpPr txBox="1"/>
            <p:nvPr/>
          </p:nvSpPr>
          <p:spPr>
            <a:xfrm>
              <a:off x="1070038"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了解被审计单位情况</a:t>
              </a:r>
            </a:p>
          </p:txBody>
        </p:sp>
      </p:grpSp>
      <p:grpSp>
        <p:nvGrpSpPr>
          <p:cNvPr id="47" name="Group 47"/>
          <p:cNvGrpSpPr/>
          <p:nvPr/>
        </p:nvGrpSpPr>
        <p:grpSpPr>
          <a:xfrm>
            <a:off x="1301868" y="2328140"/>
            <a:ext cx="2931336" cy="1654845"/>
            <a:chOff x="1301868" y="2328140"/>
            <a:chExt cx="2931336" cy="1654845"/>
          </a:xfrm>
        </p:grpSpPr>
        <p:sp>
          <p:nvSpPr>
            <p:cNvPr id="48" name="TextBox 48"/>
            <p:cNvSpPr txBox="1"/>
            <p:nvPr/>
          </p:nvSpPr>
          <p:spPr>
            <a:xfrm>
              <a:off x="1301868"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收集被审计单位的相关资料，了解其业务流程、内部控制和风险状况等。</a:t>
              </a:r>
            </a:p>
          </p:txBody>
        </p:sp>
      </p:grpSp>
      <p:grpSp>
        <p:nvGrpSpPr>
          <p:cNvPr id="49" name="Group 49"/>
          <p:cNvGrpSpPr/>
          <p:nvPr/>
        </p:nvGrpSpPr>
        <p:grpSpPr>
          <a:xfrm>
            <a:off x="303771" y="4161775"/>
            <a:ext cx="3394996" cy="490334"/>
            <a:chOff x="303771" y="4161775"/>
            <a:chExt cx="3394996" cy="490334"/>
          </a:xfrm>
        </p:grpSpPr>
        <p:sp>
          <p:nvSpPr>
            <p:cNvPr id="50" name="TextBox 50"/>
            <p:cNvSpPr txBox="1"/>
            <p:nvPr/>
          </p:nvSpPr>
          <p:spPr>
            <a:xfrm>
              <a:off x="303771"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制定审计计划</a:t>
              </a:r>
            </a:p>
          </p:txBody>
        </p:sp>
      </p:grpSp>
      <p:grpSp>
        <p:nvGrpSpPr>
          <p:cNvPr id="51" name="Group 51"/>
          <p:cNvGrpSpPr/>
          <p:nvPr/>
        </p:nvGrpSpPr>
        <p:grpSpPr>
          <a:xfrm>
            <a:off x="535601" y="4514336"/>
            <a:ext cx="2931336" cy="1654845"/>
            <a:chOff x="535601" y="4514336"/>
            <a:chExt cx="2931336" cy="1654845"/>
          </a:xfrm>
        </p:grpSpPr>
        <p:sp>
          <p:nvSpPr>
            <p:cNvPr id="52" name="TextBox 52"/>
            <p:cNvSpPr txBox="1"/>
            <p:nvPr/>
          </p:nvSpPr>
          <p:spPr>
            <a:xfrm>
              <a:off x="535601"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明确审计目标、范围、时间和资源安排等。</a:t>
              </a:r>
            </a:p>
          </p:txBody>
        </p:sp>
      </p:grpSp>
      <p:grpSp>
        <p:nvGrpSpPr>
          <p:cNvPr id="53" name="Group 53"/>
          <p:cNvGrpSpPr/>
          <p:nvPr/>
        </p:nvGrpSpPr>
        <p:grpSpPr>
          <a:xfrm>
            <a:off x="7733442" y="1975579"/>
            <a:ext cx="3394996" cy="490334"/>
            <a:chOff x="7733442" y="1975579"/>
            <a:chExt cx="3394996" cy="490334"/>
          </a:xfrm>
        </p:grpSpPr>
        <p:sp>
          <p:nvSpPr>
            <p:cNvPr id="54" name="TextBox 54"/>
            <p:cNvSpPr txBox="1"/>
            <p:nvPr/>
          </p:nvSpPr>
          <p:spPr>
            <a:xfrm>
              <a:off x="7733442" y="197557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编制审计报告</a:t>
              </a:r>
            </a:p>
          </p:txBody>
        </p:sp>
      </p:grpSp>
      <p:grpSp>
        <p:nvGrpSpPr>
          <p:cNvPr id="55" name="Group 55"/>
          <p:cNvGrpSpPr/>
          <p:nvPr/>
        </p:nvGrpSpPr>
        <p:grpSpPr>
          <a:xfrm>
            <a:off x="7965273" y="2328140"/>
            <a:ext cx="2931336" cy="1654845"/>
            <a:chOff x="7965273" y="2328140"/>
            <a:chExt cx="2931336" cy="1654845"/>
          </a:xfrm>
        </p:grpSpPr>
        <p:sp>
          <p:nvSpPr>
            <p:cNvPr id="56" name="TextBox 56"/>
            <p:cNvSpPr txBox="1"/>
            <p:nvPr/>
          </p:nvSpPr>
          <p:spPr>
            <a:xfrm>
              <a:off x="7965273" y="2328140"/>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将审计结果以书面形式进行汇报，包括审计发现、评价和建议等。</a:t>
              </a:r>
            </a:p>
          </p:txBody>
        </p:sp>
      </p:grpSp>
      <p:grpSp>
        <p:nvGrpSpPr>
          <p:cNvPr id="57" name="Group 57"/>
          <p:cNvGrpSpPr/>
          <p:nvPr/>
        </p:nvGrpSpPr>
        <p:grpSpPr>
          <a:xfrm>
            <a:off x="8451818" y="4161775"/>
            <a:ext cx="3394996" cy="490334"/>
            <a:chOff x="8451818" y="4161775"/>
            <a:chExt cx="3394996" cy="490334"/>
          </a:xfrm>
        </p:grpSpPr>
        <p:sp>
          <p:nvSpPr>
            <p:cNvPr id="58" name="TextBox 58"/>
            <p:cNvSpPr txBox="1"/>
            <p:nvPr/>
          </p:nvSpPr>
          <p:spPr>
            <a:xfrm>
              <a:off x="8451818" y="416177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跟踪审计整改</a:t>
              </a:r>
            </a:p>
          </p:txBody>
        </p:sp>
      </p:grpSp>
      <p:grpSp>
        <p:nvGrpSpPr>
          <p:cNvPr id="59" name="Group 59"/>
          <p:cNvGrpSpPr/>
          <p:nvPr/>
        </p:nvGrpSpPr>
        <p:grpSpPr>
          <a:xfrm>
            <a:off x="8683648" y="4514336"/>
            <a:ext cx="2931336" cy="1654845"/>
            <a:chOff x="8683648" y="4514336"/>
            <a:chExt cx="2931336" cy="1654845"/>
          </a:xfrm>
        </p:grpSpPr>
        <p:sp>
          <p:nvSpPr>
            <p:cNvPr id="60" name="TextBox 60"/>
            <p:cNvSpPr txBox="1"/>
            <p:nvPr/>
          </p:nvSpPr>
          <p:spPr>
            <a:xfrm>
              <a:off x="8683648" y="4514336"/>
              <a:ext cx="2931336"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对被审计单位在审计过程中发现的问题进行跟踪，确保其整改落实。</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BF9F7"/>
                </a:solidFill>
                <a:latin typeface="Calibri"/>
                <a:ea typeface="+mn-ea"/>
                <a:cs typeface="+mn-cs"/>
              </a:defRPr>
            </a:lvl1pPr>
            <a:lvl2pPr marL="457200" algn="l" defTabSz="914400" rtl="0" eaLnBrk="1" latinLnBrk="0" hangingPunct="1">
              <a:defRPr sz="1800" kern="1200">
                <a:solidFill>
                  <a:srgbClr val="FBF9F7"/>
                </a:solidFill>
                <a:latin typeface="Calibri"/>
                <a:ea typeface="+mn-ea"/>
                <a:cs typeface="+mn-cs"/>
              </a:defRPr>
            </a:lvl2pPr>
            <a:lvl3pPr marL="914400" algn="l" defTabSz="914400" rtl="0" eaLnBrk="1" latinLnBrk="0" hangingPunct="1">
              <a:defRPr sz="1800" kern="1200">
                <a:solidFill>
                  <a:srgbClr val="FBF9F7"/>
                </a:solidFill>
                <a:latin typeface="Calibri"/>
                <a:ea typeface="+mn-ea"/>
                <a:cs typeface="+mn-cs"/>
              </a:defRPr>
            </a:lvl3pPr>
            <a:lvl4pPr marL="1371600" algn="l" defTabSz="914400" rtl="0" eaLnBrk="1" latinLnBrk="0" hangingPunct="1">
              <a:defRPr sz="1800" kern="1200">
                <a:solidFill>
                  <a:srgbClr val="FBF9F7"/>
                </a:solidFill>
                <a:latin typeface="Calibri"/>
                <a:ea typeface="+mn-ea"/>
                <a:cs typeface="+mn-cs"/>
              </a:defRPr>
            </a:lvl4pPr>
            <a:lvl5pPr marL="1828800" algn="l" defTabSz="914400" rtl="0" eaLnBrk="1" latinLnBrk="0" hangingPunct="1">
              <a:defRPr sz="1800" kern="1200">
                <a:solidFill>
                  <a:srgbClr val="FBF9F7"/>
                </a:solidFill>
                <a:latin typeface="Calibri"/>
                <a:ea typeface="+mn-ea"/>
                <a:cs typeface="+mn-cs"/>
              </a:defRPr>
            </a:lvl5pPr>
            <a:lvl6pPr marL="2286000" algn="l" defTabSz="914400" rtl="0" eaLnBrk="1" latinLnBrk="0" hangingPunct="1">
              <a:defRPr sz="1800" kern="1200">
                <a:solidFill>
                  <a:srgbClr val="FBF9F7"/>
                </a:solidFill>
                <a:latin typeface="Calibri"/>
                <a:ea typeface="+mn-ea"/>
                <a:cs typeface="+mn-cs"/>
              </a:defRPr>
            </a:lvl6pPr>
            <a:lvl7pPr marL="2743200" algn="l" defTabSz="914400" rtl="0" eaLnBrk="1" latinLnBrk="0" hangingPunct="1">
              <a:defRPr sz="1800" kern="1200">
                <a:solidFill>
                  <a:srgbClr val="FBF9F7"/>
                </a:solidFill>
                <a:latin typeface="Calibri"/>
                <a:ea typeface="+mn-ea"/>
                <a:cs typeface="+mn-cs"/>
              </a:defRPr>
            </a:lvl7pPr>
            <a:lvl8pPr marL="3200400" algn="l" defTabSz="914400" rtl="0" eaLnBrk="1" latinLnBrk="0" hangingPunct="1">
              <a:defRPr sz="1800" kern="1200">
                <a:solidFill>
                  <a:srgbClr val="FBF9F7"/>
                </a:solidFill>
                <a:latin typeface="Calibri"/>
                <a:ea typeface="+mn-ea"/>
                <a:cs typeface="+mn-cs"/>
              </a:defRPr>
            </a:lvl8pPr>
            <a:lvl9pPr marL="3657600" algn="l" defTabSz="914400" rtl="0" eaLnBrk="1" latinLnBrk="0" hangingPunct="1">
              <a:defRPr sz="1800" kern="1200">
                <a:solidFill>
                  <a:srgbClr val="FBF9F7"/>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案例二</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某医疗机构存在违规收费、私设小金库等问题，合规审计发现后提出整改建议并督促其整改落实。</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案例一</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某医院通过虚构业务、伪造合同等方式骗取医保资金，合规审计发现后及时报告并协助相关部门进行调查处理。</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案例三</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某医院在药品采购过程中存在商业贿赂行为，合规审计发现后及时报告并协助相关部门进行调查处理。</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3792" r="13792"/>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1750" r="11750"/>
          <a:stretch>
            <a:fillRect/>
          </a:stretch>
        </p:blipFill>
        <p:spPr>
          <a:xfrm>
            <a:off x="5358287" y="1416742"/>
            <a:ext cx="1475427" cy="1475427"/>
          </a:xfrm>
          <a:prstGeom prst="ellipse">
            <a:avLst/>
          </a:prstGeom>
        </p:spPr>
      </p:pic>
      <p:pic>
        <p:nvPicPr>
          <p:cNvPr id="19" name="Picture 19"/>
          <p:cNvPicPr>
            <a:picLocks noChangeAspect="1"/>
          </p:cNvPicPr>
          <p:nvPr/>
        </p:nvPicPr>
        <p:blipFill>
          <a:blip r:embed="rId4">
            <a:alphaModFix/>
          </a:blip>
          <a:srcRect l="3292" r="3292"/>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合规审计在医疗机构营运资金管理中的案例分析</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https://d.book118.com/407142006042006030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633301"/>
      </a:dk1>
      <a:lt1>
        <a:srgbClr val="FBF9F7"/>
      </a:lt1>
      <a:dk2>
        <a:srgbClr val="333333"/>
      </a:dk2>
      <a:lt2>
        <a:srgbClr val="F1EFEE"/>
      </a:lt2>
      <a:accent1>
        <a:srgbClr val="9A6930"/>
      </a:accent1>
      <a:accent2>
        <a:srgbClr val="B3954D"/>
      </a:accent2>
      <a:accent3>
        <a:srgbClr val="D3A67C"/>
      </a:accent3>
      <a:accent4>
        <a:srgbClr val="DC9C51"/>
      </a:accent4>
      <a:accent5>
        <a:srgbClr val="D17A6E"/>
      </a:accent5>
      <a:accent6>
        <a:srgbClr val="8C857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2024-09-01T20:02:31.986</cp:lastPrinted>
  <dcterms:created xsi:type="dcterms:W3CDTF">2024-09-01T12:02:32Z</dcterms:created>
  <dcterms:modified xsi:type="dcterms:W3CDTF">2024-09-01T12:02:34Z</dcterms:modified>
</cp:coreProperties>
</file>