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7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ADAC8B-C034-4153-AF4D-D5744696D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3B270-C790-47AF-9A4D-F050FF58C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FBDE4E-D01F-4B72-8526-5D86A06B2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C1314C-78D4-4AD3-AE84-58B93270A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3E7D4F-0061-4949-BC7A-9F3FEE358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738A53-1AD2-42AE-AE87-0FCAA32D6B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C5760F-CD30-419F-86B3-AFC0477F83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BD2FC6-ED60-46D4-88AC-452078CA2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BD53C-CFC7-4434-91E0-E8422CB46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1A71D-2BB5-43DC-8B8E-26620C9BB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DD337-B217-42CD-9539-D320A0DD8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62.xml" /><Relationship Id="rId3" Type="http://schemas.openxmlformats.org/officeDocument/2006/relationships/image" Target="../media/image1.jpeg" /><Relationship Id="rId4" Type="http://schemas.openxmlformats.org/officeDocument/2006/relationships/tags" Target="../tags/tag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image" Target="../media/image1.jpeg" /><Relationship Id="rId5" Type="http://schemas.openxmlformats.org/officeDocument/2006/relationships/tags" Target="../tags/tag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image" Target="../media/image2.png" /><Relationship Id="rId5" Type="http://schemas.openxmlformats.org/officeDocument/2006/relationships/image" Target="../media/image1.jpeg" /><Relationship Id="rId6" Type="http://schemas.openxmlformats.org/officeDocument/2006/relationships/tags" Target="../tags/tag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image" Target="../media/image1.jpeg" /><Relationship Id="rId5" Type="http://schemas.openxmlformats.org/officeDocument/2006/relationships/tags" Target="../tags/tag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73.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7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0107005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2"/>
            </p:custDataLst>
          </p:nvPr>
        </p:nvSpPr>
        <p:spPr>
          <a:xfrm>
            <a:off x="2287980" y="4184315"/>
            <a:ext cx="7768800" cy="766800"/>
          </a:xfrm>
        </p:spPr>
        <p:txBody>
          <a:bodyPr>
            <a:normAutofit fontScale="90000"/>
          </a:bodyPr>
          <a:lstStyle/>
          <a:p>
            <a:pPr algn="ctr"/>
            <a:r>
              <a:rPr lang="zh-CN" altLang="en-US" sz="3555"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rPr>
              <a:t>右侧肱骨骨折的护理查房</a:t>
            </a:r>
            <a:br>
              <a:rPr lang="zh-CN" altLang="en-US" sz="3555"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rPr>
            </a:br>
            <a:br>
              <a:rPr lang="zh-CN" altLang="en-US" sz="3555"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rPr>
            </a:br>
            <a:br>
              <a:rPr lang="en-US" altLang="zh-CN" sz="3555"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rPr>
            </a:br>
            <a:br>
              <a:rPr lang="en-US" altLang="zh-CN" sz="3555"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rPr>
            </a:br>
            <a:endParaRPr lang="zh-CN" altLang="en-US" sz="2220" b="0" smtClean="0">
              <a:solidFill>
                <a:schemeClr val="tx1"/>
              </a:solidFill>
              <a:effectLst>
                <a:outerShdw blurRad="38100" dist="19050" dir="2700000" algn="tl" rotWithShape="0">
                  <a:schemeClr val="dk1">
                    <a:alpha val="40000"/>
                  </a:schemeClr>
                </a:outerShdw>
              </a:effectLst>
              <a:latin typeface="仿宋" panose="02010609060101010101" charset="-122"/>
              <a:ea typeface="仿宋" panose="02010609060101010101" charset="-122"/>
              <a:cs typeface="仿宋" panose="02010609060101010101" charset="-122"/>
            </a:endParaRPr>
          </a:p>
        </p:txBody>
      </p:sp>
      <p:sp>
        <p:nvSpPr>
          <p:cNvPr id="6" name="文本框 5"/>
          <p:cNvSpPr txBox="1"/>
          <p:nvPr/>
        </p:nvSpPr>
        <p:spPr>
          <a:xfrm>
            <a:off x="7087870" y="4689475"/>
            <a:ext cx="387223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effectLst>
                  <a:outerShdw blurRad="38100" dist="19050" dir="2700000" algn="tl" rotWithShape="0">
                    <a:schemeClr val="dk1">
                      <a:alpha val="40000"/>
                    </a:schemeClr>
                  </a:outerShdw>
                </a:effectLst>
                <a:latin typeface="仿宋" panose="02010609060101010101" charset="-122"/>
                <a:ea typeface="仿宋" panose="02010609060101010101" charset="-122"/>
                <a:cs typeface="仿宋" panose="02010609060101010101" charset="-122"/>
                <a:sym typeface="+mn-ea"/>
              </a:rPr>
              <a:t>主持人</a:t>
            </a:r>
            <a:r>
              <a:rPr lang="en-US" altLang="zh-CN" b="1" smtClean="0">
                <a:effectLst>
                  <a:outerShdw blurRad="38100" dist="19050" dir="2700000" algn="tl" rotWithShape="0">
                    <a:schemeClr val="dk1">
                      <a:alpha val="40000"/>
                    </a:schemeClr>
                  </a:outerShdw>
                </a:effectLst>
                <a:latin typeface="仿宋" panose="02010609060101010101" charset="-122"/>
                <a:ea typeface="仿宋" panose="02010609060101010101" charset="-122"/>
                <a:cs typeface="仿宋" panose="02010609060101010101" charset="-122"/>
                <a:sym typeface="+mn-ea"/>
              </a:rPr>
              <a:t>:</a:t>
            </a:r>
            <a:endParaRPr lang="zh-CN" altLang="en-US" b="1" smtClean="0">
              <a:effectLst>
                <a:outerShdw blurRad="38100" dist="19050" dir="2700000" algn="tl" rotWithShape="0">
                  <a:schemeClr val="dk1">
                    <a:alpha val="40000"/>
                  </a:schemeClr>
                </a:outerShdw>
              </a:effectLst>
              <a:latin typeface="仿宋" panose="02010609060101010101" charset="-122"/>
              <a:ea typeface="仿宋" panose="02010609060101010101" charset="-122"/>
              <a:cs typeface="仿宋" panose="02010609060101010101" charset="-122"/>
              <a:sym typeface="+mn-ea"/>
            </a:endParaRPr>
          </a:p>
          <a:p>
            <a:endParaRPr lang="zh-CN" altLang="zh-CN" b="1"/>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2"/>
            </p:custDataLst>
          </p:nvPr>
        </p:nvSpPr>
        <p:spPr>
          <a:xfrm>
            <a:off x="566195" y="1196975"/>
            <a:ext cx="10986585" cy="722985"/>
          </a:xfrm>
        </p:spPr>
        <p:txBody>
          <a:bodyPr>
            <a:normAutofit/>
          </a:bodyPr>
          <a:lstStyle/>
          <a:p>
            <a:pPr algn="ctr"/>
            <a:r>
              <a:rPr lang="zh-CN" altLang="en-US" smtClean="0">
                <a:latin typeface="华文仿宋" panose="02010600040101010101" pitchFamily="2" charset="-122"/>
                <a:ea typeface="华文仿宋" panose="02010600040101010101" pitchFamily="2" charset="-122"/>
              </a:rPr>
              <a:t>目录</a:t>
            </a:r>
            <a:endParaRPr lang="zh-CN" altLang="en-US" sz="3100">
              <a:latin typeface="华文仿宋" panose="02010600040101010101" pitchFamily="2" charset="-122"/>
              <a:ea typeface="华文仿宋" panose="02010600040101010101" pitchFamily="2" charset="-122"/>
            </a:endParaRPr>
          </a:p>
        </p:txBody>
      </p:sp>
      <p:sp>
        <p:nvSpPr>
          <p:cNvPr id="3" name="副标题 2"/>
          <p:cNvSpPr>
            <a:spLocks noGrp="1"/>
          </p:cNvSpPr>
          <p:nvPr>
            <p:ph idx="1"/>
            <p:custDataLst>
              <p:tags r:id="rId3"/>
            </p:custDataLst>
          </p:nvPr>
        </p:nvSpPr>
        <p:spPr>
          <a:xfrm>
            <a:off x="566195" y="1919960"/>
            <a:ext cx="11020097" cy="4262732"/>
          </a:xfrm>
        </p:spPr>
        <p:txBody>
          <a:bodyPr>
            <a:scene3d>
              <a:camera prst="orthographicFront"/>
              <a:lightRig rig="threePt" dir="t"/>
            </a:scene3d>
          </a:bodyPr>
          <a:lstStyle/>
          <a:p>
            <a:pPr marL="0" indent="0">
              <a:buNone/>
            </a:pPr>
            <a:r>
              <a:rPr lang="en-US" altLang="zh-CN"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、概述、临床表现、治疗原则</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、诊断依据、检查方法</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简要病情</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、辅助检查</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4</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护理诊断及护理措施</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5</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、功能锻炼及出院指导</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endParaRPr lang="en-US" altLang="zh-CN" sz="2000" smtClean="0">
              <a:solidFill>
                <a:schemeClr val="tx1"/>
              </a:solidFill>
              <a:effectLst>
                <a:outerShdw blurRad="38100" dist="19050" dir="2700000" algn="tl" rotWithShape="0">
                  <a:schemeClr val="dk1">
                    <a:alpha val="40000"/>
                  </a:schemeClr>
                </a:outerShdw>
              </a:effectLst>
            </a:endParaRPr>
          </a:p>
          <a:p>
            <a:pPr marL="0" indent="0">
              <a:buNone/>
            </a:pPr>
            <a:endParaRPr lang="en-US" altLang="zh-CN" sz="2000" smtClean="0">
              <a:solidFill>
                <a:schemeClr val="tx1"/>
              </a:solidFill>
              <a:effectLst>
                <a:outerShdw blurRad="38100" dist="19050" dir="2700000" algn="tl" rotWithShape="0">
                  <a:schemeClr val="dk1">
                    <a:alpha val="40000"/>
                  </a:schemeClr>
                </a:outerShdw>
              </a:effectLst>
            </a:endParaRPr>
          </a:p>
        </p:txBody>
      </p:sp>
    </p:spTree>
    <p:custDataLst>
      <p:tags r:id="rId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2"/>
            </p:custDataLst>
          </p:nvPr>
        </p:nvSpPr>
        <p:spPr>
          <a:xfrm>
            <a:off x="120650" y="636270"/>
            <a:ext cx="2217420" cy="705485"/>
          </a:xfrm>
        </p:spPr>
        <p:txBody>
          <a:bodyPr>
            <a:normAutofit fontScale="90000"/>
          </a:bodyPr>
          <a:lstStyle/>
          <a:p>
            <a:pPr algn="ctr"/>
            <a:br>
              <a:rPr lang="en-US" altLang="zh-CN" smtClean="0"/>
            </a:br>
            <a:br>
              <a:rPr lang="en-US" altLang="zh-CN"/>
            </a:br>
            <a:r>
              <a:rPr lang="zh-CN" altLang="en-US" smtClean="0"/>
              <a:t>概述</a:t>
            </a:r>
            <a:br>
              <a:rPr lang="en-US" altLang="zh-CN" smtClean="0"/>
            </a:br>
            <a:r>
              <a:rPr lang="en-US" altLang="zh-CN"/>
              <a:t> </a:t>
            </a:r>
            <a:r>
              <a:rPr lang="en-US" altLang="zh-CN" smtClean="0"/>
              <a:t>          </a:t>
            </a:r>
            <a:endParaRPr lang="zh-CN" altLang="en-US" sz="3100">
              <a:latin typeface="华文仿宋" panose="02010600040101010101" pitchFamily="2" charset="-122"/>
              <a:ea typeface="华文仿宋" panose="02010600040101010101" pitchFamily="2" charset="-122"/>
            </a:endParaRPr>
          </a:p>
        </p:txBody>
      </p:sp>
      <p:sp>
        <p:nvSpPr>
          <p:cNvPr id="3" name="副标题 2"/>
          <p:cNvSpPr>
            <a:spLocks noGrp="1"/>
          </p:cNvSpPr>
          <p:nvPr>
            <p:ph idx="1"/>
            <p:custDataLst>
              <p:tags r:id="rId3"/>
            </p:custDataLst>
          </p:nvPr>
        </p:nvSpPr>
        <p:spPr>
          <a:xfrm>
            <a:off x="276225" y="1553210"/>
            <a:ext cx="7285355" cy="4653280"/>
          </a:xfrm>
        </p:spPr>
        <p:txBody>
          <a:bodyPr>
            <a:normAutofit fontScale="25000"/>
          </a:bodyPr>
          <a:lstStyle/>
          <a:p>
            <a:pPr marL="0" indent="0">
              <a:buNone/>
            </a:pPr>
            <a:r>
              <a:rPr lang="zh-CN" altLang="en-US" smtClean="0">
                <a:latin typeface="华文仿宋" panose="02010600040101010101" pitchFamily="2" charset="-122"/>
                <a:ea typeface="华文仿宋" panose="02010600040101010101" pitchFamily="2" charset="-122"/>
              </a:rPr>
              <a:t>   </a:t>
            </a:r>
            <a:r>
              <a:rPr lang="zh-CN" altLang="en-US" sz="2400" b="1" smtClean="0">
                <a:latin typeface="华文仿宋" panose="02010600040101010101" pitchFamily="2" charset="-122"/>
                <a:ea typeface="华文仿宋" panose="02010600040101010101" pitchFamily="2" charset="-122"/>
              </a:rPr>
              <a:t> </a:t>
            </a:r>
            <a:r>
              <a:rPr lang="zh-CN" altLang="en-US" sz="4800"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rPr>
              <a:t> </a:t>
            </a:r>
            <a:r>
              <a:rPr lang="zh-CN" altLang="en-US"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肱骨骨折是指发生在肱骨外科颈下以及肱骨远端以上这个部位的肱骨长管状骨发生了骨折。</a:t>
            </a:r>
            <a:endParaRPr lang="en-US" altLang="zh-CN"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8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zh-CN" altLang="en-US"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肱骨骨折一般都是由暴力引起，可分为直接的暴力或者间接暴力，常发生在肱骨外科颈、肱骨干、肱骨髁上或者是肱骨髁间的这些地方的骨折。一般临床上比较常见的，就是肱骨外科颈骨折、肱骨干骨折和肱骨髁上骨折比较多。</a:t>
            </a:r>
            <a:endParaRPr lang="zh-CN" altLang="en-US"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8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出现肱骨骨折后，病人会自觉伤处疼痛明显，而且伤处肿胀比较严重，压疼明显，叩击痛阳性，关节活动功能障碍，而且可触及伤处有异常活动及骨擦感。</a:t>
            </a:r>
            <a:r>
              <a:rPr lang="en-US" altLang="zh-CN" sz="800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rPr>
              <a:t> </a:t>
            </a:r>
            <a:r>
              <a:rPr lang="en-US" altLang="zh-CN" sz="8000"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rPr>
              <a:t>  </a:t>
            </a:r>
            <a:r>
              <a:rPr lang="en-US" altLang="zh-CN" sz="8000" b="1"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rPr>
              <a:t>  </a:t>
            </a:r>
            <a:endParaRPr lang="en-US" altLang="zh-CN" sz="8000" b="1"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endParaRPr>
          </a:p>
        </p:txBody>
      </p:sp>
      <p:pic>
        <p:nvPicPr>
          <p:cNvPr id="80900" name="图片 4" descr="360软件小助手截图20150605211404.png"/>
          <p:cNvPicPr>
            <a:picLocks noChangeAspect="1"/>
          </p:cNvPicPr>
          <p:nvPr/>
        </p:nvPicPr>
        <p:blipFill>
          <a:blip r:embed="rId4"/>
          <a:stretch>
            <a:fillRect/>
          </a:stretch>
        </p:blipFill>
        <p:spPr>
          <a:xfrm>
            <a:off x="7825105" y="1236345"/>
            <a:ext cx="4210050" cy="5075555"/>
          </a:xfrm>
          <a:prstGeom prst="rect">
            <a:avLst/>
          </a:prstGeom>
          <a:noFill/>
          <a:ln w="9525">
            <a:noFill/>
            <a:miter lim="800000"/>
          </a:ln>
        </p:spPr>
      </p:pic>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11575" y="969715"/>
            <a:ext cx="10969200" cy="705600"/>
          </a:xfrm>
        </p:spPr>
        <p:txBody>
          <a:bodyPr>
            <a:normAutofit/>
          </a:bodyPr>
          <a:lstStyle/>
          <a:p>
            <a:r>
              <a:rPr lang="zh-CN" altLang="en-US" sz="2800" i="1">
                <a:latin typeface="华文仿宋" panose="02010600040101010101" pitchFamily="2" charset="-122"/>
                <a:ea typeface="华文仿宋" panose="02010600040101010101" pitchFamily="2" charset="-122"/>
              </a:rPr>
              <a:t>临床表现</a:t>
            </a:r>
            <a:endParaRPr lang="zh-CN" altLang="en-US" sz="2800" i="1">
              <a:latin typeface="华文仿宋" panose="02010600040101010101" pitchFamily="2" charset="-122"/>
              <a:ea typeface="华文仿宋" panose="02010600040101010101" pitchFamily="2" charset="-122"/>
            </a:endParaRPr>
          </a:p>
        </p:txBody>
      </p:sp>
      <p:sp>
        <p:nvSpPr>
          <p:cNvPr id="3" name="内容占位符 2"/>
          <p:cNvSpPr>
            <a:spLocks noGrp="1"/>
          </p:cNvSpPr>
          <p:nvPr>
            <p:ph idx="1"/>
          </p:nvPr>
        </p:nvSpPr>
        <p:spPr>
          <a:xfrm>
            <a:off x="201930" y="1478915"/>
            <a:ext cx="11118850" cy="5182870"/>
          </a:xfrm>
        </p:spPr>
        <p:txBody>
          <a:bodyPr>
            <a:noAutofit/>
          </a:bodyPr>
          <a:lstStyle/>
          <a:p>
            <a:pPr marL="0" indent="0">
              <a:buNone/>
            </a:pPr>
            <a:r>
              <a:rPr lang="en-US" altLang="zh-CN" sz="2000" b="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en-US" altLang="zh-CN" sz="2000" b="1">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一般表现</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）疼痛：表现为局部疼痛、环状压痛及传导叩痛等，一般均较明显。</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）功能障碍：患肢肿胀，疼痛剧烈，压痛广泛，不敢屈伸活动。</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）肿胀：完全骨折（尤其粉碎型者）局部出血可多达</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200ml</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以上，加上创伤性反应，因此局部肿胀明显。</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特有体征</a:t>
            </a: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）畸形：上臂成角及短缩畸形，除不完全骨折外，一般较明显。</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）异常活动：可有假关节活动，合并桡神经损伤者占</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5%~10%</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。由于伸腕肌、伸指总肌及伸拇长肌瘫痪，显示典型的腕下垂和伸指及伸掌指关节的功能丧失。而示指至小拇指的指间关节因骨间肌及蚓状肌的支配，仍可做伸直活动。</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）骨擦感、骨传导音减弱或消失。</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11575" y="849700"/>
            <a:ext cx="10969200" cy="705600"/>
          </a:xfrm>
        </p:spPr>
        <p:txBody>
          <a:bodyPr>
            <a:normAutofit/>
          </a:bodyPr>
          <a:lstStyle/>
          <a:p>
            <a:r>
              <a:rPr lang="zh-CN" altLang="en-US" sz="2400" i="1">
                <a:latin typeface="华文仿宋" panose="02010600040101010101" pitchFamily="2" charset="-122"/>
                <a:ea typeface="华文仿宋" panose="02010600040101010101" pitchFamily="2" charset="-122"/>
              </a:rPr>
              <a:t>治疗</a:t>
            </a:r>
            <a:endParaRPr lang="zh-CN" altLang="en-US" sz="2400" i="1">
              <a:latin typeface="华文仿宋" panose="02010600040101010101" pitchFamily="2" charset="-122"/>
              <a:ea typeface="华文仿宋" panose="02010600040101010101" pitchFamily="2" charset="-122"/>
            </a:endParaRPr>
          </a:p>
        </p:txBody>
      </p:sp>
      <p:sp>
        <p:nvSpPr>
          <p:cNvPr id="3" name="内容占位符 2"/>
          <p:cNvSpPr>
            <a:spLocks noGrp="1"/>
          </p:cNvSpPr>
          <p:nvPr>
            <p:ph idx="1"/>
          </p:nvPr>
        </p:nvSpPr>
        <p:spPr>
          <a:xfrm>
            <a:off x="130175" y="1283335"/>
            <a:ext cx="11932285" cy="5288280"/>
          </a:xfrm>
        </p:spPr>
        <p:txBody>
          <a:bodyPr>
            <a:noAutofit/>
          </a:bodyPr>
          <a:lstStyle/>
          <a:p>
            <a:pPr marL="0" indent="0">
              <a:buNone/>
            </a:pPr>
            <a:r>
              <a:rPr lang="en-US" altLang="zh-CN" b="1" smtClean="0">
                <a:latin typeface="微软雅黑" panose="020b0503020204020204" pitchFamily="34" charset="-122"/>
                <a:cs typeface="微软雅黑" panose="020b0503020204020204" pitchFamily="34" charset="-122"/>
              </a:rPr>
              <a:t>1</a:t>
            </a:r>
            <a:r>
              <a:rPr lang="en-US" altLang="zh-CN" b="1">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非手术疗法</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）无移位或移位不明显骨折，以夹板或石膏固定</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4~6</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周。</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）移位明显骨折  采用手法复位，小夹板或超关节夹板固定，屈曲</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90</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°，前臂中立位，前臂吊带悬胸</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6~8</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周。</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手术</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治疗</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手术</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适应症</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反复手法复位失败，骨折端对位对线不良，估计愈合后影响功能</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骨折有分离移位或骨折端有软组织嵌入，合并神经血管损伤。</a:t>
            </a: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陈旧骨折不愈合，影响功能的畸形愈合。</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4</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同一肢体有多发骨折</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257810" y="1057275"/>
            <a:ext cx="11319510" cy="5481955"/>
          </a:xfrm>
        </p:spPr>
        <p:txBody>
          <a:bodyPr>
            <a:normAutofit/>
          </a:bodyPr>
          <a:lstStyle/>
          <a:p>
            <a:pPr marL="0" indent="0">
              <a:buNone/>
            </a:pPr>
            <a:r>
              <a:rPr lang="en-US" altLang="zh-CN" sz="2000" smtClean="0">
                <a:latin typeface="微软雅黑" panose="020b0503020204020204" pitchFamily="34" charset="-122"/>
                <a:cs typeface="微软雅黑" panose="020b0503020204020204" pitchFamily="34" charset="-122"/>
                <a:sym typeface="+mn-ea"/>
              </a:rPr>
              <a:t>(</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2)</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手术</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方法</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1</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肱骨上</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1/3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或中上</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1/3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骨折多采用髓内针固定。</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肱骨骨折患者伤后患肢剧痛，活动障碍，局部肿胀、畸形，有反常活动，一般诊断无困难，</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X</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线片可显不骨折的类型。</a:t>
            </a: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一</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神经损伤 以桡神经损伤最为多见，肱骨中下</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1/3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骨折，易由骨折端的挤压或挫伤引起不完全性桡神经损伤，一般于术后</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2`3</a:t>
            </a:r>
            <a:r>
              <a:rPr lang="zh-CN"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个于若无神经功能恢复表现，再行手术探查。在观察期间，将腕关节置于功能位，使用可牵引手指伸直的活动支架，自行活动伤侧手指关节以防畸形或僵硬。</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二</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骨折不愈合 制订科学的治疗计划，预防骨折不愈合，行小夹板或石膏固定时要观察肢体是否受压，有压迫时要及时解除，以免造成静脉回流受阻影响愈合</a:t>
            </a:r>
            <a:r>
              <a:rPr lang="zh-CN" altLang="en-US" sz="2000">
                <a:latin typeface="微软雅黑" panose="020b0503020204020204" pitchFamily="34" charset="-122"/>
                <a:cs typeface="微软雅黑" panose="020b0503020204020204" pitchFamily="34" charset="-122"/>
              </a:rPr>
              <a:t>。</a:t>
            </a:r>
            <a:endParaRPr lang="zh-CN" altLang="en-US" sz="2000">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2"/>
            </p:custDataLst>
          </p:nvPr>
        </p:nvSpPr>
        <p:spPr>
          <a:xfrm>
            <a:off x="931545" y="1044575"/>
            <a:ext cx="4420870" cy="1229995"/>
          </a:xfrm>
        </p:spPr>
        <p:txBody>
          <a:bodyPr>
            <a:normAutofit fontScale="90000"/>
          </a:bodyPr>
          <a:lstStyle/>
          <a:p>
            <a:br>
              <a:rPr lang="en-US" altLang="zh-CN" smtClean="0"/>
            </a:br>
            <a:r>
              <a:rPr lang="zh-CN" altLang="en-US" smtClean="0"/>
              <a:t>诊断依据</a:t>
            </a:r>
            <a:br>
              <a:rPr lang="en-US" altLang="zh-CN" smtClean="0"/>
            </a:br>
            <a:r>
              <a:rPr lang="en-US" altLang="zh-CN"/>
              <a:t> </a:t>
            </a:r>
            <a:r>
              <a:rPr lang="en-US" altLang="zh-CN" smtClean="0"/>
              <a:t>          </a:t>
            </a:r>
            <a:endParaRPr lang="zh-CN" altLang="en-US" sz="3100">
              <a:latin typeface="华文仿宋" panose="02010600040101010101" pitchFamily="2" charset="-122"/>
              <a:ea typeface="华文仿宋" panose="02010600040101010101" pitchFamily="2" charset="-122"/>
            </a:endParaRPr>
          </a:p>
        </p:txBody>
      </p:sp>
      <p:sp>
        <p:nvSpPr>
          <p:cNvPr id="3" name="副标题 2"/>
          <p:cNvSpPr>
            <a:spLocks noGrp="1"/>
          </p:cNvSpPr>
          <p:nvPr>
            <p:ph idx="1"/>
            <p:custDataLst>
              <p:tags r:id="rId3"/>
            </p:custDataLst>
          </p:nvPr>
        </p:nvSpPr>
        <p:spPr>
          <a:xfrm>
            <a:off x="426085" y="2395855"/>
            <a:ext cx="11075670" cy="3903345"/>
          </a:xfrm>
        </p:spPr>
        <p:txBody>
          <a:bodyPr/>
          <a:lstStyle/>
          <a:p>
            <a:pPr marL="0" indent="0">
              <a:buNone/>
            </a:pPr>
            <a:r>
              <a:rPr lang="zh-CN" altLang="en-US" smtClean="0">
                <a:latin typeface="华文仿宋" panose="02010600040101010101" pitchFamily="2" charset="-122"/>
                <a:ea typeface="华文仿宋" panose="02010600040101010101" pitchFamily="2" charset="-122"/>
              </a:rPr>
              <a:t>    </a:t>
            </a:r>
            <a:r>
              <a:rPr lang="zh-CN" altLang="en-US" sz="2000" smtClean="0">
                <a:latin typeface="华文仿宋" panose="02010600040101010101" pitchFamily="2" charset="-122"/>
                <a:ea typeface="华文仿宋" panose="02010600040101010101" pitchFamily="2" charset="-122"/>
              </a:rPr>
              <a:t> </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诊断依据为以下三点</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(1)</a:t>
            </a:r>
            <a:r>
              <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外伤史</a:t>
            </a:r>
            <a:endPar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(2)</a:t>
            </a:r>
            <a:r>
              <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主要症状和体征：右上臂疼痛、肿胀、畸形、活动受限，骨折处有压痛和叩击痛，右上臂活动受限，被动活动疼痛。</a:t>
            </a:r>
            <a:endPar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    （</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3</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）右上臂</a:t>
            </a: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X</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线片示右肱骨骨折。</a:t>
            </a:r>
            <a:endPar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3" name="内容占位符 2"/>
          <p:cNvSpPr>
            <a:spLocks noGrp="1"/>
          </p:cNvSpPr>
          <p:nvPr>
            <p:ph sz="quarter" idx="13"/>
          </p:nvPr>
        </p:nvSpPr>
        <p:spPr>
          <a:xfrm>
            <a:off x="224155" y="879475"/>
            <a:ext cx="11786870" cy="5482590"/>
          </a:xfrm>
        </p:spPr>
        <p:txBody>
          <a:bodyPr>
            <a:normAutofit fontScale="90000"/>
          </a:bodyPr>
          <a:lstStyle/>
          <a:p>
            <a:pPr marL="0" indent="0">
              <a:buNone/>
            </a:pPr>
            <a:r>
              <a:rPr lang="zh-CN" altLang="en-US" sz="2800" b="1" i="1" smtClean="0">
                <a:solidFill>
                  <a:schemeClr val="tx1"/>
                </a:solidFill>
                <a:latin typeface="微软雅黑" panose="020b0503020204020204" pitchFamily="34" charset="-122"/>
                <a:cs typeface="微软雅黑" panose="020b0503020204020204" pitchFamily="34" charset="-122"/>
              </a:rPr>
              <a:t>病理病因</a:t>
            </a:r>
            <a:endParaRPr lang="en-US" altLang="zh-CN" sz="2800" b="1" i="1" smtClean="0">
              <a:solidFill>
                <a:schemeClr val="tx1"/>
              </a:solidFill>
              <a:latin typeface="微软雅黑" panose="020b0503020204020204" pitchFamily="34" charset="-122"/>
              <a:cs typeface="微软雅黑" panose="020b0503020204020204" pitchFamily="34" charset="-122"/>
            </a:endParaRPr>
          </a:p>
          <a:p>
            <a:pPr marL="0" indent="0">
              <a:buNone/>
            </a:pP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多为强大的直接暴力所致，亦有间接暴力所致的。</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800" b="1" i="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检查方法</a:t>
            </a:r>
            <a:endParaRPr lang="en-US" altLang="zh-CN" sz="2800" b="1" i="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X</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线表现，一般于正、侧位</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X</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线片上能够显示骨折的类型、特点及骨折移位方向，值得注意的是，如果导致骨折的力量不是十分剧烈，而骨折情况严重，应注意骨质有无病理改变的</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X</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rPr>
              <a:t>线征象。</a:t>
            </a: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b="1" i="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分类</a:t>
            </a:r>
            <a:endParaRPr lang="en-US" altLang="zh-CN" sz="2000" b="1" i="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zh-CN" altLang="en-US" sz="2000" b="1"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 </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瑞士内固定学会</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(AO/ASIF)</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制定的分类方法比较实用。肱骨骨折可分为</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 </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B</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C</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三类，各类又分为</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1</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2</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三个亚型</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型为简单骨折。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A1</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为螺旋型简单骨折，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A2</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斜形简单骨折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≥30°</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和</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撗段简单骨折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&lt;30°</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B</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型为楔形骨折。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B1</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为楔形或螺旋楔形骨折，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B2</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为弯曲楔形，</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B3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为粉碎楔形骨折三种亚型</a:t>
            </a:r>
            <a:r>
              <a:rPr lang="zh-CN" altLang="en-US"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a:t>
            </a:r>
            <a:endPar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r>
              <a:rPr lang="en-US" altLang="zh-CN" sz="2000" smtClean="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C</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型为复杂骨折。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C1</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为螺旋复杂骨折，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C2</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为多段复杂骨折，</a:t>
            </a:r>
            <a:r>
              <a:rPr lang="en-US" altLang="zh-CN"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C3</a:t>
            </a:r>
            <a:r>
              <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sym typeface="+mn-ea"/>
              </a:rPr>
              <a:t>为无规律复杂骨折三种亚型。</a:t>
            </a: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a:p>
            <a:pPr marL="0" indent="0">
              <a:buNone/>
            </a:pPr>
            <a:endParaRPr lang="zh-CN" altLang="en-US" sz="2000">
              <a:solidFill>
                <a:schemeClr val="tx1"/>
              </a:solidFill>
              <a:effectLst>
                <a:outerShdw blurRad="38100" dist="19050" dir="2700000" algn="tl" rotWithShape="0">
                  <a:schemeClr val="dk1">
                    <a:alpha val="40000"/>
                  </a:schemeClr>
                </a:outerShdw>
              </a:effectLst>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913765" y="700405"/>
            <a:ext cx="10663555" cy="1389380"/>
          </a:xfrm>
        </p:spPr>
        <p:txBody>
          <a:bodyPr/>
          <a:lstStyle/>
          <a:p>
            <a:r>
              <a:rPr lang="zh-CN" altLang="en-US" sz="2800" b="0" i="1"/>
              <a:t>入院诊断</a:t>
            </a:r>
            <a:endParaRPr lang="zh-CN" altLang="en-US" sz="2800" b="0" i="1"/>
          </a:p>
        </p:txBody>
      </p:sp>
      <p:sp>
        <p:nvSpPr>
          <p:cNvPr id="3" name="内容占位符 2"/>
          <p:cNvSpPr>
            <a:spLocks noGrp="1"/>
          </p:cNvSpPr>
          <p:nvPr>
            <p:ph idx="1"/>
          </p:nvPr>
        </p:nvSpPr>
        <p:spPr>
          <a:xfrm>
            <a:off x="821690" y="1947545"/>
            <a:ext cx="6757670" cy="1046480"/>
          </a:xfrm>
        </p:spPr>
        <p:txBody>
          <a:bodyPr/>
          <a:lstStyle/>
          <a:p>
            <a:r>
              <a:rPr lang="zh-CN" altLang="en-US" sz="2000">
                <a:solidFill>
                  <a:schemeClr val="tx1"/>
                </a:solidFill>
                <a:effectLst>
                  <a:outerShdw blurRad="38100" dist="19050" dir="2700000" algn="tl" rotWithShape="0">
                    <a:schemeClr val="dk1">
                      <a:alpha val="40000"/>
                    </a:schemeClr>
                  </a:outerShdw>
                </a:effectLst>
              </a:rPr>
              <a:t>1.肱骨近端骨折(左侧肱骨近端粉碎性骨折)</a:t>
            </a:r>
            <a:endParaRPr lang="zh-CN" altLang="en-US" sz="2000">
              <a:solidFill>
                <a:schemeClr val="tx1"/>
              </a:solidFill>
              <a:effectLst>
                <a:outerShdw blurRad="38100" dist="19050" dir="2700000" algn="tl" rotWithShape="0">
                  <a:schemeClr val="dk1">
                    <a:alpha val="40000"/>
                  </a:schemeClr>
                </a:outerShdw>
              </a:effectLst>
            </a:endParaRPr>
          </a:p>
          <a:p>
            <a:pPr marL="0" indent="0">
              <a:buNone/>
            </a:pPr>
            <a:endParaRPr lang="zh-CN" altLang="en-US" sz="2000">
              <a:solidFill>
                <a:schemeClr val="tx1"/>
              </a:solidFill>
              <a:effectLst>
                <a:outerShdw blurRad="38100" dist="19050" dir="2700000" algn="tl" rotWithShape="0">
                  <a:schemeClr val="dk1">
                    <a:alpha val="40000"/>
                  </a:schemeClr>
                </a:outerShdw>
              </a:effectLst>
            </a:endParaRPr>
          </a:p>
        </p:txBody>
      </p:sp>
      <p:sp>
        <p:nvSpPr>
          <p:cNvPr id="4" name="文本框 3"/>
          <p:cNvSpPr txBox="1"/>
          <p:nvPr/>
        </p:nvSpPr>
        <p:spPr>
          <a:xfrm>
            <a:off x="8242300" y="1265555"/>
            <a:ext cx="25234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i="1">
                <a:latin typeface="+mn-ea"/>
              </a:rPr>
              <a:t>主诉</a:t>
            </a:r>
            <a:endParaRPr lang="zh-CN" altLang="en-US" sz="2800" i="1">
              <a:latin typeface="+mn-ea"/>
            </a:endParaRPr>
          </a:p>
        </p:txBody>
      </p:sp>
      <p:sp>
        <p:nvSpPr>
          <p:cNvPr id="5" name="文本框 4"/>
          <p:cNvSpPr txBox="1"/>
          <p:nvPr/>
        </p:nvSpPr>
        <p:spPr>
          <a:xfrm>
            <a:off x="7579360" y="2089785"/>
            <a:ext cx="3588385" cy="3169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微软雅黑" panose="020b0503020204020204" pitchFamily="34" charset="-122"/>
                <a:ea typeface="微软雅黑" panose="020b0503020204020204" pitchFamily="34" charset="-122"/>
                <a:cs typeface="微软雅黑" panose="020b0503020204020204" pitchFamily="34" charset="-122"/>
              </a:rPr>
              <a:t>患者，女，</a:t>
            </a:r>
            <a:r>
              <a:rPr lang="en-US" altLang="zh-CN" sz="2000">
                <a:latin typeface="微软雅黑" panose="020b0503020204020204" pitchFamily="34" charset="-122"/>
                <a:ea typeface="微软雅黑" panose="020b0503020204020204" pitchFamily="34" charset="-122"/>
                <a:cs typeface="微软雅黑" panose="020b0503020204020204" pitchFamily="34" charset="-122"/>
              </a:rPr>
              <a:t>45</a:t>
            </a:r>
            <a:r>
              <a:rPr lang="zh-CN" altLang="en-US" sz="2000">
                <a:latin typeface="微软雅黑" panose="020b0503020204020204" pitchFamily="34" charset="-122"/>
                <a:ea typeface="微软雅黑" panose="020b0503020204020204" pitchFamily="34" charset="-122"/>
                <a:cs typeface="微软雅黑" panose="020b0503020204020204" pitchFamily="34" charset="-122"/>
              </a:rPr>
              <a:t>岁，初中文化，自诉于2023-02-06日晚上17:30左右，骑电动车行驶在路上，不慎翻车摔伤，当时感全身多处疼痛，尤以左肩上部疼痛明显，当时无昏迷、呕吐，无胸闷、呼吸困难，无腹痛、腹胀。查DR提示：左侧肱骨近端粉碎性骨折。建议患者住院手术治疗，收住我科。</a:t>
            </a:r>
            <a:endParaRPr lang="zh-CN" altLang="en-US" sz="2000">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609715" y="1018540"/>
            <a:ext cx="3510280" cy="1039495"/>
          </a:xfrm>
        </p:spPr>
        <p:txBody>
          <a:bodyPr/>
          <a:lstStyle/>
          <a:p>
            <a:r>
              <a:rPr lang="zh-CN" altLang="en-US" sz="3200" b="0"/>
              <a:t>现病史</a:t>
            </a:r>
            <a:endParaRPr lang="zh-CN" altLang="en-US" sz="3200" b="0"/>
          </a:p>
        </p:txBody>
      </p:sp>
      <p:sp>
        <p:nvSpPr>
          <p:cNvPr id="4" name="文本框 3"/>
          <p:cNvSpPr txBox="1"/>
          <p:nvPr/>
        </p:nvSpPr>
        <p:spPr>
          <a:xfrm>
            <a:off x="1297305" y="1246505"/>
            <a:ext cx="259524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微软雅黑" panose="020b0503020204020204" pitchFamily="34" charset="-122"/>
                <a:ea typeface="微软雅黑" panose="020b0503020204020204" pitchFamily="34" charset="-122"/>
              </a:rPr>
              <a:t>既往史</a:t>
            </a:r>
            <a:endParaRPr lang="zh-CN" altLang="en-US" sz="3200">
              <a:latin typeface="微软雅黑" panose="020b0503020204020204" pitchFamily="34" charset="-122"/>
              <a:ea typeface="微软雅黑" panose="020b0503020204020204" pitchFamily="34" charset="-122"/>
            </a:endParaRPr>
          </a:p>
        </p:txBody>
      </p:sp>
      <p:sp>
        <p:nvSpPr>
          <p:cNvPr id="7" name="文本框 6"/>
          <p:cNvSpPr txBox="1"/>
          <p:nvPr/>
        </p:nvSpPr>
        <p:spPr>
          <a:xfrm>
            <a:off x="6365875" y="2668905"/>
            <a:ext cx="3998595" cy="34150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24</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床，女，</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45</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岁</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诉</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因</a:t>
            </a:r>
            <a:r>
              <a:rPr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摔伤致左肩部肿痛伴活动障碍3小时</a:t>
            </a:r>
            <a:r>
              <a:rPr 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余，</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于</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2023</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年</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02</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月</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06</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日</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20:36</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步行入院，测</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T</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36.5</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P</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100</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次</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分，</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R</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20</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次</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分，</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BP</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146/98mmHg</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，神志清楚，痛苦面容。遵医嘱按创伤关节骨科护理常规、二级护理、普食，给予七叶皂、</a:t>
            </a:r>
            <a:r>
              <a:rPr lang="en-US" altLang="zh-CN"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VC</a:t>
            </a:r>
            <a:r>
              <a:rPr lang="zh-CN" altLang="en-US" smtClean="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、甘露醇等药物治疗，并给予右上肢悬吊，患者患肢末梢血运好。</a:t>
            </a:r>
            <a:r>
              <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rPr>
              <a:t>查DR提示：左侧肱骨近端粉碎性骨折。入院时无发热、咳嗽，饮食睡眠正常，大小便通畅，择期手术治疗。</a:t>
            </a: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 name="文本框 5"/>
          <p:cNvSpPr txBox="1"/>
          <p:nvPr/>
        </p:nvSpPr>
        <p:spPr>
          <a:xfrm>
            <a:off x="789305" y="2668905"/>
            <a:ext cx="4289425"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ffectLst>
                  <a:outerShdw blurRad="38100" dist="38100" dir="2700000" algn="tl">
                    <a:srgbClr val="000000">
                      <a:alpha val="43137"/>
                    </a:srgbClr>
                  </a:outerShdw>
                </a:effectLst>
                <a:latin typeface="微软雅黑" panose="020b0503020204020204" pitchFamily="34" charset="-122"/>
                <a:cs typeface="微软雅黑" panose="020b0503020204020204" pitchFamily="34" charset="-122"/>
                <a:sym typeface="+mn-ea"/>
              </a:rPr>
              <a:t>既往体健，否认以往有高血压、冠心病、糖尿病等慢性疾病史,否认有病毒性肝炎、肺结核、伤寒等传染性疾病史,已接种新冠疫苗3针，其他预防接种史不详,其它系统回顾未见异常。</a:t>
            </a:r>
            <a:endParaRPr lang="zh-CN" altLang="en-US">
              <a:effectLst>
                <a:outerShdw blurRad="38100" dist="38100" dir="2700000" algn="tl">
                  <a:srgbClr val="000000">
                    <a:alpha val="43137"/>
                  </a:srgbClr>
                </a:outerShdw>
              </a:effectLst>
              <a:latin typeface="微软雅黑" panose="020b0503020204020204" pitchFamily="34" charset="-122"/>
              <a:cs typeface="微软雅黑" panose="020b0503020204020204" pitchFamily="34" charset="-122"/>
            </a:endParaRPr>
          </a:p>
          <a:p>
            <a:endParaRPr lang="zh-CN" altLang="en-US">
              <a:effectLst>
                <a:outerShdw blurRad="38100" dist="38100" dir="2700000" algn="tl">
                  <a:srgbClr val="000000">
                    <a:alpha val="43137"/>
                  </a:srgbClr>
                </a:outerShdw>
              </a:effectLs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6295" y="1165860"/>
            <a:ext cx="10801350" cy="821690"/>
          </a:xfrm>
        </p:spPr>
        <p:txBody>
          <a:bodyPr/>
          <a:lstStyle/>
          <a:p>
            <a:r>
              <a:rPr lang="zh-CN" altLang="en-US" sz="2800" b="0" i="1"/>
              <a:t>专科情况</a:t>
            </a:r>
            <a:endParaRPr lang="zh-CN" altLang="en-US" sz="2800" b="0" i="1"/>
          </a:p>
        </p:txBody>
      </p:sp>
      <p:sp>
        <p:nvSpPr>
          <p:cNvPr id="3" name="内容占位符 2"/>
          <p:cNvSpPr>
            <a:spLocks noGrp="1"/>
          </p:cNvSpPr>
          <p:nvPr>
            <p:ph idx="1"/>
          </p:nvPr>
        </p:nvSpPr>
        <p:spPr>
          <a:xfrm>
            <a:off x="687070" y="2110740"/>
            <a:ext cx="10089515" cy="4083685"/>
          </a:xfrm>
        </p:spPr>
        <p:txBody>
          <a:bodyPr>
            <a:scene3d>
              <a:camera prst="orthographicFront"/>
              <a:lightRig rig="threePt" dir="t"/>
            </a:scene3d>
          </a:bodyPr>
          <a:lstStyle/>
          <a:p>
            <a:pPr marL="0" indent="0">
              <a:buNone/>
            </a:pPr>
            <a:r>
              <a:rPr lang="zh-CN" altLang="en-US" sz="2800">
                <a:solidFill>
                  <a:schemeClr val="tx1"/>
                </a:solidFill>
                <a:effectLst/>
                <a:latin typeface="+mn-ea"/>
                <a:ea typeface="+mn-ea"/>
                <a:cs typeface="+mn-ea"/>
              </a:rPr>
              <a:t>患者</a:t>
            </a:r>
            <a:r>
              <a:rPr lang="zh-CN" altLang="en-US" sz="2800">
                <a:solidFill>
                  <a:schemeClr val="tx1"/>
                </a:solidFill>
                <a:effectLst/>
                <a:latin typeface="+mn-ea"/>
                <a:ea typeface="+mn-ea"/>
                <a:cs typeface="+mn-ea"/>
                <a:sym typeface="+mn-ea"/>
              </a:rPr>
              <a:t>左上肢局部压痛、骨擦感阳性，关节活动受限，Dugas征（杜加斯征）阴性，同侧胸壁、肩锁关节、肩胛骨区域无压痛。肘、腕关节及各手指活动自如。</a:t>
            </a:r>
            <a:endParaRPr lang="zh-CN" altLang="en-US" sz="2800">
              <a:solidFill>
                <a:schemeClr val="tx1"/>
              </a:solidFill>
              <a:effectLst/>
              <a:latin typeface="+mn-ea"/>
              <a:ea typeface="+mn-ea"/>
              <a:cs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231775" y="983615"/>
            <a:ext cx="9799320" cy="814705"/>
          </a:xfrm>
        </p:spPr>
        <p:txBody>
          <a:bodyPr>
            <a:normAutofit/>
            <a:scene3d>
              <a:camera prst="orthographicFront"/>
              <a:lightRig rig="threePt" dir="t"/>
            </a:scene3d>
          </a:bodyPr>
          <a:lstStyle/>
          <a:p>
            <a:pPr algn="l"/>
            <a:r>
              <a:rPr lang="zh-CN" altLang="en-US" sz="2800" b="0" i="1">
                <a:solidFill>
                  <a:schemeClr val="tx1"/>
                </a:solidFill>
                <a:effectLst>
                  <a:outerShdw blurRad="38100" dist="19050" dir="2700000" algn="tl" rotWithShape="0">
                    <a:schemeClr val="dk1">
                      <a:alpha val="40000"/>
                    </a:schemeClr>
                  </a:outerShdw>
                </a:effectLst>
                <a:latin typeface="+mn-ea"/>
                <a:ea typeface="+mn-ea"/>
              </a:rPr>
              <a:t>治疗经过</a:t>
            </a:r>
            <a:endParaRPr lang="zh-CN" altLang="en-US" sz="2800" b="0" i="1">
              <a:solidFill>
                <a:schemeClr val="tx1"/>
              </a:solidFill>
              <a:effectLst>
                <a:outerShdw blurRad="38100" dist="19050" dir="2700000" algn="tl" rotWithShape="0">
                  <a:schemeClr val="dk1">
                    <a:alpha val="40000"/>
                  </a:schemeClr>
                </a:outerShdw>
              </a:effectLst>
              <a:latin typeface="+mn-ea"/>
              <a:ea typeface="+mn-ea"/>
            </a:endParaRPr>
          </a:p>
        </p:txBody>
      </p:sp>
      <p:sp>
        <p:nvSpPr>
          <p:cNvPr id="3" name="副标题 2"/>
          <p:cNvSpPr>
            <a:spLocks noGrp="1"/>
          </p:cNvSpPr>
          <p:nvPr>
            <p:ph type="subTitle" idx="1"/>
          </p:nvPr>
        </p:nvSpPr>
        <p:spPr>
          <a:xfrm>
            <a:off x="133985" y="2136775"/>
            <a:ext cx="11610340" cy="3932555"/>
          </a:xfrm>
        </p:spPr>
        <p:txBody>
          <a:bodyPr>
            <a:noAutofit/>
          </a:bodyPr>
          <a:lstStyle/>
          <a:p>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于</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02</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月</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08</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日</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08:00</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在臂丛神经阻滞麻醉方式下实施左侧肱骨近端粉碎性骨折切开复位内固定术，于</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10:48</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返回病房诉切口处稍有不适，切口敷料干燥固定，术中经过顺利，术后按臂丛麻醉术后护理、一级护理、禁食</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6</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小时后改普食，患肢给予冰敷每日两次，床旁心电监护及持续低流量吸氧</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2</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升</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分</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六小时停</a:t>
            </a:r>
            <a:r>
              <a:rPr lang="en-US" altLang="zh-CN"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a:t>
            </a:r>
            <a:r>
              <a:rPr lang="zh-CN" altLang="en-US" sz="2300" smtClean="0">
                <a:solidFill>
                  <a:schemeClr val="tx1"/>
                </a:solidFill>
                <a:effectLst>
                  <a:outerShdw blurRad="38100" dist="19050" dir="2700000" algn="tl" rotWithShape="0">
                    <a:schemeClr val="dk1">
                      <a:alpha val="40000"/>
                    </a:schemeClr>
                  </a:outerShdw>
                </a:effectLst>
                <a:latin typeface="+mn-ea"/>
                <a:ea typeface="+mn-ea"/>
                <a:cs typeface="+mn-ea"/>
                <a:sym typeface="+mn-ea"/>
              </a:rPr>
              <a:t>，每小时测血压、脉搏、呼吸、指脉氧六平稳停，并给予头孢呋辛、七叶皂等药物治疗。</a:t>
            </a:r>
            <a:r>
              <a:rPr lang="zh-CN" altLang="en-US" sz="2300">
                <a:solidFill>
                  <a:schemeClr val="tx1"/>
                </a:solidFill>
                <a:effectLst>
                  <a:outerShdw blurRad="38100" dist="19050" dir="2700000" algn="tl" rotWithShape="0">
                    <a:schemeClr val="dk1">
                      <a:alpha val="40000"/>
                    </a:schemeClr>
                  </a:outerShdw>
                </a:effectLst>
                <a:latin typeface="+mn-ea"/>
                <a:ea typeface="+mn-ea"/>
                <a:cs typeface="+mn-ea"/>
                <a:sym typeface="+mn-ea"/>
              </a:rPr>
              <a:t>于</a:t>
            </a:r>
            <a:r>
              <a:rPr lang="en-US" altLang="zh-CN" sz="2300">
                <a:solidFill>
                  <a:schemeClr val="tx1"/>
                </a:solidFill>
                <a:effectLst>
                  <a:outerShdw blurRad="38100" dist="19050" dir="2700000" algn="tl" rotWithShape="0">
                    <a:schemeClr val="dk1">
                      <a:alpha val="40000"/>
                    </a:schemeClr>
                  </a:outerShdw>
                </a:effectLst>
                <a:latin typeface="+mn-ea"/>
                <a:ea typeface="+mn-ea"/>
                <a:cs typeface="+mn-ea"/>
                <a:sym typeface="+mn-ea"/>
              </a:rPr>
              <a:t>02-09-09:02遵医嘱停臂丛麻醉术后护理，一级护理改按创伤关节骨科常</a:t>
            </a:r>
            <a:r>
              <a:rPr lang="zh-CN" altLang="en-US" sz="2300">
                <a:solidFill>
                  <a:schemeClr val="tx1"/>
                </a:solidFill>
                <a:effectLst>
                  <a:outerShdw blurRad="38100" dist="19050" dir="2700000" algn="tl" rotWithShape="0">
                    <a:schemeClr val="dk1">
                      <a:alpha val="40000"/>
                    </a:schemeClr>
                  </a:outerShdw>
                </a:effectLst>
                <a:latin typeface="+mn-ea"/>
                <a:ea typeface="+mn-ea"/>
                <a:cs typeface="+mn-ea"/>
                <a:sym typeface="+mn-ea"/>
              </a:rPr>
              <a:t>规</a:t>
            </a:r>
            <a:r>
              <a:rPr lang="en-US" altLang="zh-CN" sz="2300">
                <a:solidFill>
                  <a:schemeClr val="tx1"/>
                </a:solidFill>
                <a:effectLst>
                  <a:outerShdw blurRad="38100" dist="19050" dir="2700000" algn="tl" rotWithShape="0">
                    <a:schemeClr val="dk1">
                      <a:alpha val="40000"/>
                    </a:schemeClr>
                  </a:outerShdw>
                </a:effectLst>
                <a:latin typeface="+mn-ea"/>
                <a:ea typeface="+mn-ea"/>
                <a:cs typeface="+mn-ea"/>
                <a:sym typeface="+mn-ea"/>
              </a:rPr>
              <a:t>护理二级护理。</a:t>
            </a:r>
            <a:endParaRPr lang="en-US" altLang="zh-CN" sz="2300">
              <a:solidFill>
                <a:schemeClr val="tx1"/>
              </a:solidFill>
              <a:effectLst>
                <a:outerShdw blurRad="38100" dist="19050" dir="2700000" algn="tl" rotWithShape="0">
                  <a:schemeClr val="dk1">
                    <a:alpha val="40000"/>
                  </a:schemeClr>
                </a:outerShdw>
              </a:effectLst>
              <a:latin typeface="+mn-ea"/>
              <a:ea typeface="+mn-ea"/>
              <a:cs typeface="+mn-ea"/>
            </a:endParaRPr>
          </a:p>
          <a:p>
            <a:endParaRPr lang="en-US" altLang="zh-CN" sz="1300">
              <a:solidFill>
                <a:schemeClr val="tx1"/>
              </a:solidFill>
              <a:effectLst>
                <a:outerShdw blurRad="38100" dist="19050" dir="2700000" algn="tl" rotWithShape="0">
                  <a:schemeClr val="dk1">
                    <a:alpha val="40000"/>
                  </a:schemeClr>
                </a:outerShdw>
              </a:effectLst>
              <a:latin typeface="+mn-ea"/>
              <a:ea typeface="+mn-ea"/>
              <a:cs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4" name="内容占位符 3"/>
          <p:cNvSpPr>
            <a:spLocks noGrp="1"/>
          </p:cNvSpPr>
          <p:nvPr>
            <p:ph sz="quarter" idx="13"/>
          </p:nvPr>
        </p:nvSpPr>
        <p:spPr/>
        <p:txBody>
          <a:bodyPr/>
          <a:lstStyle/>
          <a:p>
            <a:pPr marL="0" indent="0">
              <a:buNone/>
            </a:pPr>
            <a:r>
              <a:rPr lang="zh-CN" altLang="en-US" sz="3200"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rPr>
              <a:t>各项评分</a:t>
            </a:r>
            <a:endParaRPr lang="zh-CN" altLang="en-US" sz="3200" smtClean="0">
              <a:solidFill>
                <a:schemeClr val="tx1"/>
              </a:solidFill>
              <a:effectLst>
                <a:outerShdw blurRad="38100" dist="19050" dir="2700000" algn="tl" rotWithShape="0">
                  <a:schemeClr val="dk1">
                    <a:alpha val="40000"/>
                  </a:schemeClr>
                </a:outerShdw>
              </a:effectLst>
              <a:latin typeface="华文仿宋" panose="02010600040101010101" pitchFamily="2" charset="-122"/>
              <a:ea typeface="华文仿宋" panose="02010600040101010101" pitchFamily="2" charset="-122"/>
            </a:endParaRPr>
          </a:p>
        </p:txBody>
      </p:sp>
      <p:graphicFrame>
        <p:nvGraphicFramePr>
          <p:cNvPr id="2" name="表格 1"/>
          <p:cNvGraphicFramePr>
            <a:graphicFrameLocks noGrp="1"/>
          </p:cNvGraphicFramePr>
          <p:nvPr>
            <p:custDataLst>
              <p:tags r:id="rId2"/>
            </p:custDataLst>
          </p:nvPr>
        </p:nvGraphicFramePr>
        <p:xfrm>
          <a:off x="2710815" y="1746250"/>
          <a:ext cx="5831840" cy="3640455"/>
        </p:xfrm>
        <a:graphic>
          <a:graphicData uri="http://schemas.openxmlformats.org/drawingml/2006/table">
            <a:tbl>
              <a:tblPr firstRow="1" bandRow="1">
                <a:tableStyleId>{5C22544A-7EE6-4342-B048-85BDC9FD1C3A}</a:tableStyleId>
              </a:tblPr>
              <a:tblGrid>
                <a:gridCol w="1871980"/>
                <a:gridCol w="1259840"/>
                <a:gridCol w="1397000"/>
                <a:gridCol w="1303020"/>
              </a:tblGrid>
              <a:tr h="600075">
                <a:tc>
                  <a:txBody>
                    <a:bodyPr vert="horz" wrap="square"/>
                    <a:lstStyle/>
                    <a:p>
                      <a:endParaRPr lang="zh-CN" altLang="en-US"/>
                    </a:p>
                  </a:txBody>
                  <a:tcPr/>
                </a:tc>
                <a:tc>
                  <a:txBody>
                    <a:bodyPr vert="horz" wrap="square"/>
                    <a:lstStyle/>
                    <a:p>
                      <a:r>
                        <a:rPr lang="zh-CN" altLang="en-US" smtClean="0"/>
                        <a:t>入院当天</a:t>
                      </a:r>
                      <a:endParaRPr lang="zh-CN" altLang="en-US"/>
                    </a:p>
                  </a:txBody>
                  <a:tcPr/>
                </a:tc>
                <a:tc>
                  <a:txBody>
                    <a:bodyPr vert="horz" wrap="square"/>
                    <a:lstStyle/>
                    <a:p>
                      <a:r>
                        <a:rPr lang="zh-CN" altLang="en-US" smtClean="0"/>
                        <a:t>手术当天</a:t>
                      </a:r>
                      <a:endParaRPr lang="zh-CN" altLang="en-US"/>
                    </a:p>
                  </a:txBody>
                  <a:tcPr/>
                </a:tc>
                <a:tc>
                  <a:txBody>
                    <a:bodyPr vert="horz" wrap="square"/>
                    <a:lstStyle/>
                    <a:p>
                      <a:r>
                        <a:rPr lang="zh-CN" altLang="en-US" smtClean="0"/>
                        <a:t>当前评分</a:t>
                      </a:r>
                      <a:endParaRPr lang="zh-CN" altLang="en-US"/>
                    </a:p>
                  </a:txBody>
                  <a:tcPr/>
                </a:tc>
              </a:tr>
              <a:tr h="640080">
                <a:tc>
                  <a:txBody>
                    <a:bodyPr vert="horz" wrap="square"/>
                    <a:lstStyle/>
                    <a:p>
                      <a:r>
                        <a:rPr lang="zh-CN" altLang="en-US" smtClean="0"/>
                        <a:t>巴塞尔</a:t>
                      </a:r>
                      <a:endParaRPr lang="zh-CN" altLang="en-US"/>
                    </a:p>
                  </a:txBody>
                  <a:tcPr/>
                </a:tc>
                <a:tc>
                  <a:txBody>
                    <a:bodyPr vert="horz" wrap="square"/>
                    <a:lstStyle/>
                    <a:p>
                      <a:pPr algn="ctr"/>
                      <a:r>
                        <a:rPr lang="en-US" altLang="zh-CN"/>
                        <a:t>70</a:t>
                      </a:r>
                      <a:endParaRPr lang="en-US" altLang="zh-CN"/>
                    </a:p>
                    <a:p>
                      <a:pPr algn="ctr"/>
                      <a:endParaRPr lang="en-US" altLang="zh-CN"/>
                    </a:p>
                  </a:txBody>
                  <a:tcPr/>
                </a:tc>
                <a:tc>
                  <a:txBody>
                    <a:bodyPr vert="horz" wrap="square"/>
                    <a:lstStyle/>
                    <a:p>
                      <a:pPr algn="ctr"/>
                      <a:r>
                        <a:rPr lang="en-US" altLang="zh-CN"/>
                        <a:t>45</a:t>
                      </a:r>
                      <a:endParaRPr lang="en-US" altLang="zh-CN"/>
                    </a:p>
                  </a:txBody>
                  <a:tcPr/>
                </a:tc>
                <a:tc>
                  <a:txBody>
                    <a:bodyPr vert="horz" wrap="square"/>
                    <a:lstStyle/>
                    <a:p>
                      <a:pPr algn="ctr"/>
                      <a:r>
                        <a:rPr lang="en-US" altLang="zh-CN"/>
                        <a:t>75</a:t>
                      </a:r>
                      <a:endParaRPr lang="en-US" altLang="zh-CN"/>
                    </a:p>
                  </a:txBody>
                  <a:tcPr/>
                </a:tc>
              </a:tr>
              <a:tr h="600075">
                <a:tc>
                  <a:txBody>
                    <a:bodyPr vert="horz" wrap="square"/>
                    <a:lstStyle/>
                    <a:p>
                      <a:r>
                        <a:rPr lang="en-US" altLang="zh-CN" smtClean="0"/>
                        <a:t>Morse</a:t>
                      </a:r>
                      <a:r>
                        <a:rPr lang="zh-CN" altLang="en-US" smtClean="0"/>
                        <a:t>跌倒评分</a:t>
                      </a:r>
                      <a:endParaRPr lang="zh-CN" altLang="en-US"/>
                    </a:p>
                  </a:txBody>
                  <a:tcPr/>
                </a:tc>
                <a:tc>
                  <a:txBody>
                    <a:bodyPr vert="horz" wrap="square"/>
                    <a:lstStyle/>
                    <a:p>
                      <a:pPr algn="ctr"/>
                      <a:r>
                        <a:rPr lang="en-US" altLang="zh-CN"/>
                        <a:t>20</a:t>
                      </a:r>
                      <a:endParaRPr lang="en-US" altLang="zh-CN"/>
                    </a:p>
                  </a:txBody>
                  <a:tcPr/>
                </a:tc>
                <a:tc>
                  <a:txBody>
                    <a:bodyPr vert="horz" wrap="square"/>
                    <a:lstStyle/>
                    <a:p>
                      <a:pPr algn="ctr"/>
                      <a:r>
                        <a:rPr lang="en-US" altLang="zh-CN"/>
                        <a:t>20</a:t>
                      </a:r>
                      <a:endParaRPr lang="en-US" altLang="zh-CN"/>
                    </a:p>
                  </a:txBody>
                  <a:tcPr/>
                </a:tc>
                <a:tc>
                  <a:txBody>
                    <a:bodyPr vert="horz" wrap="square"/>
                    <a:lstStyle/>
                    <a:p>
                      <a:pPr algn="ctr"/>
                      <a:r>
                        <a:rPr lang="en-US" altLang="zh-CN"/>
                        <a:t>20</a:t>
                      </a:r>
                      <a:endParaRPr lang="en-US" altLang="zh-CN"/>
                    </a:p>
                  </a:txBody>
                  <a:tcPr/>
                </a:tc>
              </a:tr>
              <a:tr h="600075">
                <a:tc>
                  <a:txBody>
                    <a:bodyPr vert="horz" wrap="square"/>
                    <a:lstStyle/>
                    <a:p>
                      <a:r>
                        <a:rPr lang="zh-CN" altLang="en-US" smtClean="0"/>
                        <a:t>疼痛</a:t>
                      </a:r>
                      <a:endParaRPr lang="zh-CN" altLang="en-US"/>
                    </a:p>
                  </a:txBody>
                  <a:tcPr/>
                </a:tc>
                <a:tc>
                  <a:txBody>
                    <a:bodyPr vert="horz" wrap="square"/>
                    <a:lstStyle/>
                    <a:p>
                      <a:pPr algn="ctr"/>
                      <a:r>
                        <a:rPr lang="en-US" altLang="zh-CN"/>
                        <a:t>4</a:t>
                      </a:r>
                      <a:endParaRPr lang="en-US" altLang="zh-CN"/>
                    </a:p>
                  </a:txBody>
                  <a:tcPr/>
                </a:tc>
                <a:tc>
                  <a:txBody>
                    <a:bodyPr vert="horz" wrap="square"/>
                    <a:lstStyle/>
                    <a:p>
                      <a:pPr algn="ctr"/>
                      <a:r>
                        <a:rPr lang="en-US" altLang="zh-CN" sz="1800">
                          <a:sym typeface="+mn-ea"/>
                        </a:rPr>
                        <a:t>4</a:t>
                      </a:r>
                      <a:endParaRPr lang="zh-CN" altLang="en-US"/>
                    </a:p>
                  </a:txBody>
                  <a:tcPr/>
                </a:tc>
                <a:tc>
                  <a:txBody>
                    <a:bodyPr vert="horz" wrap="square"/>
                    <a:lstStyle/>
                    <a:p>
                      <a:pPr algn="ctr"/>
                      <a:r>
                        <a:rPr lang="en-US" altLang="zh-CN" sz="1800">
                          <a:sym typeface="+mn-ea"/>
                        </a:rPr>
                        <a:t>4</a:t>
                      </a:r>
                      <a:endParaRPr lang="zh-CN" altLang="en-US"/>
                    </a:p>
                  </a:txBody>
                  <a:tcPr/>
                </a:tc>
              </a:tr>
              <a:tr h="600075">
                <a:tc>
                  <a:txBody>
                    <a:bodyPr vert="horz" wrap="square"/>
                    <a:lstStyle/>
                    <a:p>
                      <a:pPr>
                        <a:buNone/>
                      </a:pPr>
                      <a:r>
                        <a:rPr lang="zh-CN" altLang="en-US"/>
                        <a:t>导管滑脱</a:t>
                      </a:r>
                      <a:endParaRPr lang="zh-CN" altLang="en-US"/>
                    </a:p>
                  </a:txBody>
                  <a:tcPr/>
                </a:tc>
                <a:tc>
                  <a:txBody>
                    <a:bodyPr vert="horz" wrap="square"/>
                    <a:lstStyle/>
                    <a:p>
                      <a:pPr algn="ctr">
                        <a:buNone/>
                      </a:pPr>
                      <a:r>
                        <a:rPr lang="en-US" altLang="zh-CN"/>
                        <a:t>/</a:t>
                      </a:r>
                      <a:endParaRPr lang="en-US" altLang="zh-CN"/>
                    </a:p>
                  </a:txBody>
                  <a:tcPr/>
                </a:tc>
                <a:tc>
                  <a:txBody>
                    <a:bodyPr vert="horz" wrap="square"/>
                    <a:lstStyle/>
                    <a:p>
                      <a:pPr algn="ctr">
                        <a:buNone/>
                      </a:pPr>
                      <a:r>
                        <a:rPr lang="en-US" altLang="zh-CN"/>
                        <a:t>/</a:t>
                      </a:r>
                      <a:endParaRPr lang="en-US" altLang="zh-CN"/>
                    </a:p>
                  </a:txBody>
                  <a:tcPr/>
                </a:tc>
                <a:tc>
                  <a:txBody>
                    <a:bodyPr vert="horz" wrap="square"/>
                    <a:lstStyle/>
                    <a:p>
                      <a:pPr algn="ctr">
                        <a:buNone/>
                      </a:pPr>
                      <a:r>
                        <a:rPr lang="en-US" altLang="zh-CN"/>
                        <a:t>/</a:t>
                      </a:r>
                      <a:endParaRPr lang="en-US" altLang="zh-CN"/>
                    </a:p>
                  </a:txBody>
                  <a:tcPr/>
                </a:tc>
              </a:tr>
              <a:tr h="600075">
                <a:tc>
                  <a:txBody>
                    <a:bodyPr vert="horz" wrap="square"/>
                    <a:lstStyle/>
                    <a:p>
                      <a:pPr>
                        <a:buNone/>
                      </a:pPr>
                      <a:r>
                        <a:rPr lang="en-US" altLang="zh-CN"/>
                        <a:t>VTE</a:t>
                      </a:r>
                      <a:endParaRPr lang="en-US" altLang="zh-CN"/>
                    </a:p>
                  </a:txBody>
                  <a:tcPr/>
                </a:tc>
                <a:tc>
                  <a:txBody>
                    <a:bodyPr vert="horz" wrap="square"/>
                    <a:lstStyle/>
                    <a:p>
                      <a:pPr algn="ctr">
                        <a:buNone/>
                      </a:pPr>
                      <a:r>
                        <a:rPr lang="en-US" altLang="zh-CN"/>
                        <a:t>3</a:t>
                      </a:r>
                      <a:endParaRPr lang="en-US" altLang="zh-CN"/>
                    </a:p>
                  </a:txBody>
                  <a:tcPr/>
                </a:tc>
                <a:tc>
                  <a:txBody>
                    <a:bodyPr vert="horz" wrap="square"/>
                    <a:lstStyle/>
                    <a:p>
                      <a:pPr algn="ctr">
                        <a:buNone/>
                      </a:pPr>
                      <a:r>
                        <a:rPr lang="en-US" altLang="zh-CN"/>
                        <a:t>3</a:t>
                      </a:r>
                      <a:endParaRPr lang="en-US" altLang="zh-CN"/>
                    </a:p>
                  </a:txBody>
                  <a:tcPr/>
                </a:tc>
                <a:tc>
                  <a:txBody>
                    <a:bodyPr vert="horz" wrap="square"/>
                    <a:lstStyle/>
                    <a:p>
                      <a:pPr algn="ctr">
                        <a:buNone/>
                      </a:pPr>
                      <a:r>
                        <a:rPr lang="en-US" altLang="zh-CN"/>
                        <a:t>3</a:t>
                      </a:r>
                      <a:endParaRPr lang="en-US" altLang="zh-CN"/>
                    </a:p>
                  </a:txBody>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2" name="内容占位符 1"/>
          <p:cNvSpPr>
            <a:spLocks noGrp="1"/>
          </p:cNvSpPr>
          <p:nvPr>
            <p:ph sz="quarter" idx="13"/>
          </p:nvPr>
        </p:nvSpPr>
        <p:spPr>
          <a:xfrm>
            <a:off x="515055" y="977835"/>
            <a:ext cx="10972800" cy="5482800"/>
          </a:xfrm>
        </p:spPr>
        <p:txBody>
          <a:bodyPr/>
          <a:lstStyle/>
          <a:p>
            <a:r>
              <a:rPr lang="zh-CN" altLang="en-US" smtClean="0">
                <a:solidFill>
                  <a:schemeClr val="tx1"/>
                </a:solidFill>
                <a:effectLst>
                  <a:outerShdw blurRad="38100" dist="19050" dir="2700000" algn="tl" rotWithShape="0">
                    <a:schemeClr val="dk1">
                      <a:alpha val="40000"/>
                    </a:schemeClr>
                  </a:outerShdw>
                </a:effectLst>
              </a:rPr>
              <a:t>各项化验结果</a:t>
            </a:r>
            <a:endParaRPr lang="zh-CN" altLang="en-US" smtClean="0">
              <a:solidFill>
                <a:schemeClr val="tx1"/>
              </a:solidFill>
              <a:effectLst>
                <a:outerShdw blurRad="38100" dist="19050" dir="2700000" algn="tl" rotWithShape="0">
                  <a:schemeClr val="dk1">
                    <a:alpha val="40000"/>
                  </a:schemeClr>
                </a:outerShdw>
              </a:effectLst>
            </a:endParaRPr>
          </a:p>
        </p:txBody>
      </p:sp>
      <p:graphicFrame>
        <p:nvGraphicFramePr>
          <p:cNvPr id="4" name="表格 3"/>
          <p:cNvGraphicFramePr>
            <a:graphicFrameLocks noGrp="1"/>
          </p:cNvGraphicFramePr>
          <p:nvPr>
            <p:custDataLst>
              <p:tags r:id="rId2"/>
            </p:custDataLst>
          </p:nvPr>
        </p:nvGraphicFramePr>
        <p:xfrm>
          <a:off x="2435225" y="1772285"/>
          <a:ext cx="6429375" cy="4421505"/>
        </p:xfrm>
        <a:graphic>
          <a:graphicData uri="http://schemas.openxmlformats.org/drawingml/2006/table">
            <a:tbl>
              <a:tblPr firstRow="1" bandRow="1">
                <a:tableStyleId>{5C22544A-7EE6-4342-B048-85BDC9FD1C3A}</a:tableStyleId>
              </a:tblPr>
              <a:tblGrid>
                <a:gridCol w="2580640"/>
                <a:gridCol w="3848735"/>
              </a:tblGrid>
              <a:tr h="751840">
                <a:tc>
                  <a:txBody>
                    <a:bodyPr vert="horz" wrap="square"/>
                    <a:lstStyle/>
                    <a:p>
                      <a:pPr algn="ctr"/>
                      <a:r>
                        <a:rPr lang="zh-CN" altLang="en-US" smtClean="0"/>
                        <a:t>中性粒细胞</a:t>
                      </a:r>
                      <a:endParaRPr lang="zh-CN" altLang="en-US"/>
                    </a:p>
                  </a:txBody>
                  <a:tcPr/>
                </a:tc>
                <a:tc>
                  <a:txBody>
                    <a:bodyPr vert="horz" wrap="square"/>
                    <a:lstStyle/>
                    <a:p>
                      <a:pPr algn="l"/>
                      <a:r>
                        <a:rPr lang="en-US" altLang="zh-CN"/>
                        <a:t>85.20％                 </a:t>
                      </a:r>
                      <a:r>
                        <a:rPr lang="en-US" altLang="zh-CN" sz="1800">
                          <a:sym typeface="+mn-ea"/>
                        </a:rPr>
                        <a:t>↓</a:t>
                      </a:r>
                      <a:endParaRPr lang="en-US" altLang="zh-CN"/>
                    </a:p>
                  </a:txBody>
                  <a:tcPr/>
                </a:tc>
              </a:tr>
              <a:tr h="738505">
                <a:tc>
                  <a:txBody>
                    <a:bodyPr vert="horz" wrap="square"/>
                    <a:lstStyle/>
                    <a:p>
                      <a:pPr algn="ctr"/>
                      <a:r>
                        <a:rPr lang="zh-CN" altLang="en-US" smtClean="0"/>
                        <a:t>红细胞</a:t>
                      </a:r>
                      <a:endParaRPr lang="zh-CN" altLang="en-US"/>
                    </a:p>
                  </a:txBody>
                  <a:tcPr/>
                </a:tc>
                <a:tc>
                  <a:txBody>
                    <a:bodyPr vert="horz" wrap="square"/>
                    <a:lstStyle/>
                    <a:p>
                      <a:pPr algn="l"/>
                      <a:r>
                        <a:rPr lang="en-US" altLang="zh-CN"/>
                        <a:t>3.418×10∧12/L     </a:t>
                      </a:r>
                      <a:endParaRPr lang="en-US" altLang="zh-CN"/>
                    </a:p>
                  </a:txBody>
                  <a:tcPr/>
                </a:tc>
              </a:tr>
              <a:tr h="713740">
                <a:tc>
                  <a:txBody>
                    <a:bodyPr vert="horz" wrap="square"/>
                    <a:lstStyle/>
                    <a:p>
                      <a:pPr algn="ctr">
                        <a:buNone/>
                      </a:pPr>
                      <a:r>
                        <a:rPr lang="zh-CN" altLang="en-US" sz="1800" smtClean="0">
                          <a:sym typeface="+mn-ea"/>
                        </a:rPr>
                        <a:t>血红蛋白</a:t>
                      </a:r>
                      <a:endParaRPr lang="zh-CN" altLang="en-US"/>
                    </a:p>
                  </a:txBody>
                  <a:tcPr/>
                </a:tc>
                <a:tc>
                  <a:txBody>
                    <a:bodyPr vert="horz" wrap="square"/>
                    <a:lstStyle/>
                    <a:p>
                      <a:pPr algn="l">
                        <a:buNone/>
                      </a:pPr>
                      <a:r>
                        <a:rPr lang="en-US" altLang="zh-CN"/>
                        <a:t>95g/L                    </a:t>
                      </a:r>
                      <a:endParaRPr lang="en-US" altLang="zh-CN" sz="1800">
                        <a:sym typeface="+mn-ea"/>
                      </a:endParaRPr>
                    </a:p>
                    <a:p>
                      <a:pPr algn="l">
                        <a:buNone/>
                      </a:pPr>
                      <a:endParaRPr lang="en-US" altLang="zh-CN"/>
                    </a:p>
                  </a:txBody>
                  <a:tcPr/>
                </a:tc>
              </a:tr>
              <a:tr h="739140">
                <a:tc>
                  <a:txBody>
                    <a:bodyPr vert="horz" wrap="square"/>
                    <a:lstStyle/>
                    <a:p>
                      <a:pPr algn="ctr"/>
                      <a:r>
                        <a:rPr lang="en-US" altLang="zh-CN" smtClean="0"/>
                        <a:t>D-</a:t>
                      </a:r>
                      <a:r>
                        <a:rPr lang="zh-CN" altLang="en-US" smtClean="0"/>
                        <a:t>二聚体</a:t>
                      </a:r>
                      <a:endParaRPr lang="zh-CN" altLang="en-US"/>
                    </a:p>
                  </a:txBody>
                  <a:tcPr/>
                </a:tc>
                <a:tc>
                  <a:txBody>
                    <a:bodyPr vert="horz" wrap="square"/>
                    <a:lstStyle/>
                    <a:p>
                      <a:pPr algn="l"/>
                      <a:r>
                        <a:rPr lang="en-US" altLang="zh-CN"/>
                        <a:t>6.36mg/L               </a:t>
                      </a:r>
                      <a:r>
                        <a:rPr lang="en-US" altLang="zh-CN" sz="1800">
                          <a:sym typeface="+mn-ea"/>
                        </a:rPr>
                        <a:t>↑</a:t>
                      </a:r>
                      <a:endParaRPr lang="en-US" altLang="zh-CN"/>
                    </a:p>
                  </a:txBody>
                  <a:tcPr/>
                </a:tc>
              </a:tr>
              <a:tr h="738505">
                <a:tc>
                  <a:txBody>
                    <a:bodyPr vert="horz" wrap="square"/>
                    <a:lstStyle/>
                    <a:p>
                      <a:pPr algn="ctr"/>
                      <a:r>
                        <a:rPr lang="zh-CN" altLang="en-US"/>
                        <a:t>总胆红素</a:t>
                      </a:r>
                      <a:endParaRPr lang="zh-CN" altLang="en-US"/>
                    </a:p>
                  </a:txBody>
                  <a:tcPr/>
                </a:tc>
                <a:tc>
                  <a:txBody>
                    <a:bodyPr vert="horz" wrap="square"/>
                    <a:lstStyle/>
                    <a:p>
                      <a:pPr algn="l"/>
                      <a:r>
                        <a:rPr lang="en-US" altLang="zh-CN"/>
                        <a:t>14.30u</a:t>
                      </a:r>
                      <a:r>
                        <a:rPr lang="en-US" altLang="zh-CN" sz="1800">
                          <a:sym typeface="+mn-ea"/>
                        </a:rPr>
                        <a:t>moL/L       </a:t>
                      </a:r>
                      <a:endParaRPr lang="en-US" altLang="zh-CN" sz="1800">
                        <a:sym typeface="+mn-ea"/>
                      </a:endParaRPr>
                    </a:p>
                  </a:txBody>
                  <a:tcPr/>
                </a:tc>
              </a:tr>
              <a:tr h="739775">
                <a:tc>
                  <a:txBody>
                    <a:bodyPr vert="horz" wrap="square"/>
                    <a:lstStyle/>
                    <a:p>
                      <a:pPr algn="ctr"/>
                      <a:r>
                        <a:rPr lang="zh-CN" altLang="en-US" sz="1800">
                          <a:sym typeface="+mn-ea"/>
                        </a:rPr>
                        <a:t>白细胞</a:t>
                      </a:r>
                      <a:endParaRPr lang="zh-CN" altLang="en-US"/>
                    </a:p>
                  </a:txBody>
                  <a:tcPr/>
                </a:tc>
                <a:tc>
                  <a:txBody>
                    <a:bodyPr vert="horz" wrap="square"/>
                    <a:lstStyle/>
                    <a:p>
                      <a:pPr algn="l"/>
                      <a:r>
                        <a:rPr lang="en-US" altLang="zh-CN" sz="1800">
                          <a:sym typeface="+mn-ea"/>
                        </a:rPr>
                        <a:t>8.08×10∧9/L        ↓</a:t>
                      </a:r>
                      <a:endParaRPr lang="en-US" altLang="zh-CN" sz="1800">
                        <a:sym typeface="+mn-ea"/>
                      </a:endParaRPr>
                    </a:p>
                    <a:p>
                      <a:pPr algn="l"/>
                      <a:endParaRPr lang="en-US" altLang="zh-CN"/>
                    </a:p>
                  </a:txBody>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5621655" y="1153160"/>
            <a:ext cx="3794125" cy="705485"/>
          </a:xfrm>
        </p:spPr>
        <p:txBody>
          <a:bodyPr/>
          <a:lstStyle/>
          <a:p>
            <a:r>
              <a:rPr lang="zh-CN" altLang="en-US" sz="2800" i="1">
                <a:solidFill>
                  <a:schemeClr val="tx1"/>
                </a:solidFill>
                <a:effectLst>
                  <a:outerShdw blurRad="38100" dist="19050" dir="2700000" algn="tl" rotWithShape="0">
                    <a:schemeClr val="dk1">
                      <a:alpha val="40000"/>
                    </a:schemeClr>
                  </a:outerShdw>
                </a:effectLst>
                <a:latin typeface="+mn-ea"/>
                <a:ea typeface="+mn-ea"/>
              </a:rPr>
              <a:t>术前</a:t>
            </a:r>
            <a:endParaRPr lang="zh-CN" altLang="en-US" sz="2800" i="1">
              <a:solidFill>
                <a:schemeClr val="tx1"/>
              </a:solidFill>
              <a:effectLst>
                <a:outerShdw blurRad="38100" dist="19050" dir="2700000" algn="tl" rotWithShape="0">
                  <a:schemeClr val="dk1">
                    <a:alpha val="40000"/>
                  </a:schemeClr>
                </a:outerShdw>
              </a:effectLst>
              <a:latin typeface="+mn-ea"/>
              <a:ea typeface="+mn-ea"/>
            </a:endParaRPr>
          </a:p>
        </p:txBody>
      </p:sp>
      <p:pic>
        <p:nvPicPr>
          <p:cNvPr id="6" name="内容占位符 5" descr="e8353a7d34742469b7cbf6b52903e4f"/>
          <p:cNvPicPr>
            <a:picLocks noChangeAspect="1"/>
          </p:cNvPicPr>
          <p:nvPr>
            <p:ph sz="half" idx="1"/>
          </p:nvPr>
        </p:nvPicPr>
        <p:blipFill>
          <a:blip r:embed="rId2"/>
          <a:stretch>
            <a:fillRect/>
          </a:stretch>
        </p:blipFill>
        <p:spPr>
          <a:xfrm>
            <a:off x="6283960" y="1858645"/>
            <a:ext cx="5177155" cy="4625340"/>
          </a:xfrm>
          <a:prstGeom prst="rect">
            <a:avLst/>
          </a:prstGeom>
        </p:spPr>
      </p:pic>
      <p:pic>
        <p:nvPicPr>
          <p:cNvPr id="9" name="图片 8" descr="112f550b807e24816c4df769acf80b2"/>
          <p:cNvPicPr>
            <a:picLocks noChangeAspect="1"/>
          </p:cNvPicPr>
          <p:nvPr/>
        </p:nvPicPr>
        <p:blipFill>
          <a:blip r:embed="rId3"/>
          <a:stretch>
            <a:fillRect/>
          </a:stretch>
        </p:blipFill>
        <p:spPr>
          <a:xfrm>
            <a:off x="803910" y="1858645"/>
            <a:ext cx="5053965" cy="4700270"/>
          </a:xfrm>
          <a:prstGeom prst="rect">
            <a:avLst/>
          </a:prstGeom>
        </p:spPr>
      </p:pic>
      <p:sp>
        <p:nvSpPr>
          <p:cNvPr id="10" name="文本框 9"/>
          <p:cNvSpPr txBox="1"/>
          <p:nvPr/>
        </p:nvSpPr>
        <p:spPr>
          <a:xfrm>
            <a:off x="260350" y="949960"/>
            <a:ext cx="31699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https://d.book118.com/408001070052006044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6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6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6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6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7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3.xml><?xml version="1.0" encoding="utf-8"?>
<p:tagLst xmlns:p="http://schemas.openxmlformats.org/presentationml/2006/main">
  <p:tag name="KSO_WM_UNIT_TABLE_BEAUTIFY" val="smartTable{50c9934e-457e-437e-9f6f-9c40f28c56ef}"/>
</p:tagLst>
</file>

<file path=ppt/tags/tag74.xml><?xml version="1.0" encoding="utf-8"?>
<p:tagLst xmlns:p="http://schemas.openxmlformats.org/presentationml/2006/main">
  <p:tag name="KSO_WM_UNIT_TABLE_BEAUTIFY" val="smartTable{2ec4d572-a9bd-4949-b51b-4283d2d15af2}"/>
  <p:tag name="TABLE_ENDDRAG_ORIGIN_RECT" val="617*350"/>
  <p:tag name="TABLE_ENDDRAG_RECT" val="155*142*617*350"/>
</p:tagLst>
</file>

<file path=ppt/tags/tag7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Wingdings</vt:lpstr>
      <vt:lpstr>仿宋</vt:lpstr>
      <vt:lpstr>华文仿宋</vt:lpstr>
      <vt:lpstr>Calibri Light</vt:lpstr>
      <vt:lpstr>Office Theme</vt:lpstr>
      <vt:lpstr>右侧肱骨骨折的护理查房</vt:lpstr>
      <vt:lpstr>目录</vt:lpstr>
      <vt:lpstr>概述           </vt:lpstr>
      <vt:lpstr>临床表现</vt:lpstr>
      <vt:lpstr>治疗</vt:lpstr>
      <vt:lpstr>PowerPoint Presentation</vt:lpstr>
      <vt:lpstr>诊断依据           </vt:lpstr>
      <vt:lpstr>PowerPoint Presentation</vt:lpstr>
      <vt:lpstr>入院诊断</vt:lpstr>
      <vt:lpstr>现病史</vt:lpstr>
      <vt:lpstr>专科情况</vt:lpstr>
      <vt:lpstr>治疗经过</vt:lpstr>
      <vt:lpstr>PowerPoint Presentation</vt:lpstr>
      <vt:lpstr>PowerPoint Presentation</vt:lpstr>
      <vt:lpstr>术前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2024-09-24T11:09:53.892</cp:lastPrinted>
  <dcterms:created xsi:type="dcterms:W3CDTF">2024-09-24T03:09:53Z</dcterms:created>
  <dcterms:modified xsi:type="dcterms:W3CDTF">2024-09-24T03:09:55Z</dcterms:modified>
</cp:coreProperties>
</file>