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7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760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EF8B2-B453-4B7D-9B28-6D25FC706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67811-A26E-49C5-B941-1FE8BCCE2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FAF81-4FBC-4F03-86D3-C73C84EC4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39F04-5BC1-4612-8262-7C38218D2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F4AB05-77E4-4702-8802-9CA5826CB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02347E-AAE0-499F-9E83-5D5E66580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5B1A2C-1ABA-4678-9368-5C832A980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909DC-1A5F-44F8-9DB1-CAE626853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88F53-59C6-4E20-915A-90D76ED11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2587F-3F5B-4022-AC74-8FCA9C311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93DEA-D935-4507-9A12-1080BE36A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712" r:id="rId2"/>
    <p:sldLayoutId id="2147492713" r:id="rId3"/>
    <p:sldLayoutId id="2147492714" r:id="rId4"/>
    <p:sldLayoutId id="2147492715" r:id="rId5"/>
    <p:sldLayoutId id="2147492716" r:id="rId6"/>
    <p:sldLayoutId id="2147492717" r:id="rId7"/>
    <p:sldLayoutId id="2147492718" r:id="rId8"/>
    <p:sldLayoutId id="2147492719" r:id="rId9"/>
    <p:sldLayoutId id="2147492720" r:id="rId10"/>
    <p:sldLayoutId id="214749272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14" Type="http://schemas.openxmlformats.org/officeDocument/2006/relationships/tags" Target="../tags/tag746.xml" /><Relationship Id="rId15" Type="http://schemas.openxmlformats.org/officeDocument/2006/relationships/tags" Target="../tags/tag747.xml" /><Relationship Id="rId16" Type="http://schemas.openxmlformats.org/officeDocument/2006/relationships/tags" Target="../tags/tag748.xml" /><Relationship Id="rId17" Type="http://schemas.openxmlformats.org/officeDocument/2006/relationships/tags" Target="../tags/tag749.xml" /><Relationship Id="rId18" Type="http://schemas.openxmlformats.org/officeDocument/2006/relationships/tags" Target="../tags/tag750.xml" /><Relationship Id="rId19" Type="http://schemas.openxmlformats.org/officeDocument/2006/relationships/tags" Target="../tags/tag751.xml" /><Relationship Id="rId2" Type="http://schemas.openxmlformats.org/officeDocument/2006/relationships/tags" Target="../tags/tag734.xml" /><Relationship Id="rId20" Type="http://schemas.openxmlformats.org/officeDocument/2006/relationships/tags" Target="../tags/tag752.xml" /><Relationship Id="rId21" Type="http://schemas.openxmlformats.org/officeDocument/2006/relationships/tags" Target="../tags/tag753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54.xml" /><Relationship Id="rId3" Type="http://schemas.openxmlformats.org/officeDocument/2006/relationships/tags" Target="../tags/tag755.xml" /><Relationship Id="rId4" Type="http://schemas.openxmlformats.org/officeDocument/2006/relationships/tags" Target="../tags/tag756.xml" /><Relationship Id="rId5" Type="http://schemas.openxmlformats.org/officeDocument/2006/relationships/tags" Target="../tags/tag757.xml" /><Relationship Id="rId6" Type="http://schemas.openxmlformats.org/officeDocument/2006/relationships/tags" Target="../tags/tag758.xml" /><Relationship Id="rId7" Type="http://schemas.openxmlformats.org/officeDocument/2006/relationships/tags" Target="../tags/tag7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03051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学英语群文阅读教学设计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群文阅读教学设计概述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群文阅读材料的选择与组织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学英语群文阅读的教学策略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学英语群文阅读的教学评价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学英语群文阅读教学设计案例分析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群文阅读教学设计概述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群文阅读的定义和意义</a:t>
            </a:r>
            <a:endParaRPr lang="zh-CN" altLang="en-US"/>
          </a:p>
        </p:txBody>
      </p:sp>
      <p:sp>
        <p:nvSpPr>
          <p:cNvPr id="1051472" name="文本框 10"/>
          <p:cNvSpPr txBox="1"/>
          <p:nvPr>
            <p:custDataLst>
              <p:tags r:id="rId2"/>
            </p:custDataLst>
          </p:nvPr>
        </p:nvSpPr>
        <p:spPr>
          <a:xfrm>
            <a:off x="1026223" y="4745471"/>
            <a:ext cx="3189054" cy="133908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群文阅读是一种新型的阅读教学模式，通过选取多篇相关文章进行综合阅读，提高学生的阅读能力和思维能力。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474" name="矩形 11"/>
          <p:cNvSpPr/>
          <p:nvPr>
            <p:custDataLst>
              <p:tags r:id="rId3"/>
            </p:custDataLst>
          </p:nvPr>
        </p:nvSpPr>
        <p:spPr>
          <a:xfrm>
            <a:off x="1026223" y="4576678"/>
            <a:ext cx="3189054" cy="1670671"/>
          </a:xfrm>
          <a:prstGeom prst="rect">
            <a:avLst/>
          </a:prstGeom>
          <a:noFill/>
          <a:ln w="190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51476" name="文本框 17"/>
          <p:cNvSpPr txBox="1"/>
          <p:nvPr>
            <p:custDataLst>
              <p:tags r:id="rId4"/>
            </p:custDataLst>
          </p:nvPr>
        </p:nvSpPr>
        <p:spPr>
          <a:xfrm>
            <a:off x="3317300" y="1659193"/>
            <a:ext cx="3189054" cy="133908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群文阅读的意义在于培养学生的阅读兴趣和阅读习惯，提高学生的阅读速度和理解能力，同时也可以拓宽学生的知识面和视野。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478" name="矩形 18"/>
          <p:cNvSpPr/>
          <p:nvPr>
            <p:custDataLst>
              <p:tags r:id="rId5"/>
            </p:custDataLst>
          </p:nvPr>
        </p:nvSpPr>
        <p:spPr>
          <a:xfrm>
            <a:off x="3317300" y="1490400"/>
            <a:ext cx="3189054" cy="1670671"/>
          </a:xfrm>
          <a:prstGeom prst="rect">
            <a:avLst/>
          </a:prstGeom>
          <a:noFill/>
          <a:ln w="19050" cmpd="sng">
            <a:solidFill>
              <a:schemeClr val="accent2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51480" name="燕尾形 3"/>
          <p:cNvSpPr/>
          <p:nvPr>
            <p:custDataLst>
              <p:tags r:id="rId6"/>
            </p:custDataLst>
          </p:nvPr>
        </p:nvSpPr>
        <p:spPr>
          <a:xfrm>
            <a:off x="1366058" y="3513660"/>
            <a:ext cx="2437364" cy="708929"/>
          </a:xfrm>
          <a:prstGeom prst="chevron">
            <a:avLst>
              <a:gd name="adj" fmla="val 32014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51482" name="文本框 13"/>
          <p:cNvSpPr txBox="1"/>
          <p:nvPr>
            <p:custDataLst>
              <p:tags r:id="rId7"/>
            </p:custDataLst>
          </p:nvPr>
        </p:nvSpPr>
        <p:spPr>
          <a:xfrm>
            <a:off x="1622623" y="3632190"/>
            <a:ext cx="1995503" cy="471119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51484" name="燕尾形 25"/>
          <p:cNvSpPr/>
          <p:nvPr>
            <p:custDataLst>
              <p:tags r:id="rId8"/>
            </p:custDataLst>
          </p:nvPr>
        </p:nvSpPr>
        <p:spPr>
          <a:xfrm>
            <a:off x="1429824" y="3557171"/>
            <a:ext cx="2326336" cy="621907"/>
          </a:xfrm>
          <a:prstGeom prst="chevron">
            <a:avLst>
              <a:gd name="adj" fmla="val 32014"/>
            </a:avLst>
          </a:prstGeom>
          <a:noFill/>
          <a:ln w="9525">
            <a:solidFill>
              <a:schemeClr val="accent1">
                <a:lumMod val="20000"/>
                <a:lumOff val="8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51486" name="燕尾形 29"/>
          <p:cNvSpPr/>
          <p:nvPr>
            <p:custDataLst>
              <p:tags r:id="rId9"/>
            </p:custDataLst>
          </p:nvPr>
        </p:nvSpPr>
        <p:spPr>
          <a:xfrm>
            <a:off x="3693145" y="3515160"/>
            <a:ext cx="2437364" cy="708929"/>
          </a:xfrm>
          <a:prstGeom prst="chevron">
            <a:avLst>
              <a:gd name="adj" fmla="val 32014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51488" name="文本框 30"/>
          <p:cNvSpPr txBox="1"/>
          <p:nvPr>
            <p:custDataLst>
              <p:tags r:id="rId10"/>
            </p:custDataLst>
          </p:nvPr>
        </p:nvSpPr>
        <p:spPr>
          <a:xfrm>
            <a:off x="3949710" y="3633690"/>
            <a:ext cx="1995503" cy="471119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51490" name="燕尾形 31"/>
          <p:cNvSpPr/>
          <p:nvPr>
            <p:custDataLst>
              <p:tags r:id="rId11"/>
            </p:custDataLst>
          </p:nvPr>
        </p:nvSpPr>
        <p:spPr>
          <a:xfrm>
            <a:off x="3756911" y="3558671"/>
            <a:ext cx="2326336" cy="621907"/>
          </a:xfrm>
          <a:prstGeom prst="chevron">
            <a:avLst>
              <a:gd name="adj" fmla="val 32014"/>
            </a:avLst>
          </a:prstGeom>
          <a:noFill/>
          <a:ln w="9525">
            <a:solidFill>
              <a:schemeClr val="accent2">
                <a:lumMod val="20000"/>
                <a:lumOff val="8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51492" name="燕尾形 33"/>
          <p:cNvSpPr/>
          <p:nvPr>
            <p:custDataLst>
              <p:tags r:id="rId12"/>
            </p:custDataLst>
          </p:nvPr>
        </p:nvSpPr>
        <p:spPr>
          <a:xfrm>
            <a:off x="6020232" y="3516661"/>
            <a:ext cx="2437364" cy="708929"/>
          </a:xfrm>
          <a:prstGeom prst="chevron">
            <a:avLst>
              <a:gd name="adj" fmla="val 32014"/>
            </a:avLst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51494" name="文本框 34"/>
          <p:cNvSpPr txBox="1"/>
          <p:nvPr>
            <p:custDataLst>
              <p:tags r:id="rId13"/>
            </p:custDataLst>
          </p:nvPr>
        </p:nvSpPr>
        <p:spPr>
          <a:xfrm>
            <a:off x="6276796" y="3635191"/>
            <a:ext cx="1995503" cy="471119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51496" name="燕尾形 35"/>
          <p:cNvSpPr/>
          <p:nvPr>
            <p:custDataLst>
              <p:tags r:id="rId14"/>
            </p:custDataLst>
          </p:nvPr>
        </p:nvSpPr>
        <p:spPr>
          <a:xfrm>
            <a:off x="6083998" y="3560172"/>
            <a:ext cx="2326336" cy="621907"/>
          </a:xfrm>
          <a:prstGeom prst="chevron">
            <a:avLst>
              <a:gd name="adj" fmla="val 32014"/>
            </a:avLst>
          </a:prstGeom>
          <a:noFill/>
          <a:ln w="9525">
            <a:solidFill>
              <a:schemeClr val="accent3">
                <a:lumMod val="20000"/>
                <a:lumOff val="8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51498" name="燕尾形 37"/>
          <p:cNvSpPr/>
          <p:nvPr>
            <p:custDataLst>
              <p:tags r:id="rId15"/>
            </p:custDataLst>
          </p:nvPr>
        </p:nvSpPr>
        <p:spPr>
          <a:xfrm>
            <a:off x="8347318" y="3518161"/>
            <a:ext cx="2437364" cy="708929"/>
          </a:xfrm>
          <a:prstGeom prst="chevron">
            <a:avLst>
              <a:gd name="adj" fmla="val 32014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51500" name="文本框 38"/>
          <p:cNvSpPr txBox="1"/>
          <p:nvPr>
            <p:custDataLst>
              <p:tags r:id="rId16"/>
            </p:custDataLst>
          </p:nvPr>
        </p:nvSpPr>
        <p:spPr>
          <a:xfrm>
            <a:off x="8603883" y="3625438"/>
            <a:ext cx="1995503" cy="471119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51502" name="燕尾形 39"/>
          <p:cNvSpPr/>
          <p:nvPr>
            <p:custDataLst>
              <p:tags r:id="rId17"/>
            </p:custDataLst>
          </p:nvPr>
        </p:nvSpPr>
        <p:spPr>
          <a:xfrm>
            <a:off x="8411084" y="3561672"/>
            <a:ext cx="2326336" cy="621907"/>
          </a:xfrm>
          <a:prstGeom prst="chevron">
            <a:avLst>
              <a:gd name="adj" fmla="val 32014"/>
            </a:avLst>
          </a:prstGeom>
          <a:noFill/>
          <a:ln w="9525">
            <a:solidFill>
              <a:schemeClr val="accent3">
                <a:lumMod val="20000"/>
                <a:lumOff val="8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ln>
                <a:solidFill>
                  <a:schemeClr val="accent1"/>
                </a:solidFill>
              </a:ln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51504" name="文本框 53"/>
          <p:cNvSpPr txBox="1"/>
          <p:nvPr>
            <p:custDataLst>
              <p:tags r:id="rId18"/>
            </p:custDataLst>
          </p:nvPr>
        </p:nvSpPr>
        <p:spPr>
          <a:xfrm>
            <a:off x="7971474" y="1661443"/>
            <a:ext cx="3189054" cy="133908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群文阅读教学设计需要遵循以学生为中心的原则，注重学生的个体差异和实际需求，同时也要注重教学策略的多样性和有效性。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506" name="矩形 54"/>
          <p:cNvSpPr/>
          <p:nvPr>
            <p:custDataLst>
              <p:tags r:id="rId19"/>
            </p:custDataLst>
          </p:nvPr>
        </p:nvSpPr>
        <p:spPr>
          <a:xfrm>
            <a:off x="7971474" y="1492651"/>
            <a:ext cx="3189054" cy="1670671"/>
          </a:xfrm>
          <a:prstGeom prst="rect">
            <a:avLst/>
          </a:prstGeom>
          <a:noFill/>
          <a:ln w="19050" cmpd="sng">
            <a:solidFill>
              <a:schemeClr val="accent6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51508" name="文本框 63"/>
          <p:cNvSpPr txBox="1"/>
          <p:nvPr>
            <p:custDataLst>
              <p:tags r:id="rId20"/>
            </p:custDataLst>
          </p:nvPr>
        </p:nvSpPr>
        <p:spPr>
          <a:xfrm>
            <a:off x="5644387" y="4748471"/>
            <a:ext cx="3189054" cy="133908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群文阅读可以促进学生的自主学习和合作学习，培养学生的探究精神和创新精神，提高学生的综合素质。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510" name="矩形 64"/>
          <p:cNvSpPr/>
          <p:nvPr>
            <p:custDataLst>
              <p:tags r:id="rId21"/>
            </p:custDataLst>
          </p:nvPr>
        </p:nvSpPr>
        <p:spPr>
          <a:xfrm>
            <a:off x="5644387" y="4579679"/>
            <a:ext cx="3189054" cy="1670671"/>
          </a:xfrm>
          <a:prstGeom prst="rect">
            <a:avLst/>
          </a:prstGeom>
          <a:noFill/>
          <a:ln w="19050"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9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教学设计的原则和目标</a:t>
            </a:r>
            <a:endParaRPr lang="zh-CN" altLang="en-US"/>
          </a:p>
        </p:txBody>
      </p:sp>
      <p:sp>
        <p:nvSpPr>
          <p:cNvPr id="1051798" name="矩形 15"/>
          <p:cNvSpPr/>
          <p:nvPr>
            <p:custDataLst>
              <p:tags r:id="rId2"/>
            </p:custDataLst>
          </p:nvPr>
        </p:nvSpPr>
        <p:spPr>
          <a:xfrm>
            <a:off x="723061" y="2353135"/>
            <a:ext cx="10744656" cy="94475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原则：以学生为中心，注重学生的语言输入和输出，强调学生的主动性和参与性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00" name="任意多边形 17"/>
          <p:cNvSpPr/>
          <p:nvPr>
            <p:custDataLst>
              <p:tags r:id="rId3"/>
            </p:custDataLst>
          </p:nvPr>
        </p:nvSpPr>
        <p:spPr>
          <a:xfrm flipV="1">
            <a:off x="608400" y="2234892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02" name="任意多边形 18"/>
          <p:cNvSpPr/>
          <p:nvPr>
            <p:custDataLst>
              <p:tags r:id="rId4"/>
            </p:custDataLst>
          </p:nvPr>
        </p:nvSpPr>
        <p:spPr>
          <a:xfrm flipH="1">
            <a:off x="9657035" y="3055432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04" name="矩形 27"/>
          <p:cNvSpPr/>
          <p:nvPr>
            <p:custDataLst>
              <p:tags r:id="rId5"/>
            </p:custDataLst>
          </p:nvPr>
        </p:nvSpPr>
        <p:spPr>
          <a:xfrm>
            <a:off x="723061" y="4442109"/>
            <a:ext cx="10744656" cy="94475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目标：提高学生的阅读能力和阅读速度，培养学生的批判性思维和创造性思维，拓展学生的文化视野和跨文化交际能力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06" name="任意多边形 29"/>
          <p:cNvSpPr/>
          <p:nvPr>
            <p:custDataLst>
              <p:tags r:id="rId6"/>
            </p:custDataLst>
          </p:nvPr>
        </p:nvSpPr>
        <p:spPr>
          <a:xfrm flipV="1">
            <a:off x="608400" y="4323865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08" name="任意多边形 30"/>
          <p:cNvSpPr/>
          <p:nvPr>
            <p:custDataLst>
              <p:tags r:id="rId7"/>
            </p:custDataLst>
          </p:nvPr>
        </p:nvSpPr>
        <p:spPr>
          <a:xfrm flipH="1">
            <a:off x="9657035" y="5144405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https://d.book118.com/408003051002006043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5"/>
  <p:tag name="KSO_WM_UNIT_TEXT_FILL_TYPE" val="1"/>
  <p:tag name="KSO_WM_UNIT_TYPE" val="l_h_f"/>
  <p:tag name="KSO_WM_UNIT_VALUE" val="64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_BRIGHTNESS" val="0"/>
  <p:tag name="KSO_WM_UNIT_TEXT_FILL_TYPE" val="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5"/>
  <p:tag name="KSO_WM_UNIT_TEXT_FILL_TYPE" val="1"/>
  <p:tag name="KSO_WM_UNIT_TYPE" val="l_h_f"/>
  <p:tag name="KSO_WM_UNIT_VALUE" val="64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2_1"/>
  <p:tag name="KSO_WM_UNIT_INDEX" val="1_2_1"/>
  <p:tag name="KSO_WM_UNIT_LAYERLEVEL" val="1_1_1"/>
  <p:tag name="KSO_WM_UNIT_LINE_FILL_TYPE" val="2"/>
  <p:tag name="KSO_WM_UNIT_LINE_FORE_SCHEMECOLOR_INDEX" val="6"/>
  <p:tag name="KSO_WM_UNIT_LINE_FORE_SCHEMECOLOR_INDEX_BRIGHTNESS" val="0.4"/>
  <p:tag name="KSO_WM_UNIT_TEXT_FILL_FORE_SCHEMECOLOR_INDEX_BRIGHTNESS" val="0"/>
  <p:tag name="KSO_WM_UNIT_TEXT_FILL_TYPE" val="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87_4*l_h_i*1_1_2"/>
  <p:tag name="KSO_WM_UNIT_INDEX" val="1_1_2"/>
  <p:tag name="KSO_WM_UNIT_LAYERLEVEL" val="1_1_1"/>
  <p:tag name="KSO_WM_UNIT_TEXT_FILL_FORE_SCHEMECOLOR_INDEX_BRIGHTNESS" val="0"/>
  <p:tag name="KSO_WM_UNIT_TEXT_FILL_TYPE" val="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_BRIGHTNESS" val="-0.25"/>
  <p:tag name="KSO_WM_UNIT_TEXT_FILL_TYPE" val="1"/>
  <p:tag name="KSO_WM_UNIT_TYPE" val="l_h_a"/>
  <p:tag name="KSO_WM_UNIT_VALUE" val="6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-0.5"/>
  <p:tag name="KSO_WM_UNIT_TEXT_FILL_FORE_SCHEMECOLOR_INDEX_BRIGHTNESS" val="0"/>
  <p:tag name="KSO_WM_UNIT_TEXT_FILL_TYPE" val="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7_4*l_h_i*1_2_2"/>
  <p:tag name="KSO_WM_UNIT_INDEX" val="1_2_2"/>
  <p:tag name="KSO_WM_UNIT_LAYERLEVEL" val="1_1_1"/>
  <p:tag name="KSO_WM_UNIT_LINE_FILL_TYPE" val="2"/>
  <p:tag name="KSO_WM_UNIT_LINE_FORE_SCHEMECOLOR_INDEX_BRIGHTNESS" val="0"/>
  <p:tag name="KSO_WM_UNIT_TEXT_FILL_FORE_SCHEMECOLOR_INDEX_BRIGHTNESS" val="0"/>
  <p:tag name="KSO_WM_UNIT_TEXT_FILL_TYPE" val="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_BRIGHTNESS" val="-0.25"/>
  <p:tag name="KSO_WM_UNIT_TEXT_FILL_TYPE" val="1"/>
  <p:tag name="KSO_WM_UNIT_TYPE" val="l_h_a"/>
  <p:tag name="KSO_WM_UNIT_VALUE" val="6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2_3"/>
  <p:tag name="KSO_WM_UNIT_INDEX" val="1_2_3"/>
  <p:tag name="KSO_WM_UNIT_LAYERLEVEL" val="1_1_1"/>
  <p:tag name="KSO_WM_UNIT_LINE_FILL_TYPE" val="2"/>
  <p:tag name="KSO_WM_UNIT_LINE_FORE_SCHEMECOLOR_INDEX" val="6"/>
  <p:tag name="KSO_WM_UNIT_LINE_FORE_SCHEMECOLOR_INDEX_BRIGHTNESS" val="-0.5"/>
  <p:tag name="KSO_WM_UNIT_TEXT_FILL_FORE_SCHEMECOLOR_INDEX_BRIGHTNESS" val="0"/>
  <p:tag name="KSO_WM_UNIT_TEXT_FILL_TYPE" val="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31487_4*l_h_i*1_3_2"/>
  <p:tag name="KSO_WM_UNIT_INDEX" val="1_3_2"/>
  <p:tag name="KSO_WM_UNIT_LAYERLEVEL" val="1_1_1"/>
  <p:tag name="KSO_WM_UNIT_TEXT_FILL_FORE_SCHEMECOLOR_INDEX_BRIGHTNESS" val="0"/>
  <p:tag name="KSO_WM_UNIT_TEXT_FILL_TYPE" val="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_BRIGHTNESS" val="-0.25"/>
  <p:tag name="KSO_WM_UNIT_TEXT_FILL_TYPE" val="1"/>
  <p:tag name="KSO_WM_UNIT_TYPE" val="l_h_a"/>
  <p:tag name="KSO_WM_UNIT_VALUE" val="6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3_3"/>
  <p:tag name="KSO_WM_UNIT_INDEX" val="1_3_3"/>
  <p:tag name="KSO_WM_UNIT_LAYERLEVEL" val="1_1_1"/>
  <p:tag name="KSO_WM_UNIT_LINE_FILL_TYPE" val="2"/>
  <p:tag name="KSO_WM_UNIT_LINE_FORE_SCHEMECOLOR_INDEX" val="7"/>
  <p:tag name="KSO_WM_UNIT_LINE_FORE_SCHEMECOLOR_INDEX_BRIGHTNESS" val="-0.5"/>
  <p:tag name="KSO_WM_UNIT_TEXT_FILL_FORE_SCHEMECOLOR_INDEX_BRIGHTNESS" val="0"/>
  <p:tag name="KSO_WM_UNIT_TEXT_FILL_TYPE" val="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487_4*l_h_i*1_4_2"/>
  <p:tag name="KSO_WM_UNIT_INDEX" val="1_4_2"/>
  <p:tag name="KSO_WM_UNIT_LAYERLEVEL" val="1_1_1"/>
  <p:tag name="KSO_WM_UNIT_LINE_FILL_TYPE" val="2"/>
  <p:tag name="KSO_WM_UNIT_LINE_FORE_SCHEMECOLOR_INDEX_BRIGHTNESS" val="0"/>
  <p:tag name="KSO_WM_UNIT_TEXT_FILL_FORE_SCHEMECOLOR_INDEX_BRIGHTNESS" val="0"/>
  <p:tag name="KSO_WM_UNIT_TEXT_FILL_TYPE" val="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_BRIGHTNESS" val="-0.25"/>
  <p:tag name="KSO_WM_UNIT_TEXT_FILL_TYPE" val="1"/>
  <p:tag name="KSO_WM_UNIT_TYPE" val="l_h_a"/>
  <p:tag name="KSO_WM_UNIT_VALUE" val="6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4_3"/>
  <p:tag name="KSO_WM_UNIT_INDEX" val="1_4_3"/>
  <p:tag name="KSO_WM_UNIT_LAYERLEVEL" val="1_1_1"/>
  <p:tag name="KSO_WM_UNIT_LINE_FILL_TYPE" val="2"/>
  <p:tag name="KSO_WM_UNIT_LINE_FORE_SCHEMECOLOR_INDEX" val="7"/>
  <p:tag name="KSO_WM_UNIT_LINE_FORE_SCHEMECOLOR_INDEX_BRIGHTNESS" val="-0.5"/>
  <p:tag name="KSO_WM_UNIT_TEXT_FILL_FORE_SCHEMECOLOR_INDEX_BRIGHTNESS" val="0"/>
  <p:tag name="KSO_WM_UNIT_TEXT_FILL_TYPE" val="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5"/>
  <p:tag name="KSO_WM_UNIT_TEXT_FILL_TYPE" val="1"/>
  <p:tag name="KSO_WM_UNIT_TYPE" val="l_h_f"/>
  <p:tag name="KSO_WM_UNIT_VALUE" val="64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4_1"/>
  <p:tag name="KSO_WM_UNIT_INDEX" val="1_4_1"/>
  <p:tag name="KSO_WM_UNIT_LAYERLEVEL" val="1_1_1"/>
  <p:tag name="KSO_WM_UNIT_LINE_FILL_TYPE" val="2"/>
  <p:tag name="KSO_WM_UNIT_LINE_FORE_SCHEMECOLOR_INDEX" val="10"/>
  <p:tag name="KSO_WM_UNIT_LINE_FORE_SCHEMECOLOR_INDEX_BRIGHTNESS" val="0.4"/>
  <p:tag name="KSO_WM_UNIT_TEXT_FILL_FORE_SCHEMECOLOR_INDEX_BRIGHTNESS" val="0"/>
  <p:tag name="KSO_WM_UNIT_TEXT_FILL_TYPE" val="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5"/>
  <p:tag name="KSO_WM_UNIT_TEXT_FILL_TYPE" val="1"/>
  <p:tag name="KSO_WM_UNIT_TYPE" val="l_h_f"/>
  <p:tag name="KSO_WM_UNIT_VALUE" val="64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3_1"/>
  <p:tag name="KSO_WM_UNIT_INDEX" val="1_3_1"/>
  <p:tag name="KSO_WM_UNIT_LAYERLEVEL" val="1_1_1"/>
  <p:tag name="KSO_WM_UNIT_LINE_FILL_TYPE" val="2"/>
  <p:tag name="KSO_WM_UNIT_LINE_FORE_SCHEMECOLOR_INDEX" val="7"/>
  <p:tag name="KSO_WM_UNIT_LINE_FORE_SCHEMECOLOR_INDEX_BRIGHTNESS" val="0.4"/>
  <p:tag name="KSO_WM_UNIT_TEXT_FILL_FORE_SCHEMECOLOR_INDEX_BRIGHTNESS" val="0"/>
  <p:tag name="KSO_WM_UNIT_TEXT_FILL_TYPE" val="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1"/>
  <p:tag name="KSO_WM_UNIT_INDEX" val="1_1_1"/>
  <p:tag name="KSO_WM_UNIT_LAYERLEVEL" val="1_1_1"/>
  <p:tag name="KSO_WM_UNIT_LINE_FORE_SCHEMECOLOR_INDEX" val="5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2"/>
  <p:tag name="KSO_WM_UNIT_INDEX" val="1_1_2"/>
  <p:tag name="KSO_WM_UNIT_LAYERLEVEL" val="1_1_1"/>
  <p:tag name="KSO_WM_UNIT_LINE_FORE_SCHEMECOLOR_INDEX" val="5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1"/>
  <p:tag name="KSO_WM_UNIT_INDEX" val="1_2_1"/>
  <p:tag name="KSO_WM_UNIT_LAYERLEVEL" val="1_1_1"/>
  <p:tag name="KSO_WM_UNIT_LINE_FORE_SCHEMECOLOR_INDEX" val="5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2"/>
  <p:tag name="KSO_WM_UNIT_INDEX" val="1_2_2"/>
  <p:tag name="KSO_WM_UNIT_LAYERLEVEL" val="1_1_1"/>
  <p:tag name="KSO_WM_UNIT_LINE_FORE_SCHEMECOLOR_INDEX" val="5"/>
  <p:tag name="KSO_WM_UNIT_TYPE" val="l_h_i"/>
</p:tagLst>
</file>

<file path=ppt/tags/tag7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学英语群文阅读教学设计</vt:lpstr>
      <vt:lpstr>目录</vt:lpstr>
      <vt:lpstr>单击添加章节标题</vt:lpstr>
      <vt:lpstr>群文阅读教学设计概述</vt:lpstr>
      <vt:lpstr>群文阅读的定义和意义</vt:lpstr>
      <vt:lpstr>教学设计的原则和目标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2024-09-22T08:27:38.831</cp:lastPrinted>
  <dcterms:created xsi:type="dcterms:W3CDTF">2024-09-22T00:27:38Z</dcterms:created>
  <dcterms:modified xsi:type="dcterms:W3CDTF">2024-09-22T00:27:41Z</dcterms:modified>
</cp:coreProperties>
</file>