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42BB3E9-FF08-4B17-8636-950EA08609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8F4D3D-D49C-453E-B8B3-86AD16288D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7D9FAF-3756-4FA7-9407-A1251975E8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070852B-C93F-4EA4-BD41-0BA6EC0A63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3A4586-05CD-4E08-B419-9664CBDC051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6246EA0-C1AD-4FD3-BAD0-CFF5F2EB85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26F219E-A3E3-4B2E-B602-734BBA4F81B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588915-382B-41F0-9BF7-8163D40A97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B6A2684-D67E-40AB-9B9A-D4EDB8E252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383292-BB25-472E-83C5-E38D7806C8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BF376C-A9E3-4C99-8163-6BDE1A1626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08007016006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医疗仪器的绝缘测量原理</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2024-01-19</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绝缘测量基本概念与重要性</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绝缘测量方法与原理</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医疗设备中常见绝缘材料及其特性</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绝缘测量实验操作与技巧</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影响绝缘性能因素及优化措施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案例分析：成功解决医疗设备绝缘问题实例分享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绝缘测量基本概念与重要性</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419" r="334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绝缘是指使用不导电的物质将带电体隔离或包裹起来，以防止电流的无意流通或漏泄。</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绝缘定义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在电气设备及线路中，绝缘的主要作用是保证电流沿规定的路径流动，同时防止人员触电，保证设备正常运行。</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绝缘作用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绝缘定义及作用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医疗设备的绝缘必须保证医护人员和患者的安全，防止因设备漏电造成的电击事故。</a:t>
            </a:r>
          </a:p>
        </p:txBody>
      </p:sp>
      <p:pic>
        <p:nvPicPr>
          <p:cNvPr id="6" name="Picture 6"/>
          <p:cNvPicPr>
            <a:picLocks noChangeAspect="1"/>
          </p:cNvPicPr>
          <p:nvPr/>
        </p:nvPicPr>
        <p:blipFill>
          <a:blip r:embed="rId2"/>
          <a:srcRect l="16675" r="166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安全性要求</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医疗设备的绝缘性能直接影响设备的稳定性和可靠性，良好的绝缘是保证设备长期稳定运行的基础。</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稳定性要求</a:t>
            </a:r>
          </a:p>
        </p:txBody>
      </p:sp>
      <p:pic>
        <p:nvPicPr>
          <p:cNvPr id="10" name="Picture 10"/>
          <p:cNvPicPr>
            <a:picLocks noChangeAspect="1"/>
          </p:cNvPicPr>
          <p:nvPr/>
        </p:nvPicPr>
        <p:blipFill>
          <a:blip r:embed="rId3"/>
          <a:srcRect l="16650" r="16650"/>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50" r="166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医疗设备在工作过程中会受到各种电磁干扰，良好的绝缘能够减少干扰对设备的影响，保证设备的正常工作。</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抗干扰性要求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医疗设备中绝缘需求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6793" b="1679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l="3153" r="3153"/>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绝缘失效可能导致问题</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电击风险</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如果医疗设备的绝缘失效，可能导致设备漏电，增加医护人员和患者遭受电击的风险。</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设备故障</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绝缘失效可能导致设备内部电路短路或异常，进而引发设备故障，影响医疗服务的正常进行。</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数据失真</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对于依赖电信号的医疗设备，如心电图机、脑电图机等，绝缘失效可能导致信号失真或干扰，影响诊断结果的准确性。</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绝缘测量方法与原理</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优点</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直流电压法具有测量准确、稳定性好的特点，尤其在测量高阻值的绝缘体时表现突出。</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原理</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在医疗仪器的绝缘部分施加直流电压，通过测量产生的漏电流来判断绝缘性能。</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缺点</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需要使用较高的电压，可能对被测仪器造成损害；同时，对于容性负载，充电电流可能影响测量精度。</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t="18335" b="1833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t="9497" b="949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750" r="1675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直流电压法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958" r="17958"/>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在医疗仪器的绝缘部分施加交流电压，通过测量漏电流来判断绝缘性能。交流电压法可以有效检测绝缘体中的电容性漏电流。</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原理</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交流电压法可以反映绝缘体的整体性能，包括电阻性和电容性漏电流。此外，交流测量对被测仪器的损害较小。</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优点</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交流电压法的测量精度可能受到频率、波形等因素的影响。</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缺点</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交流电压法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406" r="164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原理</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兆欧表是一种专门用于测量高电阻的仪表，通过在被测绝缘体上施加高电压并测量产生的微小电流来判断绝缘性能。兆欧表法适用于医疗仪器等高阻值绝缘体的测量。</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优点</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兆欧表法具有极高的测量精度，可以准确反映绝缘体的微小变化。同时，兆欧表通常具有多种电压等级和测量范围，适应不同仪器的测量需求。</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缺点</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兆欧表价格较高，操作相对复杂，需要专业人员操作。此外，对于低阻值的绝缘体，兆欧表的测量精度可能受到影响。</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兆欧表法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053" r="18053"/>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直流电压法、交流电压法和兆欧表法各有优缺点，应根据具体需求和条件选择合适的测量方法。</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对于需要高精度测量的高阻值绝缘体，兆欧表法是首选；对于需要快速、简便测量的场合，可以考虑使用直流电压法或交流电压法。</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在选用测量方法时，还应考虑被测仪器的特性、测量条件、安全因素以及成本等因素。</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原理比较及选用依据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医疗设备中常见绝缘材料及其特性</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石英玻璃、硼硅酸盐玻璃等，具有高透光性、优异的绝缘性能和耐高温性。</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聚乙烯、聚丙烯、聚氯乙烯等，具有优良的电气绝缘性能、耐化学腐蚀性和加工成型性。</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天然橡胶、合成橡胶等，具有良好的弹性、耐磨性和绝缘性能。</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氧化铝陶瓷、氮化硅陶瓷等，具有优异的绝缘性能、耐高温和耐化学腐蚀性。</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塑料类绝缘材料</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橡胶类绝缘材料</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陶瓷类绝缘材料</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玻璃类绝缘材料</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常见绝缘材料类型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138835" y="1977064"/>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816433" y="1969991"/>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38835"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816433"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228892" y="4370070"/>
            <a:ext cx="1623706" cy="976801"/>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Freeform 7"/>
          <p:cNvSpPr/>
          <p:nvPr/>
        </p:nvSpPr>
        <p:spPr>
          <a:xfrm>
            <a:off x="4173874" y="4336835"/>
            <a:ext cx="865272" cy="168353"/>
          </a:xfrm>
          <a:custGeom>
            <a:rect l="l" t="t" r="r" b="b"/>
            <a:pathLst>
              <a:path w="1819275" h="301625">
                <a:moveTo>
                  <a:pt x="1819275" y="301625"/>
                </a:moveTo>
                <a:lnTo>
                  <a:pt x="0" y="301625"/>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4189230" y="2014654"/>
            <a:ext cx="1667161" cy="416135"/>
          </a:xfrm>
          <a:custGeom>
            <a:rect l="l" t="t" r="r" b="b"/>
            <a:pathLst>
              <a:path w="1803400" h="673100">
                <a:moveTo>
                  <a:pt x="1803400" y="673100"/>
                </a:moveTo>
                <a:lnTo>
                  <a:pt x="1803400" y="0"/>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Freeform 9"/>
          <p:cNvSpPr/>
          <p:nvPr/>
        </p:nvSpPr>
        <p:spPr>
          <a:xfrm>
            <a:off x="6679700" y="2014653"/>
            <a:ext cx="1172899" cy="1487049"/>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Freeform 10"/>
          <p:cNvSpPr/>
          <p:nvPr/>
        </p:nvSpPr>
        <p:spPr>
          <a:xfrm>
            <a:off x="5629398" y="1949322"/>
            <a:ext cx="840064" cy="1073321"/>
          </a:xfrm>
          <a:custGeom>
            <a:rect l="l" t="t" r="r" b="b"/>
            <a:pathLst>
              <a:path w="1774574" h="1097009">
                <a:moveTo>
                  <a:pt x="887287" y="0"/>
                </a:moveTo>
                <a:lnTo>
                  <a:pt x="1774574" y="1097009"/>
                </a:lnTo>
                <a:lnTo>
                  <a:pt x="0" y="1097009"/>
                </a:lnTo>
                <a:lnTo>
                  <a:pt x="887287" y="0"/>
                </a:lnTo>
                <a:close/>
              </a:path>
            </a:pathLst>
          </a:cu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281069" y="3155633"/>
            <a:ext cx="1536722" cy="757109"/>
          </a:xfrm>
          <a:custGeom>
            <a:rect l="l" t="t" r="r" b="b"/>
            <a:pathLst>
              <a:path w="3246216" h="773818">
                <a:moveTo>
                  <a:pt x="625883" y="0"/>
                </a:moveTo>
                <a:lnTo>
                  <a:pt x="2620333" y="0"/>
                </a:lnTo>
                <a:lnTo>
                  <a:pt x="3246216" y="773818"/>
                </a:lnTo>
                <a:lnTo>
                  <a:pt x="0" y="773818"/>
                </a:lnTo>
                <a:lnTo>
                  <a:pt x="625883" y="0"/>
                </a:lnTo>
                <a:close/>
              </a:path>
            </a:pathLst>
          </a:cu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32740" y="4045732"/>
            <a:ext cx="2233381" cy="757108"/>
          </a:xfrm>
          <a:custGeom>
            <a:rect l="l" t="t" r="r" b="b"/>
            <a:pathLst>
              <a:path w="4717856" h="773817">
                <a:moveTo>
                  <a:pt x="625882" y="0"/>
                </a:moveTo>
                <a:lnTo>
                  <a:pt x="4091974" y="0"/>
                </a:lnTo>
                <a:lnTo>
                  <a:pt x="4717856" y="773817"/>
                </a:lnTo>
                <a:lnTo>
                  <a:pt x="0" y="773817"/>
                </a:lnTo>
                <a:lnTo>
                  <a:pt x="625882"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537832" y="4935828"/>
            <a:ext cx="3023197" cy="876135"/>
          </a:xfrm>
          <a:custGeom>
            <a:rect l="l" t="t" r="r" b="b"/>
            <a:pathLst>
              <a:path w="6386287" h="895470">
                <a:moveTo>
                  <a:pt x="724278" y="0"/>
                </a:moveTo>
                <a:lnTo>
                  <a:pt x="5662010" y="0"/>
                </a:lnTo>
                <a:lnTo>
                  <a:pt x="6386287" y="895470"/>
                </a:lnTo>
                <a:lnTo>
                  <a:pt x="0" y="895470"/>
                </a:lnTo>
                <a:lnTo>
                  <a:pt x="72427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629398" y="2448724"/>
            <a:ext cx="840064"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01</a:t>
            </a:r>
            <a:endParaRPr lang="en-US" sz="1100"/>
          </a:p>
        </p:txBody>
      </p:sp>
      <p:sp>
        <p:nvSpPr>
          <p:cNvPr id="15" name="AutoShape 15"/>
          <p:cNvSpPr/>
          <p:nvPr/>
        </p:nvSpPr>
        <p:spPr>
          <a:xfrm>
            <a:off x="5445167" y="3298956"/>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02</a:t>
            </a:r>
            <a:endParaRPr lang="en-US" sz="1100"/>
          </a:p>
        </p:txBody>
      </p:sp>
      <p:sp>
        <p:nvSpPr>
          <p:cNvPr id="16" name="AutoShape 16"/>
          <p:cNvSpPr/>
          <p:nvPr/>
        </p:nvSpPr>
        <p:spPr>
          <a:xfrm>
            <a:off x="5445167" y="4180884"/>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03</a:t>
            </a:r>
            <a:endParaRPr lang="en-US" sz="1100"/>
          </a:p>
        </p:txBody>
      </p:sp>
      <p:sp>
        <p:nvSpPr>
          <p:cNvPr id="17" name="AutoShape 17"/>
          <p:cNvSpPr/>
          <p:nvPr/>
        </p:nvSpPr>
        <p:spPr>
          <a:xfrm>
            <a:off x="5445167" y="5130220"/>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DFDFD">
                    <a:alpha val="100000"/>
                  </a:srgbClr>
                </a:solidFill>
                <a:latin typeface="Microsoft Yahei"/>
                <a:ea typeface="Microsoft Yahei"/>
                <a:cs typeface="Microsoft Yahei"/>
              </a:rPr>
              <a:t>04</a:t>
            </a:r>
            <a:endParaRPr lang="en-US" sz="1100"/>
          </a:p>
        </p:txBody>
      </p:sp>
      <p:cxnSp>
        <p:nvCxnSpPr>
          <p:cNvPr id="18" name="Connector 18"/>
          <p:cNvCxnSpPr/>
          <p:nvPr/>
        </p:nvCxnSpPr>
        <p:spPr>
          <a:xfrm flipH="1">
            <a:off x="1171596"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19" name="AutoShape 19"/>
          <p:cNvSpPr/>
          <p:nvPr/>
        </p:nvSpPr>
        <p:spPr>
          <a:xfrm>
            <a:off x="1109567"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电气性能</a:t>
            </a:r>
            <a:endParaRPr lang="en-US" sz="1100"/>
          </a:p>
        </p:txBody>
      </p:sp>
      <p:sp>
        <p:nvSpPr>
          <p:cNvPr id="20" name="AutoShape 20"/>
          <p:cNvSpPr/>
          <p:nvPr/>
        </p:nvSpPr>
        <p:spPr>
          <a:xfrm>
            <a:off x="1109567"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绝缘材料的电阻率高，介电常数低，介质损耗小，具有良好的耐电晕和耐电弧性能。</a:t>
            </a:r>
            <a:endParaRPr lang="en-US" sz="1100"/>
          </a:p>
        </p:txBody>
      </p:sp>
      <p:sp>
        <p:nvSpPr>
          <p:cNvPr id="21" name="AutoShape 21"/>
          <p:cNvSpPr/>
          <p:nvPr/>
        </p:nvSpPr>
        <p:spPr>
          <a:xfrm>
            <a:off x="1109567"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机械性能</a:t>
            </a:r>
            <a:endParaRPr lang="en-US" sz="1100"/>
          </a:p>
        </p:txBody>
      </p:sp>
      <p:sp>
        <p:nvSpPr>
          <p:cNvPr id="22" name="AutoShape 22"/>
          <p:cNvSpPr/>
          <p:nvPr/>
        </p:nvSpPr>
        <p:spPr>
          <a:xfrm>
            <a:off x="1109567"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绝缘材料具有一定的机械强度、韧性和耐磨性，以保证在设备运行过程中不易破损或变形。</a:t>
            </a:r>
            <a:endParaRPr lang="en-US" sz="1100"/>
          </a:p>
        </p:txBody>
      </p:sp>
      <p:cxnSp>
        <p:nvCxnSpPr>
          <p:cNvPr id="23" name="Connector 23"/>
          <p:cNvCxnSpPr/>
          <p:nvPr/>
        </p:nvCxnSpPr>
        <p:spPr>
          <a:xfrm flipH="1">
            <a:off x="8267150"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24" name="AutoShape 24"/>
          <p:cNvSpPr/>
          <p:nvPr/>
        </p:nvSpPr>
        <p:spPr>
          <a:xfrm>
            <a:off x="8205121"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热性能</a:t>
            </a:r>
            <a:endParaRPr lang="en-US" sz="1100"/>
          </a:p>
        </p:txBody>
      </p:sp>
      <p:sp>
        <p:nvSpPr>
          <p:cNvPr id="25" name="AutoShape 25"/>
          <p:cNvSpPr/>
          <p:nvPr/>
        </p:nvSpPr>
        <p:spPr>
          <a:xfrm>
            <a:off x="8205121"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绝缘材料具有较高的热稳定性、耐热老化性和良好的阻燃性能。</a:t>
            </a:r>
            <a:endParaRPr lang="en-US" sz="1100"/>
          </a:p>
        </p:txBody>
      </p:sp>
      <p:sp>
        <p:nvSpPr>
          <p:cNvPr id="26" name="AutoShape 26"/>
          <p:cNvSpPr/>
          <p:nvPr/>
        </p:nvSpPr>
        <p:spPr>
          <a:xfrm>
            <a:off x="8205121"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化学稳定性</a:t>
            </a:r>
            <a:endParaRPr lang="en-US" sz="1100"/>
          </a:p>
        </p:txBody>
      </p:sp>
      <p:sp>
        <p:nvSpPr>
          <p:cNvPr id="27" name="AutoShape 27"/>
          <p:cNvSpPr/>
          <p:nvPr/>
        </p:nvSpPr>
        <p:spPr>
          <a:xfrm>
            <a:off x="8205121"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绝缘材料应具有良好的耐酸碱、耐油、耐溶剂等化学稳定性，以保证在复杂环境中长期保持其绝缘性能。</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材料特性分析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https://d.book118.com/408007016006006031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2024-09-07T17:15:13.285</cp:lastPrinted>
  <dcterms:created xsi:type="dcterms:W3CDTF">2024-09-07T09:15:13Z</dcterms:created>
  <dcterms:modified xsi:type="dcterms:W3CDTF">2024-09-07T09:15:15Z</dcterms:modified>
</cp:coreProperties>
</file>