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Relationship Id="rId2" Type="http://schemas.openxmlformats.org/officeDocument/2006/relationships/image" Target="../media/image4.emf" /><Relationship Id="rId3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Relationship Id="rId2" Type="http://schemas.openxmlformats.org/officeDocument/2006/relationships/image" Target="../media/image16.emf" /><Relationship Id="rId3" Type="http://schemas.openxmlformats.org/officeDocument/2006/relationships/image" Target="../media/image17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Relationship Id="rId2" Type="http://schemas.openxmlformats.org/officeDocument/2006/relationships/image" Target="../media/image22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Relationship Id="rId2" Type="http://schemas.openxmlformats.org/officeDocument/2006/relationships/image" Target="../media/image2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31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86550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29857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73228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166620" algn="l" defTabSz="8667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600325" algn="l" defTabSz="8667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033395" algn="l" defTabSz="8667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466465" algn="l" defTabSz="8667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91F4D-D03F-4C3D-9A37-5F92908B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AA4A-91BC-4828-AFF5-D042DFD10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43306-6052-4B2A-97F8-72FE16DD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A2EEE-6E4E-47E1-87C9-2B7C53A9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95F4B-B0A1-46DE-BBA9-EFCF743E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893BD-B3C1-48F8-8A8F-D3296B3C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12CC5-4303-47D3-BF50-E4D90F25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58366-8E97-49DC-B1E3-DB781DFF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D1B06-3935-4751-99B1-EB902E704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A99C7-FD93-45BE-B78E-9E778532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B59C8-7A96-4EC4-9270-9B606FD4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主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2927648" y="5229200"/>
            <a:ext cx="9264352" cy="1628800"/>
          </a:xfrm>
          <a:prstGeom prst="rect">
            <a:avLst/>
          </a:prstGeom>
          <a:solidFill>
            <a:srgbClr val="32B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 flipH="1">
            <a:off x="1192406" y="5229200"/>
            <a:ext cx="1519218" cy="1628800"/>
          </a:xfrm>
          <a:prstGeom prst="rect">
            <a:avLst/>
          </a:prstGeom>
          <a:solidFill>
            <a:srgbClr val="32B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 flipH="1">
            <a:off x="-3" y="5229200"/>
            <a:ext cx="976384" cy="1628800"/>
          </a:xfrm>
          <a:prstGeom prst="rect">
            <a:avLst/>
          </a:prstGeom>
          <a:solidFill>
            <a:srgbClr val="32B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2567611" y="2511288"/>
            <a:ext cx="7056781" cy="629682"/>
          </a:xfrm>
          <a:prstGeom prst="rect">
            <a:avLst/>
          </a:prstGeom>
          <a:noFill/>
          <a:ln w="28575">
            <a:solidFill>
              <a:srgbClr val="32BD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 userDrawn="1"/>
        </p:nvSpPr>
        <p:spPr>
          <a:xfrm>
            <a:off x="2751315" y="6039755"/>
            <a:ext cx="676826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Kd </a:t>
            </a:r>
            <a:r>
              <a:rPr lang="zh-CN" altLang="en-US" b="1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数学</a:t>
            </a:r>
            <a:endParaRPr lang="zh-CN" altLang="en-US" b="1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4"/>
          <p:cNvSpPr txBox="1"/>
          <p:nvPr userDrawn="1"/>
        </p:nvSpPr>
        <p:spPr>
          <a:xfrm>
            <a:off x="4619836" y="2326622"/>
            <a:ext cx="2952328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Yuanti SC" charset="-122"/>
              </a:rPr>
              <a:t>七年级春季苏教版课件</a:t>
            </a:r>
            <a:endParaRPr kumimoji="1" lang="zh-CN" altLang="en-US">
              <a:solidFill>
                <a:schemeClr val="tx1">
                  <a:lumMod val="75000"/>
                  <a:lumOff val="2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Yuanti SC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0536" y="220797"/>
            <a:ext cx="767408" cy="399891"/>
          </a:xfrm>
          <a:prstGeom prst="rect">
            <a:avLst/>
          </a:prstGeom>
        </p:spPr>
      </p:pic>
      <p:sp>
        <p:nvSpPr>
          <p:cNvPr id="28" name="内容占位符 16"/>
          <p:cNvSpPr>
            <a:spLocks noGrp="1"/>
          </p:cNvSpPr>
          <p:nvPr>
            <p:ph sz="quarter" idx="10" hasCustomPrompt="1"/>
          </p:nvPr>
        </p:nvSpPr>
        <p:spPr>
          <a:xfrm>
            <a:off x="4977745" y="1099552"/>
            <a:ext cx="2236510" cy="1200329"/>
          </a:xfrm>
          <a:prstGeom prst="rect">
            <a:avLst/>
          </a:prstGeom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8000" b="0">
                <a:solidFill>
                  <a:schemeClr val="tx1">
                    <a:lumMod val="75000"/>
                    <a:lumOff val="2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第讲</a:t>
            </a:r>
            <a:endParaRPr lang="zh-CN" altLang="en-US"/>
          </a:p>
        </p:txBody>
      </p:sp>
      <p:sp>
        <p:nvSpPr>
          <p:cNvPr id="29" name="内容占位符 16"/>
          <p:cNvSpPr>
            <a:spLocks noGrp="1"/>
          </p:cNvSpPr>
          <p:nvPr>
            <p:ph sz="quarter" idx="11" hasCustomPrompt="1"/>
          </p:nvPr>
        </p:nvSpPr>
        <p:spPr>
          <a:xfrm>
            <a:off x="3910409" y="2763145"/>
            <a:ext cx="4450080" cy="755650"/>
          </a:xfrm>
          <a:prstGeom prst="rect">
            <a:avLst/>
          </a:prstGeom>
          <a:solidFill>
            <a:schemeClr val="bg1"/>
          </a:solidFill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4800" b="0">
                <a:solidFill>
                  <a:schemeClr val="tx1">
                    <a:lumMod val="75000"/>
                    <a:lumOff val="2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平行线四大模型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章节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</a:t>
            </a:r>
            <a:r>
              <a:rPr lang="en-US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1</a:t>
            </a:r>
            <a:endParaRPr 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  <p:sp>
        <p:nvSpPr>
          <p:cNvPr id="4" name="内容占位符 16"/>
          <p:cNvSpPr>
            <a:spLocks noGrp="1"/>
          </p:cNvSpPr>
          <p:nvPr>
            <p:ph sz="quarter" idx="10" hasCustomPrompt="1"/>
          </p:nvPr>
        </p:nvSpPr>
        <p:spPr>
          <a:xfrm>
            <a:off x="4820652" y="3409568"/>
            <a:ext cx="2550699" cy="517514"/>
          </a:xfrm>
          <a:prstGeom prst="rect">
            <a:avLst/>
          </a:prstGeom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3070" b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认知知识框架</a:t>
            </a:r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0" y="260648"/>
            <a:ext cx="1343472" cy="381645"/>
            <a:chOff x="-24680" y="260648"/>
            <a:chExt cx="3041809" cy="864097"/>
          </a:xfrm>
        </p:grpSpPr>
        <p:grpSp>
          <p:nvGrpSpPr>
            <p:cNvPr id="6" name="组合 5"/>
            <p:cNvGrpSpPr/>
            <p:nvPr/>
          </p:nvGrpSpPr>
          <p:grpSpPr>
            <a:xfrm>
              <a:off x="479376" y="260672"/>
              <a:ext cx="2537753" cy="864073"/>
              <a:chOff x="551384" y="332656"/>
              <a:chExt cx="2537753" cy="864073"/>
            </a:xfrm>
            <a:solidFill>
              <a:srgbClr val="EDBB3F"/>
            </a:solidFill>
          </p:grpSpPr>
          <p:sp>
            <p:nvSpPr>
              <p:cNvPr id="8" name="矩形 7"/>
              <p:cNvSpPr/>
              <p:nvPr/>
            </p:nvSpPr>
            <p:spPr>
              <a:xfrm>
                <a:off x="551384" y="332656"/>
                <a:ext cx="2232248" cy="864073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  <p:sp>
            <p:nvSpPr>
              <p:cNvPr id="9" name="矩形 8"/>
              <p:cNvSpPr/>
              <p:nvPr/>
            </p:nvSpPr>
            <p:spPr>
              <a:xfrm rot="2700000">
                <a:off x="2478129" y="459202"/>
                <a:ext cx="611007" cy="611009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</p:grpSp>
        <p:sp>
          <p:nvSpPr>
            <p:cNvPr id="7" name="矩形 6"/>
            <p:cNvSpPr/>
            <p:nvPr/>
          </p:nvSpPr>
          <p:spPr>
            <a:xfrm>
              <a:off x="-24680" y="260648"/>
              <a:ext cx="360038" cy="864073"/>
            </a:xfrm>
            <a:prstGeom prst="rect">
              <a:avLst/>
            </a:prstGeom>
            <a:solidFill>
              <a:srgbClr val="32BD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DBB3F"/>
                </a:solidFill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828" y="5517232"/>
            <a:ext cx="1161367" cy="90731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>
        <p:tmplLst>
          <p:tmpl lvl="1"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章节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02</a:t>
            </a:r>
            <a:endParaRPr lang="zh-CN" alt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  <p:sp>
        <p:nvSpPr>
          <p:cNvPr id="4" name="内容占位符 16"/>
          <p:cNvSpPr>
            <a:spLocks noGrp="1"/>
          </p:cNvSpPr>
          <p:nvPr>
            <p:ph sz="quarter" idx="10" hasCustomPrompt="1"/>
          </p:nvPr>
        </p:nvSpPr>
        <p:spPr>
          <a:xfrm>
            <a:off x="4820650" y="3409568"/>
            <a:ext cx="2550699" cy="517514"/>
          </a:xfrm>
          <a:prstGeom prst="rect">
            <a:avLst/>
          </a:prstGeom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3070" b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简析专题考情</a:t>
            </a:r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0" y="260648"/>
            <a:ext cx="1343472" cy="381645"/>
            <a:chOff x="-24680" y="260648"/>
            <a:chExt cx="3041809" cy="864097"/>
          </a:xfrm>
        </p:grpSpPr>
        <p:grpSp>
          <p:nvGrpSpPr>
            <p:cNvPr id="6" name="组合 5"/>
            <p:cNvGrpSpPr/>
            <p:nvPr/>
          </p:nvGrpSpPr>
          <p:grpSpPr>
            <a:xfrm>
              <a:off x="479376" y="260672"/>
              <a:ext cx="2537753" cy="864073"/>
              <a:chOff x="551384" y="332656"/>
              <a:chExt cx="2537753" cy="864073"/>
            </a:xfrm>
            <a:solidFill>
              <a:srgbClr val="EDBB3F"/>
            </a:solidFill>
          </p:grpSpPr>
          <p:sp>
            <p:nvSpPr>
              <p:cNvPr id="8" name="矩形 7"/>
              <p:cNvSpPr/>
              <p:nvPr/>
            </p:nvSpPr>
            <p:spPr>
              <a:xfrm>
                <a:off x="551384" y="332656"/>
                <a:ext cx="2232248" cy="864073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  <p:sp>
            <p:nvSpPr>
              <p:cNvPr id="9" name="矩形 8"/>
              <p:cNvSpPr/>
              <p:nvPr/>
            </p:nvSpPr>
            <p:spPr>
              <a:xfrm rot="2700000">
                <a:off x="2478129" y="459202"/>
                <a:ext cx="611007" cy="611009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</p:grpSp>
        <p:sp>
          <p:nvSpPr>
            <p:cNvPr id="7" name="矩形 6"/>
            <p:cNvSpPr/>
            <p:nvPr/>
          </p:nvSpPr>
          <p:spPr>
            <a:xfrm>
              <a:off x="-24680" y="260648"/>
              <a:ext cx="360038" cy="864073"/>
            </a:xfrm>
            <a:prstGeom prst="rect">
              <a:avLst/>
            </a:prstGeom>
            <a:solidFill>
              <a:srgbClr val="32BD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DBB3F"/>
                </a:solidFill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828" y="5517232"/>
            <a:ext cx="1161367" cy="90731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>
        <p:tmplLst>
          <p:tmpl lvl="1"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章节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02</a:t>
            </a:r>
            <a:endParaRPr lang="zh-CN" alt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  <p:sp>
        <p:nvSpPr>
          <p:cNvPr id="4" name="内容占位符 16"/>
          <p:cNvSpPr>
            <a:spLocks noGrp="1"/>
          </p:cNvSpPr>
          <p:nvPr>
            <p:ph sz="quarter" idx="10" hasCustomPrompt="1"/>
          </p:nvPr>
        </p:nvSpPr>
        <p:spPr>
          <a:xfrm>
            <a:off x="4820650" y="3409568"/>
            <a:ext cx="2550699" cy="517514"/>
          </a:xfrm>
          <a:prstGeom prst="rect">
            <a:avLst/>
          </a:prstGeom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3070" b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简析专题考情</a:t>
            </a:r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0" y="260648"/>
            <a:ext cx="1343472" cy="381645"/>
            <a:chOff x="-24680" y="260648"/>
            <a:chExt cx="3041809" cy="864097"/>
          </a:xfrm>
        </p:grpSpPr>
        <p:grpSp>
          <p:nvGrpSpPr>
            <p:cNvPr id="6" name="组合 5"/>
            <p:cNvGrpSpPr/>
            <p:nvPr/>
          </p:nvGrpSpPr>
          <p:grpSpPr>
            <a:xfrm>
              <a:off x="479376" y="260672"/>
              <a:ext cx="2537753" cy="864073"/>
              <a:chOff x="551384" y="332656"/>
              <a:chExt cx="2537753" cy="864073"/>
            </a:xfrm>
            <a:solidFill>
              <a:srgbClr val="EDBB3F"/>
            </a:solidFill>
          </p:grpSpPr>
          <p:sp>
            <p:nvSpPr>
              <p:cNvPr id="8" name="矩形 7"/>
              <p:cNvSpPr/>
              <p:nvPr/>
            </p:nvSpPr>
            <p:spPr>
              <a:xfrm>
                <a:off x="551384" y="332656"/>
                <a:ext cx="2232248" cy="864073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  <p:sp>
            <p:nvSpPr>
              <p:cNvPr id="9" name="矩形 8"/>
              <p:cNvSpPr/>
              <p:nvPr/>
            </p:nvSpPr>
            <p:spPr>
              <a:xfrm rot="2700000">
                <a:off x="2478129" y="459202"/>
                <a:ext cx="611007" cy="611009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</p:grpSp>
        <p:sp>
          <p:nvSpPr>
            <p:cNvPr id="7" name="矩形 6"/>
            <p:cNvSpPr/>
            <p:nvPr/>
          </p:nvSpPr>
          <p:spPr>
            <a:xfrm>
              <a:off x="-24680" y="260648"/>
              <a:ext cx="360038" cy="864073"/>
            </a:xfrm>
            <a:prstGeom prst="rect">
              <a:avLst/>
            </a:prstGeom>
            <a:solidFill>
              <a:srgbClr val="32BD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DBB3F"/>
                </a:solidFill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828" y="5517232"/>
            <a:ext cx="1161367" cy="90731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uild="p">
        <p:tmplLst>
          <p:tmpl lvl="1"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章节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03</a:t>
            </a:r>
            <a:endParaRPr lang="zh-CN" alt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  <p:sp>
        <p:nvSpPr>
          <p:cNvPr id="4" name="内容占位符 16"/>
          <p:cNvSpPr>
            <a:spLocks noGrp="1"/>
          </p:cNvSpPr>
          <p:nvPr>
            <p:ph sz="quarter" idx="10" hasCustomPrompt="1"/>
          </p:nvPr>
        </p:nvSpPr>
        <p:spPr>
          <a:xfrm>
            <a:off x="4820650" y="3409568"/>
            <a:ext cx="2550699" cy="517514"/>
          </a:xfrm>
          <a:prstGeom prst="rect">
            <a:avLst/>
          </a:prstGeom>
        </p:spPr>
        <p:txBody>
          <a:bodyPr wrap="none" anchor="ctr" anchorCtr="1">
            <a:spAutoFit/>
          </a:bodyPr>
          <a:lstStyle>
            <a:lvl1pPr marL="0" indent="0" algn="ctr">
              <a:buNone/>
              <a:defRPr sz="3070" b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剖析经典题型</a:t>
            </a:r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0" y="260648"/>
            <a:ext cx="1343472" cy="381645"/>
            <a:chOff x="-24680" y="260648"/>
            <a:chExt cx="3041809" cy="864097"/>
          </a:xfrm>
        </p:grpSpPr>
        <p:grpSp>
          <p:nvGrpSpPr>
            <p:cNvPr id="6" name="组合 5"/>
            <p:cNvGrpSpPr/>
            <p:nvPr/>
          </p:nvGrpSpPr>
          <p:grpSpPr>
            <a:xfrm>
              <a:off x="479376" y="260672"/>
              <a:ext cx="2537753" cy="864073"/>
              <a:chOff x="551384" y="332656"/>
              <a:chExt cx="2537753" cy="864073"/>
            </a:xfrm>
            <a:solidFill>
              <a:srgbClr val="EDBB3F"/>
            </a:solidFill>
          </p:grpSpPr>
          <p:sp>
            <p:nvSpPr>
              <p:cNvPr id="8" name="矩形 7"/>
              <p:cNvSpPr/>
              <p:nvPr/>
            </p:nvSpPr>
            <p:spPr>
              <a:xfrm>
                <a:off x="551384" y="332656"/>
                <a:ext cx="2232248" cy="864073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  <p:sp>
            <p:nvSpPr>
              <p:cNvPr id="9" name="矩形 8"/>
              <p:cNvSpPr/>
              <p:nvPr/>
            </p:nvSpPr>
            <p:spPr>
              <a:xfrm rot="2700000">
                <a:off x="2478129" y="459202"/>
                <a:ext cx="611007" cy="611009"/>
              </a:xfrm>
              <a:prstGeom prst="rect">
                <a:avLst/>
              </a:prstGeom>
              <a:solidFill>
                <a:srgbClr val="32BDE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06425" indent="-173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16025" indent="-34925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825625" indent="-52514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435225" indent="-70104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16725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60032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034030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467735" algn="l" defTabSz="866775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DBB3F"/>
                  </a:solidFill>
                </a:endParaRPr>
              </a:p>
            </p:txBody>
          </p:sp>
        </p:grpSp>
        <p:sp>
          <p:nvSpPr>
            <p:cNvPr id="7" name="矩形 6"/>
            <p:cNvSpPr/>
            <p:nvPr/>
          </p:nvSpPr>
          <p:spPr>
            <a:xfrm>
              <a:off x="-24680" y="260648"/>
              <a:ext cx="360038" cy="864073"/>
            </a:xfrm>
            <a:prstGeom prst="rect">
              <a:avLst/>
            </a:prstGeom>
            <a:solidFill>
              <a:srgbClr val="32BD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DBB3F"/>
                </a:solidFill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828" y="5517232"/>
            <a:ext cx="1161367" cy="90731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>
        <p:tmplLst>
          <p:tmpl lvl="1"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4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260648"/>
            <a:ext cx="159018" cy="382563"/>
          </a:xfrm>
          <a:prstGeom prst="rect">
            <a:avLst/>
          </a:prstGeom>
          <a:solidFill>
            <a:srgbClr val="32B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86C127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dk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mc:AlternateContent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2.docx" TargetMode="Internal" /><Relationship Id="rId3" Type="http://schemas.openxmlformats.org/officeDocument/2006/relationships/image" Target="../media/image3.emf" /><Relationship Id="rId4" Type="http://schemas.openxmlformats.org/officeDocument/2006/relationships/package" Target="../embeddings/Document3.docx" TargetMode="Internal" /><Relationship Id="rId5" Type="http://schemas.openxmlformats.org/officeDocument/2006/relationships/image" Target="../media/image4.emf" /><Relationship Id="rId6" Type="http://schemas.openxmlformats.org/officeDocument/2006/relationships/package" Target="../embeddings/Document4.docx" TargetMode="Internal" /><Relationship Id="rId7" Type="http://schemas.openxmlformats.org/officeDocument/2006/relationships/image" Target="../media/image5.emf" /><Relationship Id="rId8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5.docx" TargetMode="Internal" /><Relationship Id="rId3" Type="http://schemas.openxmlformats.org/officeDocument/2006/relationships/image" Target="../media/image6.emf" /><Relationship Id="rId4" Type="http://schemas.openxmlformats.org/officeDocument/2006/relationships/package" Target="../embeddings/Document6.docx" TargetMode="Internal" /><Relationship Id="rId5" Type="http://schemas.openxmlformats.org/officeDocument/2006/relationships/image" Target="../media/image7.emf" /><Relationship Id="rId6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7.docx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4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8.docx" TargetMode="Internal" /><Relationship Id="rId3" Type="http://schemas.openxmlformats.org/officeDocument/2006/relationships/image" Target="../media/image9.emf" /><Relationship Id="rId4" Type="http://schemas.openxmlformats.org/officeDocument/2006/relationships/package" Target="../embeddings/Document9.docx" TargetMode="Internal" /><Relationship Id="rId5" Type="http://schemas.openxmlformats.org/officeDocument/2006/relationships/image" Target="../media/image10.emf" /><Relationship Id="rId6" Type="http://schemas.openxmlformats.org/officeDocument/2006/relationships/vmlDrawing" Target="../drawings/vmlDrawing5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0.docx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6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1.docx" TargetMode="Internal" /><Relationship Id="rId3" Type="http://schemas.openxmlformats.org/officeDocument/2006/relationships/image" Target="../media/image12.emf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vmlDrawing" Target="../drawings/vmlDrawing7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2.docx" TargetMode="Internal" /><Relationship Id="rId3" Type="http://schemas.openxmlformats.org/officeDocument/2006/relationships/image" Target="../media/image15.emf" /><Relationship Id="rId4" Type="http://schemas.openxmlformats.org/officeDocument/2006/relationships/package" Target="../embeddings/Document13.docx" TargetMode="Internal" /><Relationship Id="rId5" Type="http://schemas.openxmlformats.org/officeDocument/2006/relationships/image" Target="../media/image16.emf" /><Relationship Id="rId6" Type="http://schemas.openxmlformats.org/officeDocument/2006/relationships/package" Target="../embeddings/Document14.docx" TargetMode="Internal" /><Relationship Id="rId7" Type="http://schemas.openxmlformats.org/officeDocument/2006/relationships/image" Target="../media/image17.emf" /><Relationship Id="rId8" Type="http://schemas.openxmlformats.org/officeDocument/2006/relationships/vmlDrawing" Target="../drawings/vmlDrawing8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5.docx" TargetMode="Internal" /><Relationship Id="rId3" Type="http://schemas.openxmlformats.org/officeDocument/2006/relationships/image" Target="../media/image18.emf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vmlDrawing" Target="../drawings/vmlDrawing9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6.docx" TargetMode="Internal" /><Relationship Id="rId3" Type="http://schemas.openxmlformats.org/officeDocument/2006/relationships/image" Target="../media/image21.emf" /><Relationship Id="rId4" Type="http://schemas.openxmlformats.org/officeDocument/2006/relationships/package" Target="../embeddings/Document17.docx" TargetMode="Internal" /><Relationship Id="rId5" Type="http://schemas.openxmlformats.org/officeDocument/2006/relationships/image" Target="../media/image22.emf" /><Relationship Id="rId6" Type="http://schemas.openxmlformats.org/officeDocument/2006/relationships/vmlDrawing" Target="../drawings/vmlDrawing10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Document18.docx" TargetMode="Internal" /><Relationship Id="rId3" Type="http://schemas.openxmlformats.org/officeDocument/2006/relationships/image" Target="../media/image23.emf" /><Relationship Id="rId4" Type="http://schemas.openxmlformats.org/officeDocument/2006/relationships/package" Target="../embeddings/Document19.docx" TargetMode="Internal" /><Relationship Id="rId5" Type="http://schemas.openxmlformats.org/officeDocument/2006/relationships/image" Target="../media/image24.emf" /><Relationship Id="rId6" Type="http://schemas.openxmlformats.org/officeDocument/2006/relationships/vmlDrawing" Target="../drawings/vmlDrawing1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200004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0"/>
          </p:nvPr>
        </p:nvSpPr>
        <p:spPr>
          <a:xfrm>
            <a:off x="4464784" y="1116165"/>
            <a:ext cx="3262433" cy="1200329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zh-CN" altLang="en-US"/>
              <a:t>第二讲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sz="quarter" idx="11"/>
          </p:nvPr>
        </p:nvSpPr>
        <p:spPr>
          <a:xfrm>
            <a:off x="3681730" y="2764790"/>
            <a:ext cx="4665980" cy="755650"/>
          </a:xfrm>
          <a:prstGeom prst="rect">
            <a:avLst/>
          </a:prstGeom>
        </p:spPr>
        <p:txBody>
          <a:bodyPr wrap="square"/>
          <a:lstStyle/>
          <a:p>
            <a:pPr algn="ctr"/>
            <a:r>
              <a:rPr lang="zh-CN" altLang="zh-CN"/>
              <a:t>平行线四大模型</a:t>
            </a:r>
            <a:endParaRPr lang="zh-CN" altLang="zh-CN"/>
          </a:p>
        </p:txBody>
      </p:sp>
    </p:spTree>
  </p:cSld>
  <p:clrMapOvr>
    <a:masterClrMapping/>
  </p:clrMapOvr>
  <p:transition spd="slow">
    <p:randomBa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>
          <a:xfrm>
            <a:off x="4233545" y="3410268"/>
            <a:ext cx="4565650" cy="516255"/>
          </a:xfrm>
        </p:spPr>
        <p:txBody>
          <a:bodyPr wrap="square"/>
          <a:lstStyle/>
          <a:p>
            <a:pPr algn="ctr"/>
            <a:r>
              <a:rPr lang="zh-CN" altLang="en-US">
                <a:sym typeface="+mn-ea"/>
              </a:rPr>
              <a:t>“猪蹄”模型（M模型）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260648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5325110" imgH="198755" progId="Word.Document.12">
                  <p:embed/>
                </p:oleObj>
              </mc:Choice>
              <mc:Fallback>
                <p:oleObj name="文档" r:id="rId2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260648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749300" y="2707005"/>
            <a:ext cx="541972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结论1：</a:t>
            </a:r>
            <a:r>
              <a:rPr lang="zh-CN" altLang="en-US" sz="2400" b="1"/>
              <a:t>若AB∥CD，</a:t>
            </a:r>
            <a:endParaRPr lang="zh-CN" altLang="en-US" sz="2400" b="1"/>
          </a:p>
          <a:p>
            <a:r>
              <a:rPr lang="zh-CN" altLang="en-US" sz="2400" b="1"/>
              <a:t>               则∠P=∠AEP+∠CFP；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 b="1">
                <a:solidFill>
                  <a:srgbClr val="FF0000"/>
                </a:solidFill>
              </a:rPr>
              <a:t>结论2：</a:t>
            </a:r>
            <a:r>
              <a:rPr lang="zh-CN" altLang="en-US" sz="2400" b="1"/>
              <a:t>若∠P=∠AEP+∠CFP，</a:t>
            </a:r>
            <a:endParaRPr lang="zh-CN" altLang="en-US" sz="2400" b="1"/>
          </a:p>
          <a:p>
            <a:r>
              <a:rPr lang="zh-CN" altLang="en-US" sz="2400" b="1"/>
              <a:t>               则AB∥CD.</a:t>
            </a:r>
            <a:endParaRPr lang="zh-CN" altLang="en-US" sz="2400" b="1"/>
          </a:p>
        </p:txBody>
      </p:sp>
      <p:sp>
        <p:nvSpPr>
          <p:cNvPr id="6" name="文本框 5"/>
          <p:cNvSpPr txBox="1"/>
          <p:nvPr/>
        </p:nvSpPr>
        <p:spPr>
          <a:xfrm>
            <a:off x="749935" y="1416685"/>
            <a:ext cx="58051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条件：</a:t>
            </a:r>
            <a:r>
              <a:rPr lang="zh-CN" altLang="en-US" sz="2400" b="1"/>
              <a:t>点P在EF右侧，在AB、 CD内部</a:t>
            </a:r>
            <a:endParaRPr lang="zh-CN" altLang="en-US" sz="2400" b="1"/>
          </a:p>
        </p:txBody>
      </p:sp>
      <p:grpSp>
        <p:nvGrpSpPr>
          <p:cNvPr id="39" name="组合 16"/>
          <p:cNvGrpSpPr/>
          <p:nvPr/>
        </p:nvGrpSpPr>
        <p:grpSpPr>
          <a:xfrm>
            <a:off x="7536815" y="2281555"/>
            <a:ext cx="3214370" cy="2276475"/>
            <a:chOff x="1134" y="1273"/>
            <a:chExt cx="1940" cy="1353"/>
          </a:xfrm>
        </p:grpSpPr>
        <p:sp>
          <p:nvSpPr>
            <p:cNvPr id="40" name="任意多边形 1"/>
            <p:cNvSpPr/>
            <p:nvPr/>
          </p:nvSpPr>
          <p:spPr>
            <a:xfrm>
              <a:off x="2069" y="1883"/>
              <a:ext cx="40" cy="231"/>
            </a:xfrm>
            <a:custGeom>
              <a:cxnLst>
                <a:cxn ang="0">
                  <a:pos x="0" y="0"/>
                </a:cxn>
                <a:cxn ang="0">
                  <a:pos x="39" y="127"/>
                </a:cxn>
                <a:cxn ang="0">
                  <a:pos x="4" y="231"/>
                </a:cxn>
              </a:cxnLst>
              <a:rect l="l" t="t" r="r" b="b"/>
              <a:pathLst>
                <a:path w="40" h="231">
                  <a:moveTo>
                    <a:pt x="0" y="0"/>
                  </a:moveTo>
                  <a:cubicBezTo>
                    <a:pt x="19" y="44"/>
                    <a:pt x="38" y="89"/>
                    <a:pt x="39" y="127"/>
                  </a:cubicBezTo>
                  <a:cubicBezTo>
                    <a:pt x="40" y="165"/>
                    <a:pt x="22" y="198"/>
                    <a:pt x="4" y="231"/>
                  </a:cubicBezTo>
                </a:path>
              </a:pathLst>
            </a:custGeom>
            <a:noFill/>
            <a:ln w="9525" cap="flat" cmpd="sng">
              <a:solidFill>
                <a:srgbClr val="FF33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41" name="文本框 2"/>
            <p:cNvSpPr txBox="1"/>
            <p:nvPr/>
          </p:nvSpPr>
          <p:spPr>
            <a:xfrm>
              <a:off x="2152" y="1919"/>
              <a:ext cx="460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 2</a:t>
              </a:r>
              <a:endParaRPr lang="en-US" altLang="zh-CN" sz="2800" b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cxnSp>
          <p:nvCxnSpPr>
            <p:cNvPr id="42" name="直接箭头连接符 3"/>
            <p:cNvCxnSpPr/>
            <p:nvPr/>
          </p:nvCxnSpPr>
          <p:spPr>
            <a:xfrm>
              <a:off x="1374" y="1477"/>
              <a:ext cx="1217" cy="1"/>
            </a:xfrm>
            <a:prstGeom prst="straightConnector1">
              <a:avLst/>
            </a:prstGeom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43" name="直接箭头连接符 4"/>
            <p:cNvCxnSpPr/>
            <p:nvPr/>
          </p:nvCxnSpPr>
          <p:spPr>
            <a:xfrm>
              <a:off x="1346" y="2383"/>
              <a:ext cx="1217" cy="0"/>
            </a:xfrm>
            <a:prstGeom prst="straightConnector1">
              <a:avLst/>
            </a:prstGeom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44" name="直接箭头连接符 5"/>
            <p:cNvCxnSpPr/>
            <p:nvPr/>
          </p:nvCxnSpPr>
          <p:spPr>
            <a:xfrm flipH="1">
              <a:off x="1885" y="1477"/>
              <a:ext cx="706" cy="533"/>
            </a:xfrm>
            <a:prstGeom prst="straightConnector1">
              <a:avLst/>
            </a:prstGeom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45" name="直接箭头连接符 6"/>
            <p:cNvCxnSpPr/>
            <p:nvPr/>
          </p:nvCxnSpPr>
          <p:spPr>
            <a:xfrm>
              <a:off x="1885" y="2010"/>
              <a:ext cx="678" cy="373"/>
            </a:xfrm>
            <a:prstGeom prst="straightConnector1">
              <a:avLst/>
            </a:prstGeom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46" name="任意多边形 7"/>
            <p:cNvSpPr/>
            <p:nvPr/>
          </p:nvSpPr>
          <p:spPr>
            <a:xfrm>
              <a:off x="2380" y="1477"/>
              <a:ext cx="50" cy="117"/>
            </a:xfrm>
            <a:custGeom>
              <a:cxnLst>
                <a:cxn ang="0">
                  <a:pos x="4" y="0"/>
                </a:cxn>
                <a:cxn ang="0">
                  <a:pos x="8" y="75"/>
                </a:cxn>
                <a:cxn ang="0">
                  <a:pos x="50" y="117"/>
                </a:cxn>
              </a:cxnLst>
              <a:rect l="l" t="t" r="r" b="b"/>
              <a:pathLst>
                <a:path w="50" h="117">
                  <a:moveTo>
                    <a:pt x="4" y="0"/>
                  </a:moveTo>
                  <a:cubicBezTo>
                    <a:pt x="2" y="28"/>
                    <a:pt x="0" y="56"/>
                    <a:pt x="8" y="75"/>
                  </a:cubicBezTo>
                  <a:cubicBezTo>
                    <a:pt x="16" y="94"/>
                    <a:pt x="46" y="116"/>
                    <a:pt x="50" y="117"/>
                  </a:cubicBezTo>
                </a:path>
              </a:pathLst>
            </a:custGeom>
            <a:noFill/>
            <a:ln w="9525" cap="flat" cmpd="sng">
              <a:solidFill>
                <a:srgbClr val="FF33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47" name="任意多边形 8"/>
            <p:cNvSpPr/>
            <p:nvPr/>
          </p:nvSpPr>
          <p:spPr>
            <a:xfrm>
              <a:off x="2342" y="2276"/>
              <a:ext cx="16" cy="107"/>
            </a:xfrm>
            <a:custGeom>
              <a:cxnLst>
                <a:cxn ang="0">
                  <a:pos x="16" y="0"/>
                </a:cxn>
                <a:cxn ang="0">
                  <a:pos x="1" y="57"/>
                </a:cxn>
                <a:cxn ang="0">
                  <a:pos x="12" y="107"/>
                </a:cxn>
              </a:cxnLst>
              <a:rect l="l" t="t" r="r" b="b"/>
              <a:pathLst>
                <a:path w="16" h="107">
                  <a:moveTo>
                    <a:pt x="16" y="0"/>
                  </a:moveTo>
                  <a:cubicBezTo>
                    <a:pt x="9" y="19"/>
                    <a:pt x="2" y="39"/>
                    <a:pt x="1" y="57"/>
                  </a:cubicBezTo>
                  <a:cubicBezTo>
                    <a:pt x="0" y="75"/>
                    <a:pt x="11" y="99"/>
                    <a:pt x="12" y="107"/>
                  </a:cubicBezTo>
                </a:path>
              </a:pathLst>
            </a:custGeom>
            <a:noFill/>
            <a:ln w="9525" cap="flat" cmpd="sng">
              <a:solidFill>
                <a:srgbClr val="FF33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48" name="文本框 9"/>
            <p:cNvSpPr txBox="1"/>
            <p:nvPr/>
          </p:nvSpPr>
          <p:spPr>
            <a:xfrm>
              <a:off x="2056" y="1437"/>
              <a:ext cx="291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 1</a:t>
              </a:r>
              <a:endParaRPr lang="en-US" altLang="zh-CN" sz="2800" b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49" name="文本框 10"/>
            <p:cNvSpPr txBox="1"/>
            <p:nvPr/>
          </p:nvSpPr>
          <p:spPr>
            <a:xfrm>
              <a:off x="2055" y="2238"/>
              <a:ext cx="287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 3</a:t>
              </a:r>
              <a:endParaRPr lang="en-US" altLang="zh-CN" sz="2800" b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50" name="文本框 11"/>
            <p:cNvSpPr txBox="1"/>
            <p:nvPr/>
          </p:nvSpPr>
          <p:spPr>
            <a:xfrm>
              <a:off x="1243" y="1273"/>
              <a:ext cx="460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i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A</a:t>
              </a:r>
              <a:endParaRPr lang="en-US" altLang="zh-CN" sz="2800" b="1" i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51" name="文本框 12"/>
            <p:cNvSpPr txBox="1"/>
            <p:nvPr/>
          </p:nvSpPr>
          <p:spPr>
            <a:xfrm>
              <a:off x="2614" y="1297"/>
              <a:ext cx="460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i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E</a:t>
              </a:r>
              <a:endParaRPr lang="en-US" altLang="zh-CN" sz="2800" b="1" i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52" name="文本框 13"/>
            <p:cNvSpPr txBox="1"/>
            <p:nvPr/>
          </p:nvSpPr>
          <p:spPr>
            <a:xfrm>
              <a:off x="1134" y="2294"/>
              <a:ext cx="460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i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C</a:t>
              </a:r>
              <a:endParaRPr lang="en-US" altLang="zh-CN" sz="2800" b="1" i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53" name="文本框 14"/>
            <p:cNvSpPr txBox="1"/>
            <p:nvPr/>
          </p:nvSpPr>
          <p:spPr>
            <a:xfrm>
              <a:off x="2558" y="2286"/>
              <a:ext cx="390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i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F</a:t>
              </a:r>
              <a:endParaRPr lang="en-US" altLang="zh-CN" sz="2800" b="1" i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54" name="文本框 15"/>
            <p:cNvSpPr txBox="1"/>
            <p:nvPr/>
          </p:nvSpPr>
          <p:spPr>
            <a:xfrm>
              <a:off x="1712" y="1920"/>
              <a:ext cx="245" cy="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12700" tIns="12700" rIns="0" bIns="0" upright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 sz="2800" b="1" i="1" kern="100">
                  <a:solidFill>
                    <a:srgbClr val="000000"/>
                  </a:solidFill>
                  <a:latin typeface="Times New Roman" panose="02020603050405020304"/>
                  <a:ea typeface="宋体" panose="02010600030101010101" pitchFamily="2" charset="-122"/>
                  <a:cs typeface="Times New Roman" panose="02020603050405020304"/>
                  <a:sym typeface="Times New Roman" panose="02020603050405020304"/>
                </a:rPr>
                <a:t>P</a:t>
              </a:r>
              <a:endParaRPr lang="en-US" altLang="zh-CN" sz="2800" b="1" i="1" kern="1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260648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5325110" imgH="198755" progId="Word.Document.12">
                  <p:embed/>
                </p:oleObj>
              </mc:Choice>
              <mc:Fallback>
                <p:oleObj name="文档" r:id="rId2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260648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508000" y="840283"/>
          <a:ext cx="11176000" cy="249093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4" imgW="5325110" imgH="1188085" progId="Word.Document.12">
                  <p:embed/>
                </p:oleObj>
              </mc:Choice>
              <mc:Fallback>
                <p:oleObj name="文档" r:id="rId4" imgW="5325110" imgH="118808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840283"/>
                        <a:ext cx="11176000" cy="24909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508000" y="3331219"/>
          <a:ext cx="11176000" cy="29060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6" imgW="5325110" imgH="1385570" progId="Word.Document.12">
                  <p:embed/>
                </p:oleObj>
              </mc:Choice>
              <mc:Fallback>
                <p:oleObj name="文档" r:id="rId6" imgW="5325110" imgH="13855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08000" y="3331219"/>
                        <a:ext cx="11176000" cy="2906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234875"/>
          <a:ext cx="11176000" cy="29060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2" imgW="5325110" imgH="1385570" progId="Word.Document.12">
                  <p:embed/>
                </p:oleObj>
              </mc:Choice>
              <mc:Fallback>
                <p:oleObj name="文档" r:id="rId2" imgW="5325110" imgH="13855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234875"/>
                        <a:ext cx="11176000" cy="2906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508000" y="998013"/>
          <a:ext cx="11176000" cy="6031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4" imgW="5325110" imgH="2874010" progId="Word.Document.12">
                  <p:embed/>
                </p:oleObj>
              </mc:Choice>
              <mc:Fallback>
                <p:oleObj name="文档" r:id="rId4" imgW="5325110" imgH="28740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998013"/>
                        <a:ext cx="11176000" cy="60313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>
          <a:xfrm>
            <a:off x="3602355" y="3395028"/>
            <a:ext cx="4565650" cy="516255"/>
          </a:xfrm>
        </p:spPr>
        <p:txBody>
          <a:bodyPr wrap="square"/>
          <a:lstStyle/>
          <a:p>
            <a:pPr algn="ctr"/>
            <a:r>
              <a:rPr lang="zh-CN" altLang="en-US">
                <a:sym typeface="+mn-ea"/>
              </a:rPr>
              <a:t>“铅笔”模型</a:t>
            </a:r>
            <a:endParaRPr lang="zh-CN" altLang="en-US">
              <a:sym typeface="+mn-ea"/>
            </a:endParaRPr>
          </a:p>
        </p:txBody>
      </p:sp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02</a:t>
            </a:r>
            <a:endParaRPr lang="zh-CN" alt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7048" y="249785"/>
          <a:ext cx="11177905" cy="436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2" imgW="5343525" imgH="209550" progId="Word.Document.12">
                  <p:embed/>
                </p:oleObj>
              </mc:Choice>
              <mc:Fallback>
                <p:oleObj name="文档" r:id="rId2" imgW="5343525" imgH="2095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7048" y="249785"/>
                        <a:ext cx="11177905" cy="4368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628650" y="2181860"/>
            <a:ext cx="541972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结论1：</a:t>
            </a:r>
            <a:r>
              <a:rPr lang="zh-CN" altLang="en-US" sz="2400" b="1"/>
              <a:t>若AB∥CD，</a:t>
            </a:r>
            <a:endParaRPr lang="zh-CN" altLang="en-US" sz="2400" b="1"/>
          </a:p>
          <a:p>
            <a:r>
              <a:rPr lang="zh-CN" altLang="en-US" sz="2400" b="1"/>
              <a:t>               则∠P+∠AEP+∠PFC=360°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 b="1">
                <a:solidFill>
                  <a:srgbClr val="FF0000"/>
                </a:solidFill>
              </a:rPr>
              <a:t>结论2：</a:t>
            </a:r>
            <a:r>
              <a:rPr lang="zh-CN" altLang="en-US" sz="2400" b="1"/>
              <a:t>若∠P+∠AEP+∠PFC= 360°</a:t>
            </a:r>
            <a:endParaRPr lang="zh-CN" altLang="en-US" sz="2400" b="1"/>
          </a:p>
          <a:p>
            <a:r>
              <a:rPr lang="zh-CN" altLang="en-US" sz="2400" b="1"/>
              <a:t>                则AB∥CD. </a:t>
            </a:r>
            <a:endParaRPr lang="zh-CN" altLang="en-US" sz="2400" b="1"/>
          </a:p>
        </p:txBody>
      </p:sp>
      <p:sp>
        <p:nvSpPr>
          <p:cNvPr id="6" name="文本框 5"/>
          <p:cNvSpPr txBox="1"/>
          <p:nvPr/>
        </p:nvSpPr>
        <p:spPr>
          <a:xfrm>
            <a:off x="629920" y="1386840"/>
            <a:ext cx="58051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条件：</a:t>
            </a:r>
            <a:r>
              <a:rPr lang="zh-CN" altLang="en-US" sz="2400" b="1"/>
              <a:t>点P在EF右侧，在AB、 CD内部</a:t>
            </a:r>
            <a:endParaRPr lang="zh-CN" altLang="en-US" sz="2400" b="1"/>
          </a:p>
        </p:txBody>
      </p:sp>
      <p:grpSp>
        <p:nvGrpSpPr>
          <p:cNvPr id="1073742850" name="组合 1073742849"/>
          <p:cNvGrpSpPr/>
          <p:nvPr/>
        </p:nvGrpSpPr>
        <p:grpSpPr>
          <a:xfrm>
            <a:off x="2382520" y="4254500"/>
            <a:ext cx="8613140" cy="2318385"/>
            <a:chOff x="1802" y="1441"/>
            <a:chExt cx="7489" cy="1629"/>
          </a:xfrm>
        </p:grpSpPr>
        <p:sp>
          <p:nvSpPr>
            <p:cNvPr id="1073742851" name="任意多边形 1073742850"/>
            <p:cNvSpPr/>
            <p:nvPr/>
          </p:nvSpPr>
          <p:spPr>
            <a:xfrm>
              <a:off x="1936" y="1746"/>
              <a:ext cx="1434" cy="774"/>
            </a:xfrm>
            <a:custGeom>
              <a:rect l="l" t="t" r="r" b="b"/>
              <a:pathLst>
                <a:path w="1434" h="774">
                  <a:moveTo>
                    <a:pt x="0" y="0"/>
                  </a:moveTo>
                  <a:lnTo>
                    <a:pt x="1155" y="0"/>
                  </a:lnTo>
                  <a:lnTo>
                    <a:pt x="1434" y="333"/>
                  </a:lnTo>
                  <a:lnTo>
                    <a:pt x="1041" y="774"/>
                  </a:lnTo>
                  <a:lnTo>
                    <a:pt x="66" y="774"/>
                  </a:lnTo>
                </a:path>
              </a:pathLst>
            </a:custGeom>
            <a:noFill/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2" name="任意多边形 1073742851"/>
            <p:cNvSpPr/>
            <p:nvPr/>
          </p:nvSpPr>
          <p:spPr>
            <a:xfrm>
              <a:off x="3832" y="1776"/>
              <a:ext cx="1353" cy="744"/>
            </a:xfrm>
            <a:custGeom>
              <a:rect l="l" t="t" r="r" b="b"/>
              <a:pathLst>
                <a:path w="1353" h="744">
                  <a:moveTo>
                    <a:pt x="45" y="0"/>
                  </a:moveTo>
                  <a:lnTo>
                    <a:pt x="954" y="0"/>
                  </a:lnTo>
                  <a:lnTo>
                    <a:pt x="1218" y="180"/>
                  </a:lnTo>
                  <a:lnTo>
                    <a:pt x="1353" y="435"/>
                  </a:lnTo>
                  <a:lnTo>
                    <a:pt x="924" y="744"/>
                  </a:ln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3" name="任意多边形 1073742852"/>
            <p:cNvSpPr/>
            <p:nvPr/>
          </p:nvSpPr>
          <p:spPr>
            <a:xfrm>
              <a:off x="5530" y="1785"/>
              <a:ext cx="1257" cy="810"/>
            </a:xfrm>
            <a:custGeom>
              <a:rect l="l" t="t" r="r" b="b"/>
              <a:pathLst>
                <a:path w="1257" h="810">
                  <a:moveTo>
                    <a:pt x="30" y="0"/>
                  </a:moveTo>
                  <a:lnTo>
                    <a:pt x="1014" y="0"/>
                  </a:lnTo>
                  <a:lnTo>
                    <a:pt x="1221" y="231"/>
                  </a:lnTo>
                  <a:lnTo>
                    <a:pt x="1257" y="426"/>
                  </a:lnTo>
                  <a:lnTo>
                    <a:pt x="1197" y="624"/>
                  </a:lnTo>
                  <a:lnTo>
                    <a:pt x="1059" y="810"/>
                  </a:lnTo>
                  <a:lnTo>
                    <a:pt x="0" y="810"/>
                  </a:lnTo>
                </a:path>
              </a:pathLst>
            </a:custGeom>
            <a:noFill/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4" name="文本框 1073742853"/>
            <p:cNvSpPr txBox="1"/>
            <p:nvPr/>
          </p:nvSpPr>
          <p:spPr>
            <a:xfrm>
              <a:off x="1808" y="1463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A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55" name="文本框 1073742854"/>
            <p:cNvSpPr txBox="1"/>
            <p:nvPr/>
          </p:nvSpPr>
          <p:spPr>
            <a:xfrm>
              <a:off x="2992" y="1521"/>
              <a:ext cx="460" cy="20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/>
                <a:t>E</a:t>
              </a:r>
              <a:endParaRPr lang="en-US" altLang="zh-CN"/>
            </a:p>
          </p:txBody>
        </p:sp>
        <p:sp>
          <p:nvSpPr>
            <p:cNvPr id="1073742856" name="文本框 1073742855"/>
            <p:cNvSpPr txBox="1"/>
            <p:nvPr/>
          </p:nvSpPr>
          <p:spPr>
            <a:xfrm>
              <a:off x="1802" y="2458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C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57" name="文本框 1073742856"/>
            <p:cNvSpPr txBox="1"/>
            <p:nvPr/>
          </p:nvSpPr>
          <p:spPr>
            <a:xfrm>
              <a:off x="2995" y="2479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/>
                <a:t>F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58" name="文本框 1073742857"/>
            <p:cNvSpPr txBox="1"/>
            <p:nvPr/>
          </p:nvSpPr>
          <p:spPr>
            <a:xfrm>
              <a:off x="3385" y="1933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en-US" altLang="zh-CN"/>
                <a:t>P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59" name="文本框 1073742858"/>
            <p:cNvSpPr txBox="1"/>
            <p:nvPr/>
          </p:nvSpPr>
          <p:spPr>
            <a:xfrm>
              <a:off x="3706" y="1502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A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0" name="文本框 1073742859"/>
            <p:cNvSpPr txBox="1"/>
            <p:nvPr/>
          </p:nvSpPr>
          <p:spPr>
            <a:xfrm>
              <a:off x="4667" y="1494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B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1" name="文本框 1073742860"/>
            <p:cNvSpPr txBox="1"/>
            <p:nvPr/>
          </p:nvSpPr>
          <p:spPr>
            <a:xfrm>
              <a:off x="3671" y="2442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C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2" name="文本框 1073742861"/>
            <p:cNvSpPr txBox="1"/>
            <p:nvPr/>
          </p:nvSpPr>
          <p:spPr>
            <a:xfrm>
              <a:off x="4738" y="241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D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3" name="文本框 1073742862"/>
            <p:cNvSpPr txBox="1"/>
            <p:nvPr/>
          </p:nvSpPr>
          <p:spPr>
            <a:xfrm>
              <a:off x="5029" y="1675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E1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4" name="文本框 1073742863"/>
            <p:cNvSpPr txBox="1"/>
            <p:nvPr/>
          </p:nvSpPr>
          <p:spPr>
            <a:xfrm>
              <a:off x="5182" y="2060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E2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5" name="文本框 1073742864"/>
            <p:cNvSpPr txBox="1"/>
            <p:nvPr/>
          </p:nvSpPr>
          <p:spPr>
            <a:xfrm>
              <a:off x="5416" y="151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A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6" name="文本框 1073742865"/>
            <p:cNvSpPr txBox="1"/>
            <p:nvPr/>
          </p:nvSpPr>
          <p:spPr>
            <a:xfrm>
              <a:off x="6503" y="1511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B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7" name="文本框 1073742866"/>
            <p:cNvSpPr txBox="1"/>
            <p:nvPr/>
          </p:nvSpPr>
          <p:spPr>
            <a:xfrm>
              <a:off x="5403" y="255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C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8" name="文本框 1073742867"/>
            <p:cNvSpPr txBox="1"/>
            <p:nvPr/>
          </p:nvSpPr>
          <p:spPr>
            <a:xfrm>
              <a:off x="6483" y="251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D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69" name="文本框 1073742868"/>
            <p:cNvSpPr txBox="1"/>
            <p:nvPr/>
          </p:nvSpPr>
          <p:spPr>
            <a:xfrm>
              <a:off x="6767" y="1802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E1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0" name="文本框 1073742869"/>
            <p:cNvSpPr txBox="1"/>
            <p:nvPr/>
          </p:nvSpPr>
          <p:spPr>
            <a:xfrm>
              <a:off x="6795" y="2036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E2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1" name="文本框 1073742870"/>
            <p:cNvSpPr txBox="1"/>
            <p:nvPr/>
          </p:nvSpPr>
          <p:spPr>
            <a:xfrm>
              <a:off x="6771" y="2315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E3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2" name="文本框 1073742871"/>
            <p:cNvSpPr txBox="1"/>
            <p:nvPr/>
          </p:nvSpPr>
          <p:spPr>
            <a:xfrm>
              <a:off x="7164" y="1441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A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3" name="文本框 1073742872"/>
            <p:cNvSpPr txBox="1"/>
            <p:nvPr/>
          </p:nvSpPr>
          <p:spPr>
            <a:xfrm>
              <a:off x="8322" y="1448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B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4" name="文本框 1073742873"/>
            <p:cNvSpPr txBox="1"/>
            <p:nvPr/>
          </p:nvSpPr>
          <p:spPr>
            <a:xfrm>
              <a:off x="7126" y="2591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C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5" name="文本框 1073742874"/>
            <p:cNvSpPr txBox="1"/>
            <p:nvPr/>
          </p:nvSpPr>
          <p:spPr>
            <a:xfrm>
              <a:off x="8386" y="2588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D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6" name="文本框 1073742875"/>
            <p:cNvSpPr txBox="1"/>
            <p:nvPr/>
          </p:nvSpPr>
          <p:spPr>
            <a:xfrm>
              <a:off x="8654" y="1563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E1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7" name="文本框 1073742876"/>
            <p:cNvSpPr txBox="1"/>
            <p:nvPr/>
          </p:nvSpPr>
          <p:spPr>
            <a:xfrm>
              <a:off x="8807" y="179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E2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8" name="文本框 1073742877"/>
            <p:cNvSpPr txBox="1"/>
            <p:nvPr/>
          </p:nvSpPr>
          <p:spPr>
            <a:xfrm>
              <a:off x="8831" y="2084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E3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79" name="文本框 1073742878"/>
            <p:cNvSpPr txBox="1"/>
            <p:nvPr/>
          </p:nvSpPr>
          <p:spPr>
            <a:xfrm>
              <a:off x="8716" y="2515"/>
              <a:ext cx="454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En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80" name="文本框 1073742879"/>
            <p:cNvSpPr txBox="1"/>
            <p:nvPr/>
          </p:nvSpPr>
          <p:spPr>
            <a:xfrm>
              <a:off x="7546" y="2647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图4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81" name="文本框 1073742880"/>
            <p:cNvSpPr txBox="1"/>
            <p:nvPr/>
          </p:nvSpPr>
          <p:spPr>
            <a:xfrm>
              <a:off x="5743" y="2672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图3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82" name="文本框 1073742881"/>
            <p:cNvSpPr txBox="1"/>
            <p:nvPr/>
          </p:nvSpPr>
          <p:spPr>
            <a:xfrm>
              <a:off x="4031" y="2656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图2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83" name="文本框 1073742882"/>
            <p:cNvSpPr txBox="1"/>
            <p:nvPr/>
          </p:nvSpPr>
          <p:spPr>
            <a:xfrm>
              <a:off x="2283" y="2658"/>
              <a:ext cx="460" cy="3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700" tIns="1270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>
                <a:tabLst>
                  <a:tab pos="266700"/>
                  <a:tab pos="1600200"/>
                  <a:tab pos="2933700"/>
                  <a:tab pos="4267200"/>
                </a:tabLst>
              </a:pPr>
              <a:r>
                <a:rPr lang="zh-CN" altLang="en-US"/>
                <a:t>图1</a:t>
              </a:r>
              <a:endParaRPr lang="zh-CN" altLang="en-US"/>
            </a:p>
            <a:p>
              <a:endParaRPr lang="zh-CN" altLang="en-US"/>
            </a:p>
          </p:txBody>
        </p:sp>
        <p:sp>
          <p:nvSpPr>
            <p:cNvPr id="1073742884" name="任意多边形 1073742883"/>
            <p:cNvSpPr/>
            <p:nvPr/>
          </p:nvSpPr>
          <p:spPr>
            <a:xfrm>
              <a:off x="7227" y="1733"/>
              <a:ext cx="1583" cy="939"/>
            </a:xfrm>
            <a:custGeom>
              <a:rect l="l" t="t" r="r" b="b"/>
              <a:pathLst>
                <a:path w="1583" h="939">
                  <a:moveTo>
                    <a:pt x="46" y="0"/>
                  </a:moveTo>
                  <a:lnTo>
                    <a:pt x="1212" y="0"/>
                  </a:lnTo>
                  <a:lnTo>
                    <a:pt x="1440" y="110"/>
                  </a:lnTo>
                  <a:lnTo>
                    <a:pt x="1570" y="333"/>
                  </a:lnTo>
                  <a:lnTo>
                    <a:pt x="1583" y="525"/>
                  </a:lnTo>
                  <a:lnTo>
                    <a:pt x="1453" y="790"/>
                  </a:lnTo>
                  <a:lnTo>
                    <a:pt x="1258" y="939"/>
                  </a:lnTo>
                  <a:lnTo>
                    <a:pt x="0" y="939"/>
                  </a:lnTo>
                </a:path>
              </a:pathLst>
            </a:custGeom>
            <a:noFill/>
            <a:ln w="9525" cap="flat" cmpd="sng">
              <a:solidFill>
                <a:srgbClr val="0070C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06425" indent="-173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16025" indent="-34925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825625" indent="-52514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435225" indent="-70104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16725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60032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034030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467735" algn="l" defTabSz="866775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332656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2" imgW="5325110" imgH="198755" progId="Word.Document.12">
                  <p:embed/>
                </p:oleObj>
              </mc:Choice>
              <mc:Fallback>
                <p:oleObj name="文档" r:id="rId2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332656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507048" y="1037144"/>
          <a:ext cx="11177905" cy="41827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4" imgW="5343525" imgH="2000250" progId="Word.Document.12">
                  <p:embed/>
                </p:oleObj>
              </mc:Choice>
              <mc:Fallback>
                <p:oleObj name="文档" r:id="rId4" imgW="5343525" imgH="20002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7048" y="1037144"/>
                        <a:ext cx="11177905" cy="41827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260648"/>
          <a:ext cx="9356823" cy="6604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2" imgW="5325110" imgH="3759200" progId="Word.Document.12">
                  <p:embed/>
                </p:oleObj>
              </mc:Choice>
              <mc:Fallback>
                <p:oleObj name="文档" r:id="rId2" imgW="5325110" imgH="375920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260648"/>
                        <a:ext cx="9356823" cy="660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>
          <a:xfrm>
            <a:off x="4339590" y="3319463"/>
            <a:ext cx="3017520" cy="516255"/>
          </a:xfrm>
        </p:spPr>
        <p:txBody>
          <a:bodyPr wrap="square"/>
          <a:lstStyle/>
          <a:p>
            <a:pPr algn="ctr"/>
            <a:r>
              <a:rPr lang="zh-CN" altLang="en-US"/>
              <a:t>“臭脚”模型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7048" y="249785"/>
          <a:ext cx="11177905" cy="436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2" imgW="5343525" imgH="209550" progId="Word.Document.12">
                  <p:embed/>
                </p:oleObj>
              </mc:Choice>
              <mc:Fallback>
                <p:oleObj name="文档" r:id="rId2" imgW="5343525" imgH="2095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7048" y="249785"/>
                        <a:ext cx="11177905" cy="4368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628650" y="2181860"/>
            <a:ext cx="794194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结论1：</a:t>
            </a:r>
            <a:r>
              <a:rPr lang="zh-CN" altLang="en-US" sz="2400" b="1"/>
              <a:t>若AB∥CD，</a:t>
            </a:r>
            <a:endParaRPr lang="zh-CN" altLang="en-US" sz="2400" b="1"/>
          </a:p>
          <a:p>
            <a:r>
              <a:rPr lang="zh-CN" altLang="en-US" sz="2400" b="1"/>
              <a:t>               则∠P=∠AEP-∠CFP或∠P=∠CFP-∠AEP；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 b="1">
                <a:solidFill>
                  <a:srgbClr val="FF0000"/>
                </a:solidFill>
              </a:rPr>
              <a:t>结论2：</a:t>
            </a:r>
            <a:r>
              <a:rPr lang="zh-CN" altLang="en-US" sz="2400" b="1"/>
              <a:t>若∠P=∠AEP-∠CFP或∠P=∠CFP-∠AEP，</a:t>
            </a:r>
            <a:endParaRPr lang="zh-CN" altLang="en-US" sz="2400" b="1"/>
          </a:p>
          <a:p>
            <a:r>
              <a:rPr lang="zh-CN" altLang="en-US" sz="2400" b="1"/>
              <a:t>               则AB∥CD.</a:t>
            </a:r>
            <a:endParaRPr lang="zh-CN" altLang="en-US" sz="2400" b="1"/>
          </a:p>
        </p:txBody>
      </p:sp>
      <p:sp>
        <p:nvSpPr>
          <p:cNvPr id="6" name="文本框 5"/>
          <p:cNvSpPr txBox="1"/>
          <p:nvPr/>
        </p:nvSpPr>
        <p:spPr>
          <a:xfrm>
            <a:off x="629920" y="1386840"/>
            <a:ext cx="58051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条件：</a:t>
            </a:r>
            <a:r>
              <a:rPr lang="zh-CN" altLang="en-US" sz="2400" b="1"/>
              <a:t>点P在EF右侧，在AB、 CD外部</a:t>
            </a:r>
            <a:endParaRPr lang="zh-CN" altLang="en-US" sz="2400" b="1"/>
          </a:p>
        </p:txBody>
      </p:sp>
      <p:pic>
        <p:nvPicPr>
          <p:cNvPr id="3" name="843EC9D1-E414-43AB-BBC1-318BB91020ED-1" descr="C:/Users/ADMINI~1/AppData/Local/Temp/qt_temp.HG4552qt_temp"/>
          <p:cNvPicPr>
            <a:picLocks noChangeAspect="1"/>
          </p:cNvPicPr>
          <p:nvPr/>
        </p:nvPicPr>
        <p:blipFill>
          <a:blip r:embed="rId4"/>
          <a:srcRect l="31906" t="16192" r="24867" b="25420"/>
          <a:stretch>
            <a:fillRect/>
          </a:stretch>
        </p:blipFill>
        <p:spPr>
          <a:xfrm>
            <a:off x="8105140" y="4078605"/>
            <a:ext cx="3350895" cy="2534920"/>
          </a:xfrm>
          <a:prstGeom prst="rect">
            <a:avLst/>
          </a:prstGeom>
        </p:spPr>
      </p:pic>
      <p:pic>
        <p:nvPicPr>
          <p:cNvPr id="4" name="843EC9D1-E414-43AB-BBC1-318BB91020ED-2" descr="C:/Users/ADMINI~1/AppData/Local/Temp/qt_temp.Qy4552qt_temp"/>
          <p:cNvPicPr>
            <a:picLocks noChangeAspect="1"/>
          </p:cNvPicPr>
          <p:nvPr/>
        </p:nvPicPr>
        <p:blipFill>
          <a:blip r:embed="rId5"/>
          <a:srcRect l="23785" t="17764" r="31977" b="34607"/>
          <a:stretch>
            <a:fillRect/>
          </a:stretch>
        </p:blipFill>
        <p:spPr>
          <a:xfrm>
            <a:off x="3400425" y="4146550"/>
            <a:ext cx="3468370" cy="24428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404664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文档" r:id="rId2" imgW="5325110" imgH="198755" progId="Word.Document.12">
                  <p:embed/>
                </p:oleObj>
              </mc:Choice>
              <mc:Fallback>
                <p:oleObj name="文档" r:id="rId2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404664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508000" y="1124744"/>
          <a:ext cx="11176000" cy="29060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4" imgW="5325110" imgH="1385570" progId="Word.Document.12">
                  <p:embed/>
                </p:oleObj>
              </mc:Choice>
              <mc:Fallback>
                <p:oleObj name="文档" r:id="rId4" imgW="5325110" imgH="13855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1124744"/>
                        <a:ext cx="11176000" cy="2906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508000" y="4128184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文档" r:id="rId6" imgW="5325110" imgH="198755" progId="Word.Document.12">
                  <p:embed/>
                </p:oleObj>
              </mc:Choice>
              <mc:Fallback>
                <p:oleObj name="文档" r:id="rId6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08000" y="4128184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sz="quarter" idx="10"/>
          </p:nvPr>
        </p:nvSpPr>
        <p:spPr>
          <a:xfrm>
            <a:off x="3602355" y="3395028"/>
            <a:ext cx="4565650" cy="516255"/>
          </a:xfrm>
        </p:spPr>
        <p:txBody>
          <a:bodyPr wrap="square"/>
          <a:lstStyle/>
          <a:p>
            <a:pPr algn="ctr"/>
            <a:r>
              <a:rPr lang="zh-CN" altLang="en-US">
                <a:sym typeface="+mn-ea"/>
              </a:rPr>
              <a:t>“骨折”模型</a:t>
            </a:r>
            <a:endParaRPr lang="zh-CN" altLang="en-US">
              <a:sym typeface="+mn-ea"/>
            </a:endParaRPr>
          </a:p>
        </p:txBody>
      </p:sp>
      <p:sp>
        <p:nvSpPr>
          <p:cNvPr id="3" name="椭圆 2"/>
          <p:cNvSpPr/>
          <p:nvPr userDrawn="1"/>
        </p:nvSpPr>
        <p:spPr>
          <a:xfrm>
            <a:off x="5376000" y="1700808"/>
            <a:ext cx="1440000" cy="14400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000" b="0"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04</a:t>
            </a:r>
            <a:endParaRPr lang="zh-CN" altLang="en-US" sz="6000" b="0"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7048" y="249785"/>
          <a:ext cx="11177905" cy="436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文档" r:id="rId2" imgW="5343525" imgH="209550" progId="Word.Document.12">
                  <p:embed/>
                </p:oleObj>
              </mc:Choice>
              <mc:Fallback>
                <p:oleObj name="文档" r:id="rId2" imgW="5343525" imgH="2095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7048" y="249785"/>
                        <a:ext cx="11177905" cy="4368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628650" y="2181860"/>
            <a:ext cx="794194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结论1：</a:t>
            </a:r>
            <a:r>
              <a:rPr lang="zh-CN" altLang="en-US" sz="2400" b="1"/>
              <a:t>若AB∥CD，</a:t>
            </a:r>
            <a:endParaRPr lang="zh-CN" altLang="en-US" sz="2400" b="1"/>
          </a:p>
          <a:p>
            <a:r>
              <a:rPr lang="zh-CN" altLang="en-US" sz="2400" b="1"/>
              <a:t>              ∠P=∠CFP-∠AEP或∠P=∠AEP-∠CFP；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 b="1">
                <a:solidFill>
                  <a:srgbClr val="FF0000"/>
                </a:solidFill>
              </a:rPr>
              <a:t>结论2：</a:t>
            </a:r>
            <a:r>
              <a:rPr lang="zh-CN" altLang="en-US" sz="2400" b="1"/>
              <a:t>若若∠P=∠CFP-∠AEP或∠P=∠AEP-∠CFP</a:t>
            </a:r>
            <a:endParaRPr lang="zh-CN" altLang="en-US" sz="2400" b="1"/>
          </a:p>
          <a:p>
            <a:r>
              <a:rPr lang="zh-CN" altLang="en-US" sz="2400" b="1"/>
              <a:t>               则AB∥CD.</a:t>
            </a:r>
            <a:endParaRPr lang="zh-CN" altLang="en-US" sz="2400" b="1"/>
          </a:p>
        </p:txBody>
      </p:sp>
      <p:sp>
        <p:nvSpPr>
          <p:cNvPr id="6" name="文本框 5"/>
          <p:cNvSpPr txBox="1"/>
          <p:nvPr/>
        </p:nvSpPr>
        <p:spPr>
          <a:xfrm>
            <a:off x="765175" y="1370965"/>
            <a:ext cx="58051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5625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5225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725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403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73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条件：</a:t>
            </a:r>
            <a:r>
              <a:rPr lang="zh-CN" altLang="en-US" sz="2400" b="1"/>
              <a:t>点P在EF左侧，在AB、 CD外部</a:t>
            </a:r>
            <a:endParaRPr lang="zh-CN" altLang="en-US" sz="2400" b="1"/>
          </a:p>
        </p:txBody>
      </p:sp>
      <p:pic>
        <p:nvPicPr>
          <p:cNvPr id="2147484680" name="图片 13"/>
          <p:cNvPicPr>
            <a:picLocks noChangeAspect="1"/>
          </p:cNvPicPr>
          <p:nvPr/>
        </p:nvPicPr>
        <p:blipFill>
          <a:blip r:embed="rId4"/>
          <a:srcRect t="6451" b="6451"/>
          <a:stretch>
            <a:fillRect/>
          </a:stretch>
        </p:blipFill>
        <p:spPr>
          <a:xfrm>
            <a:off x="3161030" y="4116070"/>
            <a:ext cx="4629150" cy="25380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7484681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1965" y="4069715"/>
            <a:ext cx="3422650" cy="25571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407368" y="980728"/>
          <a:ext cx="11176000" cy="29060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文档" r:id="rId2" imgW="5325110" imgH="1385570" progId="Word.Document.12">
                  <p:embed/>
                </p:oleObj>
              </mc:Choice>
              <mc:Fallback>
                <p:oleObj name="文档" r:id="rId2" imgW="5325110" imgH="13855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07368" y="980728"/>
                        <a:ext cx="11176000" cy="2906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07368" y="3356992"/>
          <a:ext cx="11176000" cy="415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文档" r:id="rId4" imgW="5325110" imgH="198755" progId="Word.Document.12">
                  <p:embed/>
                </p:oleObj>
              </mc:Choice>
              <mc:Fallback>
                <p:oleObj name="文档" r:id="rId4" imgW="5325110" imgH="198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07368" y="3356992"/>
                        <a:ext cx="11176000" cy="415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8000" y="291479"/>
          <a:ext cx="11176000" cy="29060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文档" r:id="rId2" imgW="5325110" imgH="1385570" progId="Word.Document.12">
                  <p:embed/>
                </p:oleObj>
              </mc:Choice>
              <mc:Fallback>
                <p:oleObj name="文档" r:id="rId2" imgW="5325110" imgH="13855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291479"/>
                        <a:ext cx="11176000" cy="2906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508000" y="908720"/>
          <a:ext cx="11176000" cy="58121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文档" r:id="rId4" imgW="5325110" imgH="2770505" progId="Word.Document.12">
                  <p:embed/>
                </p:oleObj>
              </mc:Choice>
              <mc:Fallback>
                <p:oleObj name="文档" r:id="rId4" imgW="5325110" imgH="277050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908720"/>
                        <a:ext cx="11176000" cy="58121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https://d.book118.com/408012000046006046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QB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Calibri Light</vt:lpstr>
      <vt:lpstr>等线 Light</vt:lpstr>
      <vt:lpstr>等线</vt:lpstr>
      <vt:lpstr>楷体</vt:lpstr>
      <vt:lpstr>Yuanti SC</vt:lpstr>
      <vt:lpstr>黑体</vt:lpstr>
      <vt:lpstr>微软雅黑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2024-09-27T03:45:07.380</cp:lastPrinted>
  <dcterms:created xsi:type="dcterms:W3CDTF">2024-09-26T19:45:07Z</dcterms:created>
  <dcterms:modified xsi:type="dcterms:W3CDTF">2024-09-26T19:45:09Z</dcterms:modified>
</cp:coreProperties>
</file>