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19AC741-C792-4B81-A633-DE4BE5AD34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DC560A7-7D87-4AF4-84FF-9277B5E271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6B2AF1A-6EE5-4B7C-95CE-1D9B635FAC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C8F4441-9251-4A0B-BA36-F2B316E938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C6F222C-4874-4215-9CEE-226D49BDDC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9420440-C96A-4AC4-9FD5-29363174B9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D5217B3-7961-4D55-94AE-C259AD843D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05207E7-22A9-4287-96A0-880C18E8BA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5EC1C98-5B33-4BDA-8490-7C0377436B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CFD20D-76F1-468C-9AD8-27233EF930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772EFD1-5132-4387-A991-1A321782A2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08024051126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89199" y="1872544"/>
            <a:ext cx="6402705" cy="19773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4950" b="1">
                <a:solidFill>
                  <a:srgbClr val="1B1B1B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中职护理课件</a:t>
            </a:r>
          </a:p>
        </p:txBody>
      </p:sp>
      <p:sp>
        <p:nvSpPr>
          <p:cNvPr id="5" name="AutoShape 5"/>
          <p:cNvSpPr/>
          <p:nvPr/>
        </p:nvSpPr>
        <p:spPr>
          <a:xfrm>
            <a:off x="240326" y="276691"/>
            <a:ext cx="1591602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2023-2026</a:t>
            </a:r>
            <a:endParaRPr lang="en-US" sz="1100"/>
          </a:p>
        </p:txBody>
      </p:sp>
      <p:sp>
        <p:nvSpPr>
          <p:cNvPr id="6" name="TextBox 6"/>
          <p:cNvSpPr txBox="1"/>
          <p:nvPr/>
        </p:nvSpPr>
        <p:spPr>
          <a:xfrm>
            <a:off x="2275078" y="276691"/>
            <a:ext cx="1326473" cy="3867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ONE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727882" y="229066"/>
            <a:ext cx="1944455" cy="483574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KEEP VIEW</a:t>
            </a:r>
          </a:p>
        </p:txBody>
      </p:sp>
      <p:sp>
        <p:nvSpPr>
          <p:cNvPr id="8" name="AutoShape 8"/>
          <p:cNvSpPr/>
          <p:nvPr/>
        </p:nvSpPr>
        <p:spPr>
          <a:xfrm>
            <a:off x="1634706" y="6115727"/>
            <a:ext cx="2473866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10" name="TextBox 10"/>
          <p:cNvSpPr txBox="1"/>
          <p:nvPr/>
        </p:nvSpPr>
        <p:spPr>
          <a:xfrm rot="5400000">
            <a:off x="-676021" y="2093383"/>
            <a:ext cx="216408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WENKU DESIGN</a:t>
            </a:r>
          </a:p>
        </p:txBody>
      </p:sp>
      <p:sp>
        <p:nvSpPr>
          <p:cNvPr id="11" name="TextBox 11"/>
          <p:cNvSpPr txBox="1"/>
          <p:nvPr/>
        </p:nvSpPr>
        <p:spPr>
          <a:xfrm rot="5400000">
            <a:off x="-676021" y="4473998"/>
            <a:ext cx="216408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WENKU DESIGN</a:t>
            </a:r>
          </a:p>
        </p:txBody>
      </p:sp>
      <p:sp>
        <p:nvSpPr>
          <p:cNvPr id="12" name="TextBox 12"/>
          <p:cNvSpPr txBox="1"/>
          <p:nvPr/>
        </p:nvSpPr>
        <p:spPr>
          <a:xfrm rot="5400000">
            <a:off x="10736030" y="1726811"/>
            <a:ext cx="216408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WENKU DESIGN</a:t>
            </a:r>
          </a:p>
        </p:txBody>
      </p:sp>
      <p:sp>
        <p:nvSpPr>
          <p:cNvPr id="13" name="TextBox 13"/>
          <p:cNvSpPr txBox="1"/>
          <p:nvPr/>
        </p:nvSpPr>
        <p:spPr>
          <a:xfrm rot="5400000">
            <a:off x="10736030" y="4107427"/>
            <a:ext cx="216408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WENKU DESIGN</a:t>
            </a:r>
          </a:p>
        </p:txBody>
      </p:sp>
      <p:sp>
        <p:nvSpPr>
          <p:cNvPr id="14" name="TextBox 14"/>
          <p:cNvSpPr txBox="1"/>
          <p:nvPr/>
        </p:nvSpPr>
        <p:spPr>
          <a:xfrm rot="5400000">
            <a:off x="10736030" y="6555761"/>
            <a:ext cx="216408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WENKU 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838194" y="2335530"/>
            <a:ext cx="906780" cy="2186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12000"/>
              </a:lnSpc>
            </a:pPr>
            <a:r>
              <a:rPr lang="en-US" sz="57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4" name="TextBox 4"/>
          <p:cNvSpPr txBox="1"/>
          <p:nvPr/>
        </p:nvSpPr>
        <p:spPr>
          <a:xfrm rot="5400000">
            <a:off x="767584" y="3307080"/>
            <a:ext cx="1859280" cy="281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255707" y="1292542"/>
            <a:ext cx="7275309" cy="42729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中职护理概述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护理基础知识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护理技能培训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临床护理实践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护理伦理与法律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08922" y="324224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中职护理概述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89579" y="1561960"/>
            <a:ext cx="2806421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64661" y="1561960"/>
            <a:ext cx="2162556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中职护理的定义与特点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中职护理是指在中等职业学校中开展的护理教育，旨在培养具备一定护理理论知识和实践技能的应用型人才。中职护理教育具有实践性、职业性、应用性等特点，注重学生实践能力的培养和职业素质的提升。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4156" r="2415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中职护理的定义与特点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中职护理教育的目标与任务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职护理教育的目标是培养具备良好职业道德、扎实的护理理论基础和熟练的护理技能的高素质护理人才。其任务包括传授护理专业知识、培养实践操作能力、提升职业素养、引导学生树立正确的价值观和职业观等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中职护理教育的目标与任务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中职护理的发展趋势与前景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社会经济的发展和人口老龄化的加剧，中职护理专业面临着广阔的发展空间和就业前景。未来，中职护理教育将更加注重实践教学和职业能力的培养，加强与医疗卫生机构的合作，提高人才培养质量。同时，中职护理教育也将不断更新教育理念和教学模式，以适应社会发展的需要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中职护理的发展趋势与前景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08922" y="324224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护理基础知识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89579" y="1561960"/>
            <a:ext cx="2806421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64661" y="1561960"/>
            <a:ext cx="2162556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5400000">
            <a:off x="4261455" y="1786438"/>
            <a:ext cx="3669090" cy="4127726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5400000">
            <a:off x="6507340" y="1418322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rot="5400000">
            <a:off x="7484017" y="3252867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rot="5400000">
            <a:off x="6495148" y="5075220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5400000">
            <a:off x="4599191" y="1418322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5400000">
            <a:off x="3589249" y="3252867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5400000">
            <a:off x="4611383" y="5087412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776775" y="1207198"/>
            <a:ext cx="4129625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776775" y="1654506"/>
            <a:ext cx="3900518" cy="819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介绍人体各系统、器官的解剖结构、位置和功能，帮助学生了解人体正常生理状态下的组织结构和功能特点。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746354" y="3180495"/>
            <a:ext cx="3384144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746354" y="3627804"/>
            <a:ext cx="3305175" cy="1104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介绍疾病发生时人体各器官、系统的病理变化，帮助学生理解疾病状态下的人体异常表现。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776775" y="5015040"/>
            <a:ext cx="4129625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776775" y="5462349"/>
            <a:ext cx="3994520" cy="95591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结合护理操作，讲解人体解剖学知识，帮助学生更好地掌握护理技能，提高护理效果。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05680" y="1345950"/>
            <a:ext cx="4044911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05680" y="1793259"/>
            <a:ext cx="4048125" cy="819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掌握人体结构与功能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04586" y="3180495"/>
            <a:ext cx="3167197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9245" y="3627804"/>
            <a:ext cx="3305175" cy="1104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疾病发生时的人体变化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54963" y="5015040"/>
            <a:ext cx="3895628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54963" y="5462349"/>
            <a:ext cx="3898264" cy="1133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护理操作与解剖学知识</a:t>
            </a:r>
          </a:p>
        </p:txBody>
      </p:sp>
      <p:sp>
        <p:nvSpPr>
          <p:cNvPr id="21" name="Freeform 21"/>
          <p:cNvSpPr/>
          <p:nvPr/>
        </p:nvSpPr>
        <p:spPr>
          <a:xfrm>
            <a:off x="5410459" y="3071807"/>
            <a:ext cx="1371081" cy="1371081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TextBox 22"/>
          <p:cNvSpPr txBox="1"/>
          <p:nvPr/>
        </p:nvSpPr>
        <p:spPr>
          <a:xfrm>
            <a:off x="4519258" y="1436636"/>
            <a:ext cx="1122727" cy="1152525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347063" y="1412952"/>
            <a:ext cx="1313148" cy="1155763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3444473" y="3277277"/>
            <a:ext cx="1281814" cy="1152525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344483" y="3265085"/>
            <a:ext cx="1313148" cy="1155763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4581926" y="5111822"/>
            <a:ext cx="1023483" cy="1155763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6347063" y="5099630"/>
            <a:ext cx="1313148" cy="1155763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人体解剖学基础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0308" y="4896302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12500" y="3227524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312500" y="1652321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11716" y="4884110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11716" y="3215332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11716" y="1652321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596603" y="1405020"/>
            <a:ext cx="4600575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596603" y="1890788"/>
            <a:ext cx="43148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掌握生命活动规律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246698" y="1405020"/>
            <a:ext cx="4733925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246698" y="1866404"/>
            <a:ext cx="42957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介绍疾病状态下人体的生理变化，帮助学生理解疾病对人体的影响，以及如何通过护理干预来调节生理功能。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96603" y="3037215"/>
            <a:ext cx="4495800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596603" y="3547367"/>
            <a:ext cx="44196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介绍人体的生命活动规律，包括细胞、组织、器官和系统的生理功能和相互关系，帮助学生理解人体正常生理状态下的生命活动过程。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246698" y="3037215"/>
            <a:ext cx="4733925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246698" y="3547367"/>
            <a:ext cx="42957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护理操作与生理学知识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596603" y="4632977"/>
            <a:ext cx="4495800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596603" y="5155321"/>
            <a:ext cx="43148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疾病状态下的生理变化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246698" y="4632977"/>
            <a:ext cx="473392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246698" y="5155321"/>
            <a:ext cx="42957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结合护理操作，讲解生理学知识，帮助学生更好地掌握护理技能，提高护理效果。</a:t>
            </a:r>
          </a:p>
        </p:txBody>
      </p:sp>
      <p:sp>
        <p:nvSpPr>
          <p:cNvPr id="20" name="Freeform 20"/>
          <p:cNvSpPr/>
          <p:nvPr/>
        </p:nvSpPr>
        <p:spPr>
          <a:xfrm>
            <a:off x="793456" y="1834061"/>
            <a:ext cx="621407" cy="621407"/>
          </a:xfrm>
          <a:custGeom>
            <a:rect l="l" t="t" r="r" b="b"/>
            <a:pathLst>
              <a:path w="304800" h="304800">
                <a:moveTo>
                  <a:pt x="247650" y="219075"/>
                </a:moveTo>
                <a:lnTo>
                  <a:pt x="228600" y="219075"/>
                </a:lnTo>
                <a:lnTo>
                  <a:pt x="228600" y="200025"/>
                </a:lnTo>
                <a:lnTo>
                  <a:pt x="238125" y="200025"/>
                </a:lnTo>
                <a:lnTo>
                  <a:pt x="238125" y="180975"/>
                </a:lnTo>
                <a:lnTo>
                  <a:pt x="57150" y="180975"/>
                </a:lnTo>
                <a:lnTo>
                  <a:pt x="57150" y="200025"/>
                </a:lnTo>
                <a:lnTo>
                  <a:pt x="66675" y="200025"/>
                </a:lnTo>
                <a:lnTo>
                  <a:pt x="66675" y="219075"/>
                </a:lnTo>
                <a:lnTo>
                  <a:pt x="47625" y="219075"/>
                </a:lnTo>
                <a:cubicBezTo>
                  <a:pt x="42367" y="219075"/>
                  <a:pt x="38100" y="214808"/>
                  <a:pt x="38100" y="209550"/>
                </a:cubicBezTo>
                <a:lnTo>
                  <a:pt x="38100" y="114300"/>
                </a:lnTo>
                <a:cubicBezTo>
                  <a:pt x="38100" y="105089"/>
                  <a:pt x="76200" y="95250"/>
                  <a:pt x="142875" y="95250"/>
                </a:cubicBezTo>
                <a:cubicBezTo>
                  <a:pt x="146409" y="95250"/>
                  <a:pt x="149533" y="95250"/>
                  <a:pt x="152400" y="95250"/>
                </a:cubicBezTo>
                <a:cubicBezTo>
                  <a:pt x="218484" y="95250"/>
                  <a:pt x="257175" y="104870"/>
                  <a:pt x="257175" y="114300"/>
                </a:cubicBezTo>
                <a:lnTo>
                  <a:pt x="257175" y="209550"/>
                </a:lnTo>
                <a:cubicBezTo>
                  <a:pt x="257175" y="214808"/>
                  <a:pt x="252917" y="219075"/>
                  <a:pt x="247650" y="219075"/>
                </a:cubicBezTo>
                <a:close/>
                <a:moveTo>
                  <a:pt x="223838" y="123825"/>
                </a:moveTo>
                <a:cubicBezTo>
                  <a:pt x="215951" y="123825"/>
                  <a:pt x="209550" y="130226"/>
                  <a:pt x="209550" y="138113"/>
                </a:cubicBezTo>
                <a:cubicBezTo>
                  <a:pt x="209550" y="145999"/>
                  <a:pt x="215951" y="152400"/>
                  <a:pt x="223838" y="152400"/>
                </a:cubicBezTo>
                <a:cubicBezTo>
                  <a:pt x="231724" y="152400"/>
                  <a:pt x="238125" y="145999"/>
                  <a:pt x="238125" y="138113"/>
                </a:cubicBezTo>
                <a:cubicBezTo>
                  <a:pt x="238125" y="130226"/>
                  <a:pt x="231724" y="123825"/>
                  <a:pt x="223838" y="123825"/>
                </a:cubicBezTo>
                <a:close/>
                <a:moveTo>
                  <a:pt x="76200" y="38100"/>
                </a:moveTo>
                <a:cubicBezTo>
                  <a:pt x="76200" y="32833"/>
                  <a:pt x="80467" y="28575"/>
                  <a:pt x="85725" y="28575"/>
                </a:cubicBezTo>
                <a:lnTo>
                  <a:pt x="209550" y="28575"/>
                </a:lnTo>
                <a:cubicBezTo>
                  <a:pt x="214817" y="28575"/>
                  <a:pt x="219075" y="32833"/>
                  <a:pt x="219075" y="38100"/>
                </a:cubicBezTo>
                <a:lnTo>
                  <a:pt x="219075" y="85725"/>
                </a:lnTo>
                <a:lnTo>
                  <a:pt x="76200" y="85725"/>
                </a:lnTo>
                <a:lnTo>
                  <a:pt x="76200" y="38100"/>
                </a:lnTo>
                <a:close/>
                <a:moveTo>
                  <a:pt x="219075" y="276225"/>
                </a:moveTo>
                <a:cubicBezTo>
                  <a:pt x="219075" y="281483"/>
                  <a:pt x="214817" y="285750"/>
                  <a:pt x="209550" y="285750"/>
                </a:cubicBezTo>
                <a:lnTo>
                  <a:pt x="85725" y="285750"/>
                </a:lnTo>
                <a:cubicBezTo>
                  <a:pt x="80467" y="285750"/>
                  <a:pt x="76200" y="281483"/>
                  <a:pt x="76200" y="276225"/>
                </a:cubicBezTo>
                <a:lnTo>
                  <a:pt x="76200" y="190500"/>
                </a:lnTo>
                <a:lnTo>
                  <a:pt x="219075" y="190500"/>
                </a:lnTo>
                <a:lnTo>
                  <a:pt x="219075" y="276225"/>
                </a:lnTo>
                <a:close/>
                <a:moveTo>
                  <a:pt x="200025" y="200025"/>
                </a:moveTo>
                <a:lnTo>
                  <a:pt x="95250" y="200025"/>
                </a:lnTo>
                <a:lnTo>
                  <a:pt x="95250" y="209550"/>
                </a:lnTo>
                <a:lnTo>
                  <a:pt x="200025" y="209550"/>
                </a:lnTo>
                <a:lnTo>
                  <a:pt x="200025" y="200025"/>
                </a:lnTo>
                <a:close/>
                <a:moveTo>
                  <a:pt x="200025" y="219075"/>
                </a:moveTo>
                <a:lnTo>
                  <a:pt x="95250" y="219075"/>
                </a:lnTo>
                <a:lnTo>
                  <a:pt x="95250" y="228600"/>
                </a:lnTo>
                <a:lnTo>
                  <a:pt x="200025" y="228600"/>
                </a:lnTo>
                <a:lnTo>
                  <a:pt x="200025" y="219075"/>
                </a:lnTo>
                <a:close/>
                <a:moveTo>
                  <a:pt x="200025" y="238125"/>
                </a:moveTo>
                <a:lnTo>
                  <a:pt x="95250" y="238125"/>
                </a:lnTo>
                <a:lnTo>
                  <a:pt x="95250" y="247650"/>
                </a:lnTo>
                <a:lnTo>
                  <a:pt x="200025" y="247650"/>
                </a:lnTo>
                <a:lnTo>
                  <a:pt x="200025" y="238125"/>
                </a:lnTo>
                <a:close/>
                <a:moveTo>
                  <a:pt x="200025" y="257175"/>
                </a:moveTo>
                <a:lnTo>
                  <a:pt x="95250" y="257175"/>
                </a:lnTo>
                <a:lnTo>
                  <a:pt x="95250" y="266700"/>
                </a:lnTo>
                <a:lnTo>
                  <a:pt x="200025" y="266700"/>
                </a:lnTo>
                <a:lnTo>
                  <a:pt x="200025" y="25717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6564902" y="1916915"/>
            <a:ext cx="455698" cy="455698"/>
          </a:xfrm>
          <a:custGeom>
            <a:rect l="l" t="t" r="r" b="b"/>
            <a:pathLst>
              <a:path w="304800" h="304800">
                <a:moveTo>
                  <a:pt x="76200" y="57150"/>
                </a:moveTo>
                <a:lnTo>
                  <a:pt x="38100" y="19050"/>
                </a:lnTo>
                <a:lnTo>
                  <a:pt x="19050" y="19050"/>
                </a:lnTo>
                <a:lnTo>
                  <a:pt x="19050" y="38100"/>
                </a:lnTo>
                <a:lnTo>
                  <a:pt x="57150" y="76200"/>
                </a:lnTo>
                <a:close/>
                <a:moveTo>
                  <a:pt x="95250" y="0"/>
                </a:moveTo>
                <a:lnTo>
                  <a:pt x="114300" y="0"/>
                </a:lnTo>
                <a:lnTo>
                  <a:pt x="114300" y="38100"/>
                </a:lnTo>
                <a:lnTo>
                  <a:pt x="95250" y="38100"/>
                </a:lnTo>
                <a:close/>
                <a:moveTo>
                  <a:pt x="171450" y="95250"/>
                </a:moveTo>
                <a:lnTo>
                  <a:pt x="209550" y="95250"/>
                </a:lnTo>
                <a:lnTo>
                  <a:pt x="209550" y="114300"/>
                </a:lnTo>
                <a:lnTo>
                  <a:pt x="171450" y="114300"/>
                </a:lnTo>
                <a:close/>
                <a:moveTo>
                  <a:pt x="190500" y="38100"/>
                </a:moveTo>
                <a:lnTo>
                  <a:pt x="190500" y="19050"/>
                </a:lnTo>
                <a:lnTo>
                  <a:pt x="171450" y="19050"/>
                </a:lnTo>
                <a:lnTo>
                  <a:pt x="133350" y="57150"/>
                </a:lnTo>
                <a:lnTo>
                  <a:pt x="152400" y="76200"/>
                </a:lnTo>
                <a:close/>
                <a:moveTo>
                  <a:pt x="0" y="95250"/>
                </a:moveTo>
                <a:lnTo>
                  <a:pt x="38100" y="95250"/>
                </a:lnTo>
                <a:lnTo>
                  <a:pt x="38100" y="114300"/>
                </a:lnTo>
                <a:lnTo>
                  <a:pt x="0" y="114300"/>
                </a:lnTo>
                <a:close/>
                <a:moveTo>
                  <a:pt x="95250" y="171450"/>
                </a:moveTo>
                <a:lnTo>
                  <a:pt x="114300" y="171450"/>
                </a:lnTo>
                <a:lnTo>
                  <a:pt x="114300" y="209550"/>
                </a:lnTo>
                <a:lnTo>
                  <a:pt x="95250" y="209550"/>
                </a:lnTo>
                <a:close/>
                <a:moveTo>
                  <a:pt x="19050" y="171450"/>
                </a:moveTo>
                <a:lnTo>
                  <a:pt x="19050" y="190500"/>
                </a:lnTo>
                <a:lnTo>
                  <a:pt x="38100" y="190500"/>
                </a:lnTo>
                <a:lnTo>
                  <a:pt x="76200" y="152400"/>
                </a:lnTo>
                <a:lnTo>
                  <a:pt x="57150" y="133350"/>
                </a:lnTo>
                <a:close/>
                <a:moveTo>
                  <a:pt x="300638" y="262538"/>
                </a:moveTo>
                <a:lnTo>
                  <a:pt x="111290" y="73190"/>
                </a:lnTo>
                <a:cubicBezTo>
                  <a:pt x="105737" y="67637"/>
                  <a:pt x="96641" y="67637"/>
                  <a:pt x="91088" y="73190"/>
                </a:cubicBezTo>
                <a:lnTo>
                  <a:pt x="73190" y="91088"/>
                </a:lnTo>
                <a:cubicBezTo>
                  <a:pt x="67637" y="96641"/>
                  <a:pt x="67637" y="105737"/>
                  <a:pt x="73190" y="111290"/>
                </a:cubicBezTo>
                <a:lnTo>
                  <a:pt x="262538" y="300638"/>
                </a:lnTo>
                <a:cubicBezTo>
                  <a:pt x="268091" y="306191"/>
                  <a:pt x="277187" y="306191"/>
                  <a:pt x="282740" y="300638"/>
                </a:cubicBezTo>
                <a:lnTo>
                  <a:pt x="300638" y="282740"/>
                </a:lnTo>
                <a:cubicBezTo>
                  <a:pt x="306191" y="277187"/>
                  <a:pt x="306191" y="268091"/>
                  <a:pt x="300638" y="262538"/>
                </a:cubicBezTo>
                <a:close/>
                <a:moveTo>
                  <a:pt x="142875" y="161925"/>
                </a:moveTo>
                <a:lnTo>
                  <a:pt x="85725" y="104775"/>
                </a:lnTo>
                <a:lnTo>
                  <a:pt x="104775" y="85725"/>
                </a:lnTo>
                <a:lnTo>
                  <a:pt x="161925" y="142875"/>
                </a:lnTo>
                <a:lnTo>
                  <a:pt x="142875" y="16192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6551100" y="3478315"/>
            <a:ext cx="483304" cy="483304"/>
          </a:xfrm>
          <a:custGeom>
            <a:rect l="l" t="t" r="r" b="b"/>
            <a:pathLst>
              <a:path w="304800" h="304800">
                <a:moveTo>
                  <a:pt x="152362" y="147228"/>
                </a:moveTo>
                <a:lnTo>
                  <a:pt x="304800" y="75419"/>
                </a:lnTo>
                <a:lnTo>
                  <a:pt x="304800" y="38100"/>
                </a:lnTo>
                <a:lnTo>
                  <a:pt x="0" y="38100"/>
                </a:lnTo>
                <a:lnTo>
                  <a:pt x="0" y="75305"/>
                </a:lnTo>
                <a:close/>
                <a:moveTo>
                  <a:pt x="152438" y="189347"/>
                </a:moveTo>
                <a:lnTo>
                  <a:pt x="0" y="117348"/>
                </a:lnTo>
                <a:lnTo>
                  <a:pt x="0" y="266700"/>
                </a:lnTo>
                <a:lnTo>
                  <a:pt x="304800" y="266700"/>
                </a:lnTo>
                <a:lnTo>
                  <a:pt x="304800" y="11757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6530380" y="5087413"/>
            <a:ext cx="524743" cy="5538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829809" y="3450697"/>
            <a:ext cx="548701" cy="538540"/>
          </a:xfrm>
          <a:custGeom>
            <a:rect l="l" t="t" r="r" b="b"/>
            <a:pathLst>
              <a:path w="304800" h="304800">
                <a:moveTo>
                  <a:pt x="274320" y="167640"/>
                </a:moveTo>
                <a:lnTo>
                  <a:pt x="274320" y="274320"/>
                </a:lnTo>
                <a:cubicBezTo>
                  <a:pt x="274320" y="291151"/>
                  <a:pt x="260671" y="304800"/>
                  <a:pt x="243840" y="304800"/>
                </a:cubicBezTo>
                <a:cubicBezTo>
                  <a:pt x="227009" y="304800"/>
                  <a:pt x="213360" y="291151"/>
                  <a:pt x="213360" y="274320"/>
                </a:cubicBezTo>
                <a:lnTo>
                  <a:pt x="213360" y="274320"/>
                </a:lnTo>
                <a:lnTo>
                  <a:pt x="213360" y="198120"/>
                </a:lnTo>
                <a:lnTo>
                  <a:pt x="182880" y="198120"/>
                </a:lnTo>
                <a:lnTo>
                  <a:pt x="182880" y="45720"/>
                </a:lnTo>
                <a:cubicBezTo>
                  <a:pt x="182880" y="20469"/>
                  <a:pt x="203349" y="0"/>
                  <a:pt x="228600" y="0"/>
                </a:cubicBezTo>
                <a:lnTo>
                  <a:pt x="228600" y="0"/>
                </a:lnTo>
                <a:lnTo>
                  <a:pt x="274320" y="0"/>
                </a:lnTo>
                <a:lnTo>
                  <a:pt x="274320" y="167640"/>
                </a:lnTo>
                <a:close/>
                <a:moveTo>
                  <a:pt x="60960" y="152400"/>
                </a:moveTo>
                <a:cubicBezTo>
                  <a:pt x="44129" y="152400"/>
                  <a:pt x="30480" y="138751"/>
                  <a:pt x="30480" y="121920"/>
                </a:cubicBezTo>
                <a:lnTo>
                  <a:pt x="30480" y="121920"/>
                </a:lnTo>
                <a:lnTo>
                  <a:pt x="30480" y="15240"/>
                </a:lnTo>
                <a:cubicBezTo>
                  <a:pt x="30480" y="6820"/>
                  <a:pt x="37300" y="0"/>
                  <a:pt x="45720" y="0"/>
                </a:cubicBezTo>
                <a:cubicBezTo>
                  <a:pt x="54140" y="0"/>
                  <a:pt x="60960" y="6820"/>
                  <a:pt x="60960" y="15240"/>
                </a:cubicBezTo>
                <a:lnTo>
                  <a:pt x="60960" y="15240"/>
                </a:lnTo>
                <a:lnTo>
                  <a:pt x="60960" y="76200"/>
                </a:lnTo>
                <a:lnTo>
                  <a:pt x="76200" y="76200"/>
                </a:lnTo>
                <a:lnTo>
                  <a:pt x="76200" y="15240"/>
                </a:lnTo>
                <a:cubicBezTo>
                  <a:pt x="76200" y="6820"/>
                  <a:pt x="83020" y="0"/>
                  <a:pt x="91440" y="0"/>
                </a:cubicBezTo>
                <a:cubicBezTo>
                  <a:pt x="99860" y="0"/>
                  <a:pt x="106680" y="6820"/>
                  <a:pt x="106680" y="15240"/>
                </a:cubicBezTo>
                <a:lnTo>
                  <a:pt x="106680" y="15240"/>
                </a:lnTo>
                <a:lnTo>
                  <a:pt x="106680" y="76200"/>
                </a:lnTo>
                <a:lnTo>
                  <a:pt x="121920" y="76200"/>
                </a:lnTo>
                <a:lnTo>
                  <a:pt x="121920" y="15240"/>
                </a:lnTo>
                <a:cubicBezTo>
                  <a:pt x="121920" y="6820"/>
                  <a:pt x="128740" y="0"/>
                  <a:pt x="137160" y="0"/>
                </a:cubicBezTo>
                <a:cubicBezTo>
                  <a:pt x="145580" y="0"/>
                  <a:pt x="152400" y="6820"/>
                  <a:pt x="152400" y="15240"/>
                </a:cubicBezTo>
                <a:lnTo>
                  <a:pt x="152400" y="15240"/>
                </a:lnTo>
                <a:lnTo>
                  <a:pt x="152400" y="121920"/>
                </a:lnTo>
                <a:cubicBezTo>
                  <a:pt x="152400" y="138751"/>
                  <a:pt x="138751" y="152400"/>
                  <a:pt x="121920" y="152400"/>
                </a:cubicBezTo>
                <a:lnTo>
                  <a:pt x="121920" y="152400"/>
                </a:lnTo>
                <a:lnTo>
                  <a:pt x="121920" y="274320"/>
                </a:lnTo>
                <a:cubicBezTo>
                  <a:pt x="121920" y="291151"/>
                  <a:pt x="108271" y="304800"/>
                  <a:pt x="91440" y="304800"/>
                </a:cubicBezTo>
                <a:cubicBezTo>
                  <a:pt x="74609" y="304800"/>
                  <a:pt x="60960" y="291151"/>
                  <a:pt x="60960" y="274320"/>
                </a:cubicBezTo>
                <a:lnTo>
                  <a:pt x="60960" y="274320"/>
                </a:lnTo>
                <a:lnTo>
                  <a:pt x="6096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660484" y="4984613"/>
            <a:ext cx="883778" cy="759497"/>
          </a:xfrm>
          <a:custGeom>
            <a:rect l="l" t="t" r="r" b="b"/>
            <a:pathLst>
              <a:path w="304800" h="304800">
                <a:moveTo>
                  <a:pt x="147838" y="37243"/>
                </a:moveTo>
                <a:cubicBezTo>
                  <a:pt x="155724" y="37243"/>
                  <a:pt x="162125" y="43644"/>
                  <a:pt x="162125" y="51530"/>
                </a:cubicBezTo>
                <a:lnTo>
                  <a:pt x="162125" y="125349"/>
                </a:lnTo>
                <a:lnTo>
                  <a:pt x="257375" y="184880"/>
                </a:lnTo>
                <a:lnTo>
                  <a:pt x="257375" y="210483"/>
                </a:lnTo>
                <a:lnTo>
                  <a:pt x="162125" y="178337"/>
                </a:lnTo>
                <a:lnTo>
                  <a:pt x="162125" y="228343"/>
                </a:lnTo>
                <a:lnTo>
                  <a:pt x="181547" y="247669"/>
                </a:lnTo>
                <a:lnTo>
                  <a:pt x="181537" y="267519"/>
                </a:lnTo>
                <a:lnTo>
                  <a:pt x="147838" y="256318"/>
                </a:lnTo>
                <a:lnTo>
                  <a:pt x="114624" y="267557"/>
                </a:lnTo>
                <a:lnTo>
                  <a:pt x="114767" y="246707"/>
                </a:lnTo>
                <a:lnTo>
                  <a:pt x="132959" y="228943"/>
                </a:lnTo>
                <a:lnTo>
                  <a:pt x="133121" y="178346"/>
                </a:lnTo>
                <a:lnTo>
                  <a:pt x="37900" y="211074"/>
                </a:lnTo>
                <a:lnTo>
                  <a:pt x="38100" y="184880"/>
                </a:lnTo>
                <a:lnTo>
                  <a:pt x="133417" y="124749"/>
                </a:lnTo>
                <a:lnTo>
                  <a:pt x="133569" y="51521"/>
                </a:lnTo>
                <a:cubicBezTo>
                  <a:pt x="133550" y="43644"/>
                  <a:pt x="139951" y="37243"/>
                  <a:pt x="147838" y="3724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生理学基础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3535" r="13535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掌握疾病发生发展规律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介绍疾病的病因、发病机制、病理变化和转归，帮助学生理解疾病的发生和发展过程。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病理学在护理中的应用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介绍病理学在护理诊断、病情观察、护理措施等方面的应用，帮助学生更好地应用病理学知识指导护理实践。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病理学基础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20256" r="20256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掌握药物作用机制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介绍药物的作用机制、药效学和药动学等基本知识，帮助学生理解药物治疗的作用原理和临床应用。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药物不良反应与防治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介绍药物不良反应的类型、发生机制和防治方法，帮助学生了解药物治疗的风险和注意事项。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药物学基础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08922" y="324224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护理技能培训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89579" y="1561960"/>
            <a:ext cx="2806421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64661" y="1561960"/>
            <a:ext cx="2162556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基础护理技能是指护士在临床工作中必须掌握的基本技能，包括测量生命体征、口腔护理、皮肤护理、鼻饲、导尿等。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这些技能是护士在工作中必须熟练掌握的，能够保证病人得到及时、准确、安全的护理服务。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7848" b="7848"/>
          <a:stretch>
            <a:fillRect/>
          </a:stretch>
        </p:blipFill>
        <p:spPr>
          <a:xfrm>
            <a:off x="539110" y="1388509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7848" b="7848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中职护理课件中，基础护理技能培训是必不可少的，通过理论学习和实践操作，学生可以掌握这些技能，为未来的职业生涯打下坚实的基础。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6262" b="6262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基础护理技能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https://d.book118.com/408024051126006026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6B73"/>
      </a:accent1>
      <a:accent2>
        <a:srgbClr val="269B8D"/>
      </a:accent2>
      <a:accent3>
        <a:srgbClr val="00657D"/>
      </a:accent3>
      <a:accent4>
        <a:srgbClr val="3B9474"/>
      </a:accent4>
      <a:accent5>
        <a:srgbClr val="6479E6"/>
      </a:accent5>
      <a:accent6>
        <a:srgbClr val="169EA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2024-09-04T08:03:50.014</cp:lastPrinted>
  <dcterms:created xsi:type="dcterms:W3CDTF">2024-09-04T00:03:50Z</dcterms:created>
  <dcterms:modified xsi:type="dcterms:W3CDTF">2024-09-04T00:03:51Z</dcterms:modified>
</cp:coreProperties>
</file>