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CAE33-A86A-4C7E-841F-04865DDD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EAA7F-8BB6-4FFF-B66C-28FB769F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C16B9-8CF4-4D4C-841F-ADD83662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60B94-6A4C-450B-B4ED-A5B0AEB5E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BC713-195C-49D4-8298-3CEE8D7A2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09C61-4BED-4FC9-8A0F-1B303E67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1D51B-7E91-4A2E-ABE9-C2F0F246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11AAF-F3BC-4F10-9AD1-1E030A70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450A0-0A9A-4CEF-ACEC-96E81700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4166F-689E-4912-9762-B39D4B7DA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5AB3B-0F68-4CF6-9F5F-48E60255D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4205406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07751" y="2000658"/>
            <a:ext cx="4622165" cy="1621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03"/>
              </a:lnSpc>
            </a:pPr>
            <a:endParaRPr lang="Arial" altLang="Arial" sz="100"/>
          </a:p>
          <a:p>
            <a:pPr marL="17957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企业计划书团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</a:t>
            </a:r>
            <a:endParaRPr lang="Microsoft YaHei" altLang="Microsoft YaHei" sz="5100"/>
          </a:p>
          <a:p>
            <a:pPr marL="12700" algn="l" rtl="0" eaLnBrk="0">
              <a:lnSpc>
                <a:spcPts val="7488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情况介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textbox 8"/>
          <p:cNvSpPr/>
          <p:nvPr/>
        </p:nvSpPr>
        <p:spPr>
          <a:xfrm>
            <a:off x="5472398" y="1581918"/>
            <a:ext cx="2651125" cy="3098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2400" spc="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76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团队成员介绍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3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团队能力分析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6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团队优势与特色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队未来发展规划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852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意向与期望</a:t>
            </a:r>
            <a:endParaRPr lang="Microsoft YaHei" altLang="Microsoft YaHei" sz="24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6" name="textbox 16"/>
          <p:cNvSpPr/>
          <p:nvPr/>
        </p:nvSpPr>
        <p:spPr>
          <a:xfrm>
            <a:off x="5138952" y="3552954"/>
            <a:ext cx="1941829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9" name="textbox 19"/>
          <p:cNvSpPr/>
          <p:nvPr/>
        </p:nvSpPr>
        <p:spPr>
          <a:xfrm>
            <a:off x="803384" y="4280308"/>
            <a:ext cx="6499859" cy="1155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8"/>
              </a:lnSpc>
            </a:pPr>
            <a:endParaRPr lang="Arial" altLang="Arial" sz="100"/>
          </a:p>
          <a:p>
            <a:pPr marL="26568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indent="1905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技创新与创业领域，致力于将先进技术与市场需求相结合，打造具有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核心竞争力的创新型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业。</a:t>
            </a:r>
            <a:endParaRPr lang="Microsoft YaHei" altLang="Microsoft YaHei" sz="1500"/>
          </a:p>
        </p:txBody>
      </p:sp>
      <p:sp>
        <p:nvSpPr>
          <p:cNvPr id="20" name="textbox 2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755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团队名称与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1" name="textbox 41"/>
          <p:cNvSpPr/>
          <p:nvPr/>
        </p:nvSpPr>
        <p:spPr>
          <a:xfrm>
            <a:off x="876858" y="1746273"/>
            <a:ext cx="1548130" cy="794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24"/>
              </a:lnSpc>
            </a:pPr>
            <a:endParaRPr lang="Arial" altLang="Arial" sz="100"/>
          </a:p>
          <a:p>
            <a:pPr marL="2733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之星创业团队</a:t>
            </a:r>
            <a:endParaRPr lang="Microsoft YaHei" altLang="Microsoft YaHei" sz="1500"/>
          </a:p>
        </p:txBody>
      </p:sp>
      <p:sp>
        <p:nvSpPr>
          <p:cNvPr id="42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84FF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969619" y="2601974"/>
            <a:ext cx="2313686" cy="1097279"/>
            <a:chExt cx="2313686" cy="1097279"/>
          </a:xfrm>
        </p:grpSpPr>
        <p:sp>
          <p:nvSpPr>
            <p:cNvPr id="47" name="path"/>
            <p:cNvSpPr/>
            <p:nvPr/>
          </p:nvSpPr>
          <p:spPr>
            <a:xfrm>
              <a:off x="576313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4"/>
                  </a:lnTo>
                  <a:lnTo>
                    <a:pt x="1728" y="864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3" y="1727"/>
                  </a:lnTo>
                  <a:lnTo>
                    <a:pt x="863" y="1727"/>
                  </a:lnTo>
                  <a:cubicBezTo>
                    <a:pt x="386" y="1727"/>
                    <a:pt x="0" y="1341"/>
                    <a:pt x="0" y="864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302392"/>
              <a:ext cx="2313686" cy="685975"/>
            </a:xfrm>
            <a:custGeom>
              <a:rect l="0" t="0" r="0" b="0"/>
              <a:pathLst>
                <a:path w="3643" h="1080">
                  <a:moveTo>
                    <a:pt x="3410" y="753"/>
                  </a:moveTo>
                  <a:lnTo>
                    <a:pt x="3373" y="234"/>
                  </a:lnTo>
                  <a:lnTo>
                    <a:pt x="3256" y="397"/>
                  </a:lnTo>
                  <a:lnTo>
                    <a:pt x="2985" y="203"/>
                  </a:lnTo>
                  <a:lnTo>
                    <a:pt x="2752" y="529"/>
                  </a:lnTo>
                  <a:lnTo>
                    <a:pt x="3022" y="723"/>
                  </a:lnTo>
                  <a:lnTo>
                    <a:pt x="2906" y="886"/>
                  </a:lnTo>
                  <a:lnTo>
                    <a:pt x="3410" y="753"/>
                  </a:lnTo>
                  <a:close/>
                </a:path>
                <a:path w="3643" h="1080">
                  <a:moveTo>
                    <a:pt x="770" y="315"/>
                  </a:moveTo>
                  <a:lnTo>
                    <a:pt x="261" y="206"/>
                  </a:lnTo>
                  <a:lnTo>
                    <a:pt x="385" y="363"/>
                  </a:lnTo>
                  <a:lnTo>
                    <a:pt x="124" y="569"/>
                  </a:lnTo>
                  <a:lnTo>
                    <a:pt x="372" y="884"/>
                  </a:lnTo>
                  <a:lnTo>
                    <a:pt x="633" y="678"/>
                  </a:lnTo>
                  <a:lnTo>
                    <a:pt x="758" y="836"/>
                  </a:lnTo>
                  <a:lnTo>
                    <a:pt x="770" y="315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textbox 49"/>
          <p:cNvSpPr/>
          <p:nvPr/>
        </p:nvSpPr>
        <p:spPr>
          <a:xfrm>
            <a:off x="8285416" y="3520764"/>
            <a:ext cx="303847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创始人及核心管理团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队：  5人，具备丰富</a:t>
            </a:r>
            <a:endParaRPr lang="Microsoft YaHei" altLang="Microsoft YaHei" sz="1300"/>
          </a:p>
          <a:p>
            <a:pPr marL="21272" indent="-1372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的行业经验和创业背景，负责公司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 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略规划和管理决策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0" name="textbox 50"/>
          <p:cNvSpPr/>
          <p:nvPr/>
        </p:nvSpPr>
        <p:spPr>
          <a:xfrm>
            <a:off x="7992700" y="5191429"/>
            <a:ext cx="296798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技术研发团队：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10人，拥有强大的技术</a:t>
            </a:r>
            <a:endParaRPr lang="Microsoft YaHei" altLang="Microsoft YaHei" sz="1300"/>
          </a:p>
          <a:p>
            <a:pPr marL="12700" indent="171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研发能力，涵盖产品设计、开发、测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等多个领域。</a:t>
            </a:r>
            <a:endParaRPr lang="Microsoft YaHei" altLang="Microsoft YaHei" sz="13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480795" y="4464383"/>
            <a:ext cx="1340271" cy="1625264"/>
            <a:chExt cx="1340271" cy="1625264"/>
          </a:xfrm>
        </p:grpSpPr>
        <p:sp>
          <p:nvSpPr>
            <p:cNvPr id="51" name="path"/>
            <p:cNvSpPr/>
            <p:nvPr/>
          </p:nvSpPr>
          <p:spPr>
            <a:xfrm>
              <a:off x="242989" y="527985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0"/>
              <a:ext cx="641994" cy="600930"/>
            </a:xfrm>
            <a:custGeom>
              <a:rect l="0" t="0" r="0" b="0"/>
              <a:pathLst>
                <a:path w="1011" h="944">
                  <a:moveTo>
                    <a:pt x="361" y="173"/>
                  </a:moveTo>
                  <a:lnTo>
                    <a:pt x="143" y="646"/>
                  </a:lnTo>
                  <a:lnTo>
                    <a:pt x="324" y="559"/>
                  </a:lnTo>
                  <a:lnTo>
                    <a:pt x="468" y="859"/>
                  </a:lnTo>
                  <a:lnTo>
                    <a:pt x="830" y="686"/>
                  </a:lnTo>
                  <a:lnTo>
                    <a:pt x="686" y="386"/>
                  </a:lnTo>
                  <a:lnTo>
                    <a:pt x="867" y="300"/>
                  </a:lnTo>
                  <a:lnTo>
                    <a:pt x="361" y="173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6414615" y="4508862"/>
            <a:ext cx="1350007" cy="1580785"/>
            <a:chExt cx="1350007" cy="1580785"/>
          </a:xfrm>
        </p:grpSpPr>
        <p:sp>
          <p:nvSpPr>
            <p:cNvPr id="53" name="path"/>
            <p:cNvSpPr/>
            <p:nvPr/>
          </p:nvSpPr>
          <p:spPr>
            <a:xfrm>
              <a:off x="0" y="483505"/>
              <a:ext cx="1097282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720485" y="0"/>
              <a:ext cx="629522" cy="580622"/>
            </a:xfrm>
            <a:custGeom>
              <a:rect l="0" t="0" r="0" b="0"/>
              <a:pathLst>
                <a:path w="991" h="914">
                  <a:moveTo>
                    <a:pt x="372" y="766"/>
                  </a:moveTo>
                  <a:lnTo>
                    <a:pt x="868" y="605"/>
                  </a:lnTo>
                  <a:lnTo>
                    <a:pt x="682" y="531"/>
                  </a:lnTo>
                  <a:lnTo>
                    <a:pt x="804" y="222"/>
                  </a:lnTo>
                  <a:lnTo>
                    <a:pt x="431" y="74"/>
                  </a:lnTo>
                  <a:lnTo>
                    <a:pt x="309" y="383"/>
                  </a:lnTo>
                  <a:lnTo>
                    <a:pt x="122" y="309"/>
                  </a:lnTo>
                  <a:lnTo>
                    <a:pt x="372" y="766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textbox 55"/>
          <p:cNvSpPr/>
          <p:nvPr/>
        </p:nvSpPr>
        <p:spPr>
          <a:xfrm>
            <a:off x="442263" y="318468"/>
            <a:ext cx="4218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755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团队成员数量及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textbox 76"/>
          <p:cNvSpPr/>
          <p:nvPr/>
        </p:nvSpPr>
        <p:spPr>
          <a:xfrm>
            <a:off x="1196848" y="5190458"/>
            <a:ext cx="303783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4414" algn="l" rtl="0" eaLnBrk="0">
              <a:lnSpc>
                <a:spcPct val="86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市场营销团队：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3人，负责市场调研、品</a:t>
            </a:r>
            <a:endParaRPr lang="Microsoft YaHei" altLang="Microsoft YaHei" sz="1300"/>
          </a:p>
          <a:p>
            <a:pPr marL="12700" algn="l" rtl="0" eaLnBrk="0">
              <a:lnSpc>
                <a:spcPts val="2432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牌推广和客户关系管理等工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7" name="textbox 77"/>
          <p:cNvSpPr/>
          <p:nvPr/>
        </p:nvSpPr>
        <p:spPr>
          <a:xfrm>
            <a:off x="766368" y="3507613"/>
            <a:ext cx="303911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4071" algn="l" rtl="0" eaLnBrk="0">
              <a:lnSpc>
                <a:spcPct val="86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财务管理团队： 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2人，负责公司财务管理</a:t>
            </a:r>
            <a:endParaRPr lang="Microsoft YaHei" altLang="Microsoft YaHei" sz="1300"/>
          </a:p>
          <a:p>
            <a:pPr marL="12700" algn="l" rtl="0" eaLnBrk="0">
              <a:lnSpc>
                <a:spcPts val="2424"/>
              </a:lnSpc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和风险控制等工作。</a:t>
            </a:r>
            <a:endParaRPr lang="Microsoft YaHei" altLang="Microsoft YaHei" sz="13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116255" y="3379293"/>
            <a:ext cx="1097281" cy="1097279"/>
            <a:chExt cx="1097281" cy="1097279"/>
          </a:xfrm>
        </p:grpSpPr>
        <p:sp>
          <p:nvSpPr>
            <p:cNvPr id="78" name="path"/>
            <p:cNvSpPr/>
            <p:nvPr/>
          </p:nvSpPr>
          <p:spPr>
            <a:xfrm>
              <a:off x="0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01841" y="289648"/>
              <a:ext cx="493600" cy="493600"/>
            </a:xfrm>
            <a:custGeom>
              <a:rect l="0" t="0" r="0" b="0"/>
              <a:pathLst>
                <a:path w="777" h="777">
                  <a:moveTo>
                    <a:pt x="0" y="233"/>
                  </a:moveTo>
                  <a:lnTo>
                    <a:pt x="388" y="0"/>
                  </a:lnTo>
                  <a:lnTo>
                    <a:pt x="777" y="233"/>
                  </a:lnTo>
                  <a:lnTo>
                    <a:pt x="777" y="310"/>
                  </a:lnTo>
                  <a:lnTo>
                    <a:pt x="0" y="310"/>
                  </a:lnTo>
                  <a:lnTo>
                    <a:pt x="0" y="233"/>
                  </a:lnTo>
                  <a:close/>
                  <a:moveTo>
                    <a:pt x="0" y="699"/>
                  </a:moveTo>
                  <a:lnTo>
                    <a:pt x="777" y="699"/>
                  </a:lnTo>
                  <a:lnTo>
                    <a:pt x="777" y="777"/>
                  </a:lnTo>
                  <a:lnTo>
                    <a:pt x="0" y="777"/>
                  </a:lnTo>
                  <a:lnTo>
                    <a:pt x="0" y="699"/>
                  </a:lnTo>
                  <a:close/>
                  <a:moveTo>
                    <a:pt x="77" y="621"/>
                  </a:moveTo>
                  <a:lnTo>
                    <a:pt x="699" y="621"/>
                  </a:lnTo>
                  <a:lnTo>
                    <a:pt x="699" y="699"/>
                  </a:lnTo>
                  <a:lnTo>
                    <a:pt x="77" y="699"/>
                  </a:lnTo>
                  <a:lnTo>
                    <a:pt x="77" y="621"/>
                  </a:lnTo>
                  <a:close/>
                  <a:moveTo>
                    <a:pt x="77" y="310"/>
                  </a:moveTo>
                  <a:lnTo>
                    <a:pt x="233" y="310"/>
                  </a:lnTo>
                  <a:lnTo>
                    <a:pt x="233" y="621"/>
                  </a:lnTo>
                  <a:lnTo>
                    <a:pt x="77" y="621"/>
                  </a:lnTo>
                  <a:lnTo>
                    <a:pt x="77" y="310"/>
                  </a:lnTo>
                  <a:close/>
                  <a:moveTo>
                    <a:pt x="310" y="310"/>
                  </a:moveTo>
                  <a:lnTo>
                    <a:pt x="466" y="310"/>
                  </a:lnTo>
                  <a:lnTo>
                    <a:pt x="466" y="621"/>
                  </a:lnTo>
                  <a:lnTo>
                    <a:pt x="310" y="621"/>
                  </a:lnTo>
                  <a:lnTo>
                    <a:pt x="310" y="310"/>
                  </a:lnTo>
                  <a:close/>
                  <a:moveTo>
                    <a:pt x="544" y="310"/>
                  </a:moveTo>
                  <a:lnTo>
                    <a:pt x="699" y="310"/>
                  </a:lnTo>
                  <a:lnTo>
                    <a:pt x="699" y="621"/>
                  </a:lnTo>
                  <a:lnTo>
                    <a:pt x="544" y="621"/>
                  </a:lnTo>
                  <a:lnTo>
                    <a:pt x="544" y="3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6973588" y="3379293"/>
            <a:ext cx="1097281" cy="1097279"/>
            <a:chExt cx="1097281" cy="1097279"/>
          </a:xfrm>
        </p:grpSpPr>
        <p:sp>
          <p:nvSpPr>
            <p:cNvPr id="80" name="path"/>
            <p:cNvSpPr/>
            <p:nvPr/>
          </p:nvSpPr>
          <p:spPr>
            <a:xfrm>
              <a:off x="0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92477" y="312304"/>
              <a:ext cx="512333" cy="448291"/>
            </a:xfrm>
            <a:custGeom>
              <a:rect l="0" t="0" r="0" b="0"/>
              <a:pathLst>
                <a:path w="805" h="705">
                  <a:moveTo>
                    <a:pt x="0" y="504"/>
                  </a:moveTo>
                  <a:lnTo>
                    <a:pt x="403" y="605"/>
                  </a:lnTo>
                  <a:lnTo>
                    <a:pt x="806" y="504"/>
                  </a:lnTo>
                  <a:lnTo>
                    <a:pt x="806" y="605"/>
                  </a:lnTo>
                  <a:lnTo>
                    <a:pt x="403" y="705"/>
                  </a:lnTo>
                  <a:lnTo>
                    <a:pt x="0" y="605"/>
                  </a:lnTo>
                  <a:lnTo>
                    <a:pt x="0" y="504"/>
                  </a:lnTo>
                  <a:close/>
                  <a:moveTo>
                    <a:pt x="0" y="302"/>
                  </a:moveTo>
                  <a:lnTo>
                    <a:pt x="403" y="403"/>
                  </a:lnTo>
                  <a:lnTo>
                    <a:pt x="806" y="302"/>
                  </a:lnTo>
                  <a:lnTo>
                    <a:pt x="806" y="403"/>
                  </a:lnTo>
                  <a:lnTo>
                    <a:pt x="403" y="504"/>
                  </a:lnTo>
                  <a:lnTo>
                    <a:pt x="0" y="403"/>
                  </a:lnTo>
                  <a:lnTo>
                    <a:pt x="0" y="302"/>
                  </a:lnTo>
                  <a:close/>
                  <a:moveTo>
                    <a:pt x="0" y="100"/>
                  </a:moveTo>
                  <a:lnTo>
                    <a:pt x="403" y="0"/>
                  </a:lnTo>
                  <a:lnTo>
                    <a:pt x="806" y="100"/>
                  </a:lnTo>
                  <a:lnTo>
                    <a:pt x="806" y="201"/>
                  </a:lnTo>
                  <a:lnTo>
                    <a:pt x="403" y="302"/>
                  </a:lnTo>
                  <a:lnTo>
                    <a:pt x="0" y="201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2" name="path"/>
          <p:cNvSpPr/>
          <p:nvPr/>
        </p:nvSpPr>
        <p:spPr>
          <a:xfrm>
            <a:off x="6589032" y="5322952"/>
            <a:ext cx="750951" cy="436113"/>
          </a:xfrm>
          <a:custGeom>
            <a:rect l="0" t="0" r="0" b="0"/>
            <a:pathLst>
              <a:path w="1182" h="686">
                <a:moveTo>
                  <a:pt x="916" y="387"/>
                </a:moveTo>
                <a:cubicBezTo>
                  <a:pt x="916" y="387"/>
                  <a:pt x="787" y="255"/>
                  <a:pt x="609" y="255"/>
                </a:cubicBezTo>
                <a:lnTo>
                  <a:pt x="609" y="255"/>
                </a:lnTo>
                <a:cubicBezTo>
                  <a:pt x="436" y="255"/>
                  <a:pt x="264" y="387"/>
                  <a:pt x="264" y="387"/>
                </a:cubicBezTo>
                <a:lnTo>
                  <a:pt x="264" y="387"/>
                </a:lnTo>
                <a:lnTo>
                  <a:pt x="168" y="346"/>
                </a:lnTo>
                <a:lnTo>
                  <a:pt x="168" y="465"/>
                </a:lnTo>
                <a:lnTo>
                  <a:pt x="168" y="465"/>
                </a:lnTo>
                <a:cubicBezTo>
                  <a:pt x="183" y="470"/>
                  <a:pt x="194" y="484"/>
                  <a:pt x="194" y="501"/>
                </a:cubicBezTo>
                <a:lnTo>
                  <a:pt x="194" y="501"/>
                </a:lnTo>
                <a:cubicBezTo>
                  <a:pt x="194" y="518"/>
                  <a:pt x="183" y="532"/>
                  <a:pt x="167" y="537"/>
                </a:cubicBezTo>
                <a:lnTo>
                  <a:pt x="167" y="537"/>
                </a:lnTo>
                <a:lnTo>
                  <a:pt x="196" y="616"/>
                </a:lnTo>
                <a:lnTo>
                  <a:pt x="112" y="616"/>
                </a:lnTo>
                <a:lnTo>
                  <a:pt x="140" y="536"/>
                </a:lnTo>
                <a:lnTo>
                  <a:pt x="140" y="536"/>
                </a:lnTo>
                <a:cubicBezTo>
                  <a:pt x="127" y="530"/>
                  <a:pt x="117" y="517"/>
                  <a:pt x="117" y="501"/>
                </a:cubicBezTo>
                <a:lnTo>
                  <a:pt x="117" y="501"/>
                </a:lnTo>
                <a:cubicBezTo>
                  <a:pt x="117" y="485"/>
                  <a:pt x="126" y="472"/>
                  <a:pt x="140" y="466"/>
                </a:cubicBezTo>
                <a:lnTo>
                  <a:pt x="140" y="466"/>
                </a:lnTo>
                <a:lnTo>
                  <a:pt x="140" y="335"/>
                </a:lnTo>
                <a:lnTo>
                  <a:pt x="0" y="276"/>
                </a:lnTo>
                <a:lnTo>
                  <a:pt x="616" y="0"/>
                </a:lnTo>
                <a:lnTo>
                  <a:pt x="1182" y="280"/>
                </a:lnTo>
                <a:lnTo>
                  <a:pt x="916" y="387"/>
                </a:lnTo>
                <a:close/>
                <a:moveTo>
                  <a:pt x="602" y="322"/>
                </a:moveTo>
                <a:cubicBezTo>
                  <a:pt x="781" y="322"/>
                  <a:pt x="869" y="416"/>
                  <a:pt x="869" y="416"/>
                </a:cubicBezTo>
                <a:lnTo>
                  <a:pt x="869" y="416"/>
                </a:lnTo>
                <a:lnTo>
                  <a:pt x="869" y="613"/>
                </a:lnTo>
                <a:lnTo>
                  <a:pt x="869" y="613"/>
                </a:lnTo>
                <a:cubicBezTo>
                  <a:pt x="869" y="613"/>
                  <a:pt x="777" y="686"/>
                  <a:pt x="588" y="686"/>
                </a:cubicBezTo>
                <a:lnTo>
                  <a:pt x="588" y="686"/>
                </a:lnTo>
                <a:cubicBezTo>
                  <a:pt x="399" y="686"/>
                  <a:pt x="336" y="613"/>
                  <a:pt x="336" y="613"/>
                </a:cubicBezTo>
                <a:lnTo>
                  <a:pt x="336" y="613"/>
                </a:lnTo>
                <a:lnTo>
                  <a:pt x="336" y="416"/>
                </a:lnTo>
                <a:lnTo>
                  <a:pt x="336" y="416"/>
                </a:lnTo>
                <a:cubicBezTo>
                  <a:pt x="336" y="416"/>
                  <a:pt x="423" y="322"/>
                  <a:pt x="602" y="322"/>
                </a:cubicBezTo>
                <a:moveTo>
                  <a:pt x="599" y="644"/>
                </a:moveTo>
                <a:cubicBezTo>
                  <a:pt x="723" y="644"/>
                  <a:pt x="823" y="619"/>
                  <a:pt x="823" y="588"/>
                </a:cubicBezTo>
                <a:lnTo>
                  <a:pt x="823" y="588"/>
                </a:lnTo>
                <a:cubicBezTo>
                  <a:pt x="823" y="557"/>
                  <a:pt x="723" y="532"/>
                  <a:pt x="599" y="532"/>
                </a:cubicBezTo>
                <a:lnTo>
                  <a:pt x="599" y="532"/>
                </a:lnTo>
                <a:cubicBezTo>
                  <a:pt x="475" y="532"/>
                  <a:pt x="374" y="557"/>
                  <a:pt x="374" y="588"/>
                </a:cubicBezTo>
                <a:lnTo>
                  <a:pt x="374" y="588"/>
                </a:lnTo>
                <a:cubicBezTo>
                  <a:pt x="374" y="619"/>
                  <a:pt x="475" y="644"/>
                  <a:pt x="599" y="644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textbox 83"/>
          <p:cNvSpPr/>
          <p:nvPr/>
        </p:nvSpPr>
        <p:spPr>
          <a:xfrm>
            <a:off x="4612301" y="1457828"/>
            <a:ext cx="1585594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7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团队成员数量：  2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endParaRPr lang="Microsoft YaHei" altLang="Microsoft YaHei" sz="1300"/>
          </a:p>
        </p:txBody>
      </p:sp>
      <p:sp>
        <p:nvSpPr>
          <p:cNvPr id="84" name="path"/>
          <p:cNvSpPr/>
          <p:nvPr/>
        </p:nvSpPr>
        <p:spPr>
          <a:xfrm>
            <a:off x="5034006" y="5314781"/>
            <a:ext cx="476843" cy="476842"/>
          </a:xfrm>
          <a:custGeom>
            <a:rect l="0" t="0" r="0" b="0"/>
            <a:pathLst>
              <a:path w="750" h="750">
                <a:moveTo>
                  <a:pt x="287" y="450"/>
                </a:moveTo>
                <a:lnTo>
                  <a:pt x="75" y="450"/>
                </a:lnTo>
                <a:lnTo>
                  <a:pt x="75" y="750"/>
                </a:lnTo>
                <a:lnTo>
                  <a:pt x="0" y="750"/>
                </a:lnTo>
                <a:lnTo>
                  <a:pt x="0" y="0"/>
                </a:lnTo>
                <a:lnTo>
                  <a:pt x="450" y="0"/>
                </a:lnTo>
                <a:lnTo>
                  <a:pt x="463" y="75"/>
                </a:lnTo>
                <a:lnTo>
                  <a:pt x="750" y="75"/>
                </a:lnTo>
                <a:lnTo>
                  <a:pt x="638" y="300"/>
                </a:lnTo>
                <a:lnTo>
                  <a:pt x="750" y="525"/>
                </a:lnTo>
                <a:lnTo>
                  <a:pt x="300" y="525"/>
                </a:lnTo>
                <a:lnTo>
                  <a:pt x="287" y="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path"/>
          <p:cNvSpPr/>
          <p:nvPr/>
        </p:nvSpPr>
        <p:spPr>
          <a:xfrm>
            <a:off x="5856871" y="2918590"/>
            <a:ext cx="481938" cy="464048"/>
          </a:xfrm>
          <a:custGeom>
            <a:rect l="0" t="0" r="0" b="0"/>
            <a:pathLst>
              <a:path w="758" h="730">
                <a:moveTo>
                  <a:pt x="378" y="0"/>
                </a:moveTo>
                <a:lnTo>
                  <a:pt x="2" y="161"/>
                </a:lnTo>
                <a:lnTo>
                  <a:pt x="378" y="322"/>
                </a:lnTo>
                <a:lnTo>
                  <a:pt x="758" y="161"/>
                </a:lnTo>
                <a:lnTo>
                  <a:pt x="378" y="0"/>
                </a:lnTo>
                <a:close/>
                <a:moveTo>
                  <a:pt x="393" y="342"/>
                </a:moveTo>
                <a:lnTo>
                  <a:pt x="393" y="730"/>
                </a:lnTo>
                <a:lnTo>
                  <a:pt x="758" y="557"/>
                </a:lnTo>
                <a:lnTo>
                  <a:pt x="758" y="187"/>
                </a:lnTo>
                <a:lnTo>
                  <a:pt x="393" y="342"/>
                </a:lnTo>
                <a:close/>
                <a:moveTo>
                  <a:pt x="0" y="557"/>
                </a:moveTo>
                <a:lnTo>
                  <a:pt x="366" y="730"/>
                </a:lnTo>
                <a:lnTo>
                  <a:pt x="366" y="342"/>
                </a:lnTo>
                <a:lnTo>
                  <a:pt x="0" y="187"/>
                </a:lnTo>
                <a:lnTo>
                  <a:pt x="0" y="55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path"/>
          <p:cNvSpPr/>
          <p:nvPr/>
        </p:nvSpPr>
        <p:spPr>
          <a:xfrm>
            <a:off x="5884215" y="5286197"/>
            <a:ext cx="422364" cy="509625"/>
          </a:xfrm>
          <a:custGeom>
            <a:rect l="0" t="0" r="0" b="0"/>
            <a:pathLst>
              <a:path w="665" h="802">
                <a:moveTo>
                  <a:pt x="0" y="401"/>
                </a:moveTo>
                <a:lnTo>
                  <a:pt x="332" y="802"/>
                </a:lnTo>
                <a:lnTo>
                  <a:pt x="332" y="601"/>
                </a:lnTo>
                <a:lnTo>
                  <a:pt x="665" y="601"/>
                </a:lnTo>
                <a:lnTo>
                  <a:pt x="665" y="200"/>
                </a:lnTo>
                <a:lnTo>
                  <a:pt x="332" y="200"/>
                </a:lnTo>
                <a:lnTo>
                  <a:pt x="332" y="0"/>
                </a:lnTo>
                <a:lnTo>
                  <a:pt x="0" y="401"/>
                </a:lnTo>
                <a:close/>
              </a:path>
            </a:pathLst>
          </a:custGeom>
          <a:solidFill>
            <a:srgbClr val="0063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89" name="table 89"/>
          <p:cNvGraphicFramePr>
            <a:graphicFrameLocks noGrp="1"/>
          </p:cNvGraphicFramePr>
          <p:nvPr/>
        </p:nvGraphicFramePr>
        <p:xfrm>
          <a:off x="977900" y="1574799"/>
          <a:ext cx="10189210" cy="4290060"/>
        </p:xfrm>
        <a:graphic>
          <a:graphicData uri="http://schemas.openxmlformats.org/drawingml/2006/table">
            <a:tbl>
              <a:tblPr/>
              <a:tblGrid>
                <a:gridCol w="3439795"/>
                <a:gridCol w="3341370"/>
                <a:gridCol w="3408045"/>
              </a:tblGrid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131953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初创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期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1328004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成熟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期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245703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团队成员在创业初期，通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过市场调研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25214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随着公司业务的不断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发展和壮大，团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452"/>
                        </a:lnSpc>
                      </a:pPr>
                      <a:endParaRPr lang="Arial" altLang="Arial" sz="100"/>
                    </a:p>
                    <a:p>
                      <a:pPr marL="234083" algn="l" rtl="0" eaLnBrk="0">
                        <a:lnSpc>
                          <a:spcPct val="91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和分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析，确定了公司的发展方向和定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63"/>
                        </a:lnSpc>
                      </a:pPr>
                      <a:endParaRPr lang="Arial" altLang="Arial" sz="100"/>
                    </a:p>
                    <a:p>
                      <a:pPr marL="252911" algn="l" rtl="0" eaLnBrk="0">
                        <a:lnSpc>
                          <a:spcPct val="91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队逐渐形成了完善的管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理体系和企业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234273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位，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并积极寻找合适的投资机会和资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244530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文化，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为公司的可持续发展奠定了坚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234464" algn="l" rtl="0" eaLnBrk="0">
                        <a:lnSpc>
                          <a:spcPts val="1579"/>
                        </a:lnSpc>
                        <a:spcBef>
                          <a:spcPts val="2"/>
                        </a:spcBef>
                      </a:pPr>
                      <a:r>
                        <a:rPr sz="13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源</a:t>
                      </a:r>
                      <a:r>
                        <a:rPr sz="13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243958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14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实基础。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1274216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发展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期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8928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在获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得初步成功后，团队开始扩大规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421"/>
                        </a:lnSpc>
                      </a:pPr>
                      <a:endParaRPr lang="Arial" altLang="Arial" sz="100"/>
                    </a:p>
                    <a:p>
                      <a:pPr marL="188903" algn="l" rtl="0" eaLnBrk="0">
                        <a:lnSpc>
                          <a:spcPct val="91000"/>
                        </a:lnSpc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模，加强技术研发和市场营销力</a:t>
                      </a:r>
                      <a:r>
                        <a:rPr sz="1500" spc="-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度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88141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断提升公司的核心竞争力和市场影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8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199190" algn="l" rtl="0" eaLnBrk="0">
                        <a:lnSpc>
                          <a:spcPts val="1601"/>
                        </a:lnSpc>
                        <a:spcBef>
                          <a:spcPts val="5"/>
                        </a:spcBef>
                      </a:pPr>
                      <a:r>
                        <a:rPr sz="13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响力</a:t>
                      </a:r>
                      <a:r>
                        <a:rPr sz="13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0" name="textbox 90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755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团队发展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13" name="textbox 113"/>
          <p:cNvSpPr/>
          <p:nvPr/>
        </p:nvSpPr>
        <p:spPr>
          <a:xfrm>
            <a:off x="4653178" y="3550039"/>
            <a:ext cx="2913379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团队成员介绍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15" name="picture 1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16" name="textbox 116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17" name="picture 1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18" name="textbox 11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19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21" name="textbox 121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员背景与专长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2" name="textbox 142"/>
          <p:cNvSpPr/>
          <p:nvPr/>
        </p:nvSpPr>
        <p:spPr>
          <a:xfrm>
            <a:off x="4775182" y="4736443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666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深厚的技术背景，曾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名互联网公司担任要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擅长系统架构设计和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团队管理。</a:t>
            </a:r>
            <a:endParaRPr lang="Microsoft YaHei" altLang="Microsoft YaHei" sz="1500"/>
          </a:p>
        </p:txBody>
      </p:sp>
      <p:sp>
        <p:nvSpPr>
          <p:cNvPr id="143" name="textbox 143"/>
          <p:cNvSpPr/>
          <p:nvPr/>
        </p:nvSpPr>
        <p:spPr>
          <a:xfrm>
            <a:off x="1094356" y="4736062"/>
            <a:ext cx="2118360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107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年行业经验，成功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创立并运营过多个项目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富的领导力和商业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洞察力。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8476521" y="4735110"/>
            <a:ext cx="211899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951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富的市场营销和运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验，擅长制定并执行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有效的商业策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5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textbox 146"/>
          <p:cNvSpPr/>
          <p:nvPr/>
        </p:nvSpPr>
        <p:spPr>
          <a:xfrm>
            <a:off x="8481559" y="3892943"/>
            <a:ext cx="275399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2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首席运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147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rect"/>
          <p:cNvSpPr/>
          <p:nvPr/>
        </p:nvSpPr>
        <p:spPr>
          <a:xfrm>
            <a:off x="7251124" y="4022473"/>
            <a:ext cx="207264" cy="3810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9" name="textbox 149"/>
          <p:cNvSpPr/>
          <p:nvPr/>
        </p:nvSpPr>
        <p:spPr>
          <a:xfrm>
            <a:off x="4779840" y="3892943"/>
            <a:ext cx="275399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9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首席技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150" name="path"/>
          <p:cNvSpPr/>
          <p:nvPr/>
        </p:nvSpPr>
        <p:spPr>
          <a:xfrm>
            <a:off x="7368981" y="3947811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1" name="textbox 151"/>
          <p:cNvSpPr/>
          <p:nvPr/>
        </p:nvSpPr>
        <p:spPr>
          <a:xfrm>
            <a:off x="1092974" y="3893715"/>
            <a:ext cx="275971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2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</a:t>
            </a: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CEO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52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4" name="textbox 154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5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5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F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5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2" name="picture 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163" name="textbox 163"/>
          <p:cNvSpPr/>
          <p:nvPr/>
        </p:nvSpPr>
        <p:spPr>
          <a:xfrm>
            <a:off x="9436596" y="3728525"/>
            <a:ext cx="1929764" cy="2332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65"/>
              </a:lnSpc>
            </a:pPr>
            <a:endParaRPr lang="Arial" altLang="Arial" sz="100"/>
          </a:p>
          <a:p>
            <a:pPr marL="451786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客服团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4604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负责提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供优质的客户服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，解决用户问题并收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3652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集用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户反馈，提升用户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680211" algn="l" rtl="0" eaLnBrk="0">
              <a:lnSpc>
                <a:spcPts val="1600"/>
              </a:lnSpc>
              <a:spcBef>
                <a:spcPts val="3"/>
              </a:spcBef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</a:t>
            </a:r>
            <a:r>
              <a:rPr sz="13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4" name="textbox 164"/>
          <p:cNvSpPr/>
          <p:nvPr/>
        </p:nvSpPr>
        <p:spPr>
          <a:xfrm>
            <a:off x="781333" y="4762896"/>
            <a:ext cx="2080895" cy="1087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负责产品的规划和设计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0814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解用户需求，推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203962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动产品的持续优化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5" name="textbox 165"/>
          <p:cNvSpPr/>
          <p:nvPr/>
        </p:nvSpPr>
        <p:spPr>
          <a:xfrm>
            <a:off x="6586731" y="4761753"/>
            <a:ext cx="1927860" cy="1087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3"/>
              </a:lnSpc>
            </a:pPr>
            <a:endParaRPr lang="Arial" altLang="Arial" sz="100"/>
          </a:p>
          <a:p>
            <a:pPr marL="12889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负责市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场推广和品牌宣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提高公司知名度和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393509" algn="l" rtl="0" eaLnBrk="0">
              <a:lnSpc>
                <a:spcPct val="97000"/>
              </a:lnSpc>
              <a:spcBef>
                <a:spcPts val="1"/>
              </a:spcBef>
            </a:pPr>
            <a:r>
              <a:rPr sz="14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产品曝光率</a:t>
            </a:r>
            <a:r>
              <a:rPr sz="14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66" name="textbox 166"/>
          <p:cNvSpPr/>
          <p:nvPr/>
        </p:nvSpPr>
        <p:spPr>
          <a:xfrm>
            <a:off x="3748315" y="4763087"/>
            <a:ext cx="1928495" cy="1086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92"/>
              </a:lnSpc>
            </a:pPr>
            <a:endParaRPr lang="Arial" altLang="Arial" sz="100"/>
          </a:p>
          <a:p>
            <a:pPr marL="1308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负责研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发、测试和维护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，确保产品的稳定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393509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性和可靠性</a:t>
            </a:r>
            <a:r>
              <a:rPr sz="14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67" name="textbox 167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其他成员职责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与贡献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8" name="textbox 188"/>
          <p:cNvSpPr/>
          <p:nvPr/>
        </p:nvSpPr>
        <p:spPr>
          <a:xfrm>
            <a:off x="1315111" y="3728010"/>
            <a:ext cx="105156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产品经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000"/>
          </a:p>
        </p:txBody>
      </p:sp>
      <p:sp>
        <p:nvSpPr>
          <p:cNvPr id="189" name="textbox 189"/>
          <p:cNvSpPr/>
          <p:nvPr/>
        </p:nvSpPr>
        <p:spPr>
          <a:xfrm>
            <a:off x="4239514" y="3729039"/>
            <a:ext cx="105028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技术团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</a:t>
            </a:r>
            <a:endParaRPr lang="Microsoft YaHei" altLang="Microsoft YaHei" sz="2000"/>
          </a:p>
        </p:txBody>
      </p:sp>
      <p:sp>
        <p:nvSpPr>
          <p:cNvPr id="190" name="textbox 190"/>
          <p:cNvSpPr/>
          <p:nvPr/>
        </p:nvSpPr>
        <p:spPr>
          <a:xfrm>
            <a:off x="7049687" y="3728267"/>
            <a:ext cx="104521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9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192" name="picture 19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93" name="textbox 193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194" name="picture 19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95" name="textbox 195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196" name="picture 19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97" name="textbox 197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198" name="picture 19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99" name="textbox 199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200" name="textbox 200"/>
          <p:cNvSpPr/>
          <p:nvPr/>
        </p:nvSpPr>
        <p:spPr>
          <a:xfrm>
            <a:off x="3678472" y="4775817"/>
            <a:ext cx="2252345" cy="125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93"/>
              </a:lnSpc>
            </a:pPr>
            <a:endParaRPr lang="Arial" altLang="Arial" sz="100"/>
          </a:p>
          <a:p>
            <a:pPr marL="608545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开放式沟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我们保持开放式的沟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环境，</a:t>
            </a:r>
            <a:endParaRPr lang="Microsoft YaHei" altLang="Microsoft YaHei" sz="1300"/>
          </a:p>
          <a:p>
            <a:pPr marL="14071" algn="l" rtl="0" eaLnBrk="0">
              <a:lnSpc>
                <a:spcPct val="86000"/>
              </a:lnSpc>
              <a:spcBef>
                <a:spcPts val="799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鼓励员工提出建设性意见和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endParaRPr lang="Microsoft YaHei" altLang="Microsoft YaHei" sz="1300"/>
          </a:p>
          <a:p>
            <a:pPr marL="98939" algn="l" rtl="0" eaLnBrk="0">
              <a:lnSpc>
                <a:spcPts val="2263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议，共同推动团队的发展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1" name="textbox 201"/>
          <p:cNvSpPr/>
          <p:nvPr/>
        </p:nvSpPr>
        <p:spPr>
          <a:xfrm>
            <a:off x="9034864" y="4776216"/>
            <a:ext cx="2252345" cy="125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52"/>
              </a:lnSpc>
            </a:pPr>
            <a:endParaRPr lang="Arial" altLang="Arial" sz="100"/>
          </a:p>
          <a:p>
            <a:pPr marL="700894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创新氛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我们鼓励员工勇于创新，为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endParaRPr lang="Microsoft YaHei" altLang="Microsoft YaHei" sz="1300"/>
          </a:p>
          <a:p>
            <a:pPr marL="21787" algn="l" rtl="0" eaLnBrk="0">
              <a:lnSpc>
                <a:spcPct val="86000"/>
              </a:lnSpc>
              <a:spcBef>
                <a:spcPts val="795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队带来新的想法和解决方案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270218" algn="l" rtl="0" eaLnBrk="0">
              <a:lnSpc>
                <a:spcPts val="2270"/>
              </a:lnSpc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推动公司的持续发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2" name="textbox 202"/>
          <p:cNvSpPr/>
          <p:nvPr/>
        </p:nvSpPr>
        <p:spPr>
          <a:xfrm>
            <a:off x="1000275" y="4775416"/>
            <a:ext cx="2252345" cy="125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43"/>
              </a:lnSpc>
            </a:pPr>
            <a:endParaRPr lang="Arial" altLang="Arial" sz="100"/>
          </a:p>
          <a:p>
            <a:pPr marL="579103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扁平化管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我们倡导扁平化管理，鼓励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1300"/>
          </a:p>
          <a:p>
            <a:pPr marL="15443" algn="l" rtl="0" eaLnBrk="0">
              <a:lnSpc>
                <a:spcPct val="86000"/>
              </a:lnSpc>
              <a:spcBef>
                <a:spcPts val="7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工积极参与决策过程，提高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endParaRPr lang="Microsoft YaHei" altLang="Microsoft YaHei" sz="1300"/>
          </a:p>
          <a:p>
            <a:pPr marL="193236" algn="l" rtl="0" eaLnBrk="0">
              <a:lnSpc>
                <a:spcPts val="2263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队的响应速度和灵活性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3" name="textbox 203"/>
          <p:cNvSpPr/>
          <p:nvPr/>
        </p:nvSpPr>
        <p:spPr>
          <a:xfrm>
            <a:off x="6356668" y="4776616"/>
            <a:ext cx="2252345" cy="1257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38"/>
              </a:lnSpc>
            </a:pPr>
            <a:endParaRPr lang="Arial" altLang="Arial" sz="100"/>
          </a:p>
          <a:p>
            <a:pPr marL="682654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我们重视团队协作，通过定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</a:t>
            </a:r>
            <a:endParaRPr lang="Microsoft YaHei" altLang="Microsoft YaHei" sz="1300"/>
          </a:p>
          <a:p>
            <a:pPr marL="20244" algn="l" rtl="0" eaLnBrk="0">
              <a:lnSpc>
                <a:spcPct val="86000"/>
              </a:lnSpc>
              <a:spcBef>
                <a:spcPts val="7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的团队建设活动和培训，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</a:t>
            </a:r>
            <a:endParaRPr lang="Microsoft YaHei" altLang="Microsoft YaHei" sz="1300"/>
          </a:p>
          <a:p>
            <a:pPr marL="194607" algn="l" rtl="0" eaLnBrk="0">
              <a:lnSpc>
                <a:spcPts val="2265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团队凝聚力和协作能力。</a:t>
            </a:r>
            <a:endParaRPr lang="Microsoft YaHei" altLang="Microsoft YaHei" sz="1300"/>
          </a:p>
        </p:txBody>
      </p:sp>
      <p:sp>
        <p:nvSpPr>
          <p:cNvPr id="204" name="textbox 204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755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团队协作方式及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227" name="textbox 227"/>
          <p:cNvSpPr/>
          <p:nvPr/>
        </p:nvSpPr>
        <p:spPr>
          <a:xfrm>
            <a:off x="4653178" y="3551011"/>
            <a:ext cx="2913379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1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团队能力分析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229" name="picture 22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230" name="textbox 230"/>
            <p:cNvSpPr/>
            <p:nvPr/>
          </p:nvSpPr>
          <p:spPr>
            <a:xfrm>
              <a:off x="-12700" y="-12700"/>
              <a:ext cx="10277475" cy="1298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8323"/>
                </a:lnSpc>
              </a:pPr>
              <a:endParaRPr lang="Arial" altLang="Arial" sz="100"/>
            </a:p>
            <a:p>
              <a:pPr marL="293738" algn="l" rtl="0" eaLnBrk="0">
                <a:lnSpc>
                  <a:spcPct val="83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团队中拥有多个领域的专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家，包括技术、市场、财务等，能够为项目的全面成功提</a:t>
              </a:r>
              <a:endParaRPr lang="Microsoft YaHei" altLang="Microsoft YaHei" sz="1500"/>
            </a:p>
            <a:p>
              <a:pPr marL="280593" algn="l" rtl="0" eaLnBrk="0">
                <a:lnSpc>
                  <a:spcPts val="2144"/>
                </a:lnSpc>
              </a:pPr>
              <a:r>
                <a:rPr sz="14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供有力保障</a:t>
              </a:r>
              <a:r>
                <a:rPr sz="14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546100" y="4660899"/>
            <a:ext cx="10257348" cy="1271162"/>
            <a:chExt cx="10257348" cy="1271162"/>
          </a:xfrm>
        </p:grpSpPr>
        <p:pic>
          <p:nvPicPr>
            <p:cNvPr id="231" name="picture 23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232" name="textbox 232"/>
            <p:cNvSpPr/>
            <p:nvPr/>
          </p:nvSpPr>
          <p:spPr>
            <a:xfrm>
              <a:off x="-12700" y="-12700"/>
              <a:ext cx="10283190" cy="1315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9152"/>
                </a:lnSpc>
              </a:pPr>
              <a:endParaRPr lang="Arial" altLang="Arial" sz="100"/>
            </a:p>
            <a:p>
              <a:pPr marL="3067720" algn="l" rtl="0" eaLnBrk="0">
                <a:lnSpc>
                  <a:spcPct val="91000"/>
                </a:lnSpc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团队成员持续学习和提升自己的专业技能，保持与行业最新动态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和趋势的同步。</a:t>
              </a:r>
              <a:endParaRPr lang="Microsoft YaHei" altLang="Microsoft YaHei" sz="1500"/>
            </a:p>
          </p:txBody>
        </p:sp>
      </p:grpSp>
      <p:sp>
        <p:nvSpPr>
          <p:cNvPr id="233" name="textbox 233"/>
          <p:cNvSpPr/>
          <p:nvPr/>
        </p:nvSpPr>
        <p:spPr>
          <a:xfrm>
            <a:off x="2789746" y="1388509"/>
            <a:ext cx="8008619" cy="1287780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9906"/>
              </a:lnSpc>
            </a:pPr>
            <a:endParaRPr lang="Arial" altLang="Arial" sz="100"/>
          </a:p>
          <a:p>
            <a:pPr marL="792757" indent="12953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团队成员具备扎实的专业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背景和丰富的实践经验，能够迅速适应项目需求并提供高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质量的解决方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234" name="picture 2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235" name="textbox 235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549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专业技能水平评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57" name="picture 2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258" name="textbox 258"/>
          <p:cNvSpPr/>
          <p:nvPr/>
        </p:nvSpPr>
        <p:spPr>
          <a:xfrm>
            <a:off x="1166833" y="2157531"/>
            <a:ext cx="9860915" cy="1089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38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团队的项目成果得到了客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户和行业的</a:t>
            </a:r>
            <a:endParaRPr lang="Microsoft YaHei" altLang="Microsoft YaHei" sz="1500"/>
          </a:p>
          <a:p>
            <a:pPr marL="24130" algn="l" rtl="0" eaLnBrk="0">
              <a:lnSpc>
                <a:spcPct val="91000"/>
              </a:lnSpc>
              <a:spcBef>
                <a:spcPts val="45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团队在过去几年中成功完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成了多个类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45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高度认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可和赞誉，为公司的品牌形象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45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似项目，积累了丰富的经验和案</a:t>
            </a: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45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和市场地位提升做出了重要贡献</a:t>
            </a: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9" name="textbox 259"/>
          <p:cNvSpPr/>
          <p:nvPr/>
        </p:nvSpPr>
        <p:spPr>
          <a:xfrm>
            <a:off x="4560686" y="4515535"/>
            <a:ext cx="3226435" cy="661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39"/>
              </a:lnSpc>
            </a:pPr>
            <a:endParaRPr lang="Arial" altLang="Arial" sz="100"/>
          </a:p>
          <a:p>
            <a:pPr marL="13652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去的项目中，团队展现了出色的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项目管理、团队协作和问题解决能力</a:t>
            </a: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0" name="textbox 260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及成果展示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https://d.book118.com/408042054067006044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2024-09-24T16:11:04.731</cp:lastPrinted>
  <dcterms:created xsi:type="dcterms:W3CDTF">2024-09-24T08:11:04Z</dcterms:created>
  <dcterms:modified xsi:type="dcterms:W3CDTF">2024-09-24T08:11:06Z</dcterms:modified>
</cp:coreProperties>
</file>