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emf" ContentType="image/x-e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BF1C9F8-A1C0-4EBB-839C-4428C93D6E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428FF5B-398C-4BFC-9153-956E1A7CA3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AD8053A-5D41-4959-BE3F-E4439091AE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4C392D6-95C8-41DD-99FA-861B33B9B46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46763AD-7775-4F05-841C-9C27E9D24AD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04E6184-459B-4E9B-86ED-019FEF2730D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5B6E45A-FEC0-4EBC-815A-6258A21D026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F5083D2-054C-429F-BD54-F09C7F6428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60322CB-AFD5-491D-A069-E0F83FFB70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F71CB02-BFDA-4A67-AAB4-D0DD637F1D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0FC983-4D9E-442C-8DA5-BC5AEE9DD1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bg>
      <p:bgPr>
        <a:gradFill flip="none" rotWithShape="1">
          <a:gsLst>
            <a:gs pos="0">
              <a:schemeClr val="bg2">
                <a:lumMod val="90000"/>
                <a:lumOff val="10000"/>
                <a:alpha val="100000"/>
              </a:schemeClr>
            </a:gs>
            <a:gs pos="78000">
              <a:schemeClr val="bg1">
                <a:alpha val="100000"/>
              </a:schemeClr>
            </a:gs>
          </a:gsLst>
          <a:path path="circle">
            <a:fillToRect l="50000" t="50000" r="50000" b="50000"/>
          </a:path>
        </a:gradFill>
        <a:effectLst/>
      </p:bgPr>
    </p:bg>
    <p:spTree>
      <p:nvGrpSpPr>
        <p:cNvPr id="1" name=""/>
        <p:cNvGrpSpPr/>
        <p:nvPr/>
      </p:nvGrpSpPr>
      <p:grpSpPr>
        <a:xfrm>
          <a:off x="0" y="0"/>
          <a:ext cx="0" cy="0"/>
        </a:xfrm>
      </p:grpSpPr>
      <p:sp>
        <p:nvSpPr>
          <p:cNvPr id="2" name="椭圆 5"/>
          <p:cNvSpPr>
            <a:spLocks noChangeAspect="1"/>
          </p:cNvSpPr>
          <p:nvPr userDrawn="1"/>
        </p:nvSpPr>
        <p:spPr>
          <a:xfrm rot="10800000">
            <a:off x="3836115" y="729000"/>
            <a:ext cx="5400000" cy="5400000"/>
          </a:xfrm>
          <a:prstGeom prst="ellipse">
            <a:avLst/>
          </a:prstGeom>
          <a:gradFill flip="none" rotWithShape="1">
            <a:gsLst>
              <a:gs pos="0">
                <a:schemeClr val="accent6">
                  <a:alpha val="100000"/>
                </a:schemeClr>
              </a:gs>
              <a:gs pos="23000">
                <a:schemeClr val="accent6">
                  <a:lumMod val="50000"/>
                  <a:alpha val="0"/>
                </a:schemeClr>
              </a:gs>
              <a:gs pos="63000">
                <a:schemeClr val="bg1">
                  <a:alpha val="100000"/>
                </a:schemeClr>
              </a:gs>
              <a:gs pos="97000">
                <a:schemeClr val="accent6">
                  <a:alpha val="100000"/>
                </a:schemeClr>
              </a:gs>
            </a:gsLst>
            <a:path path="circle">
              <a:fillToRect l="100000" t="100000"/>
            </a:path>
            <a:tileRect r="-100000" b="-100000"/>
          </a:gradFill>
          <a:ln>
            <a:noFill/>
          </a:ln>
          <a:effectLst>
            <a:glow>
              <a:schemeClr val="accent1">
                <a:alpha val="40000"/>
              </a:schemeClr>
            </a:glow>
          </a:effectLst>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3" name="椭圆 3"/>
          <p:cNvSpPr>
            <a:spLocks noChangeAspect="1"/>
          </p:cNvSpPr>
          <p:nvPr userDrawn="1"/>
        </p:nvSpPr>
        <p:spPr>
          <a:xfrm>
            <a:off x="669939" y="729000"/>
            <a:ext cx="5400000" cy="5400000"/>
          </a:xfrm>
          <a:prstGeom prst="ellipse">
            <a:avLst/>
          </a:prstGeom>
          <a:gradFill flip="none" rotWithShape="1">
            <a:gsLst>
              <a:gs pos="0">
                <a:schemeClr val="accent1">
                  <a:lumMod val="50000"/>
                  <a:alpha val="100000"/>
                </a:schemeClr>
              </a:gs>
              <a:gs pos="23000">
                <a:schemeClr val="bg2">
                  <a:alpha val="100000"/>
                </a:schemeClr>
              </a:gs>
              <a:gs pos="63000">
                <a:schemeClr val="bg1">
                  <a:alpha val="100000"/>
                </a:schemeClr>
              </a:gs>
              <a:gs pos="81000">
                <a:schemeClr val="accent1">
                  <a:alpha val="100000"/>
                </a:schemeClr>
              </a:gs>
              <a:gs pos="100000">
                <a:schemeClr val="tx1">
                  <a:alpha val="100000"/>
                </a:schemeClr>
              </a:gs>
            </a:gsLst>
            <a:path path="circle">
              <a:fillToRect l="100000" t="100000"/>
            </a:path>
            <a:tileRect r="-100000" b="-100000"/>
          </a:gradFill>
          <a:ln>
            <a:noFill/>
          </a:ln>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标题 1"/>
          <p:cNvSpPr>
            <a:spLocks noGrp="1"/>
          </p:cNvSpPr>
          <p:nvPr userDrawn="1">
            <p:ph type="ctrTitle" idx="2147483647" hasCustomPrompt="1"/>
          </p:nvPr>
        </p:nvSpPr>
        <p:spPr>
          <a:xfrm>
            <a:off x="7043681" y="4341644"/>
            <a:ext cx="4608954" cy="1006429"/>
          </a:xfrm>
        </p:spPr>
        <p:txBody>
          <a:bodyPr wrap="none" anchor="t">
            <a:spAutoFit/>
          </a:bodyPr>
          <a:lstStyle>
            <a:lvl1pPr lvl="0" algn="r" defTabSz="914400">
              <a:lnSpc>
                <a:spcPct val="90000"/>
              </a:lnSpc>
              <a:spcBef>
                <a:spcPct val="0"/>
              </a:spcBef>
              <a:buNone/>
              <a:defRPr lang="zh-CN" sz="6600" b="0" i="0" spc="300">
                <a:solidFill>
                  <a:schemeClr val="tx1">
                    <a:alpha val="100000"/>
                  </a:schemeClr>
                </a:solidFill>
                <a:latin typeface="Microsoft YaHei Light"/>
                <a:ea typeface="Microsoft YaHei Light"/>
              </a:defRPr>
            </a:lvl1pPr>
          </a:lstStyle>
          <a:p>
            <a:r>
              <a:rPr lang="zh-CN"/>
              <a:t>主标题样式</a:t>
            </a:r>
            <a:endParaRPr sz="6600" b="0" i="0" spc="300">
              <a:solidFill>
                <a:schemeClr val="bg1">
                  <a:alpha val="100000"/>
                </a:schemeClr>
              </a:solidFill>
              <a:latin typeface="Microsoft YaHei Light"/>
              <a:ea typeface="Microsoft YaHei Light"/>
            </a:endParaRPr>
          </a:p>
        </p:txBody>
      </p:sp>
      <p:sp>
        <p:nvSpPr>
          <p:cNvPr id="5" name="副标题 2"/>
          <p:cNvSpPr>
            <a:spLocks noGrp="1"/>
          </p:cNvSpPr>
          <p:nvPr userDrawn="1">
            <p:ph type="subTitle" idx="1" hasCustomPrompt="1"/>
          </p:nvPr>
        </p:nvSpPr>
        <p:spPr>
          <a:xfrm>
            <a:off x="9044229" y="5591814"/>
            <a:ext cx="2608406" cy="341632"/>
          </a:xfrm>
        </p:spPr>
        <p:txBody>
          <a:bodyPr vert="horz" wrap="none" lIns="91440" tIns="45720" rIns="91440" bIns="45720" rtlCol="0">
            <a:spAutoFit/>
          </a:bodyPr>
          <a:lstStyle>
            <a:lvl1pPr marL="0" lvl="0" indent="0" algn="r" defTabSz="914400">
              <a:lnSpc>
                <a:spcPct val="90000"/>
              </a:lnSpc>
              <a:buFont typeface="Arial" pitchFamily="34" charset="0"/>
              <a:buNone/>
              <a:defRPr lang="zh-CN" sz="1800" b="0" i="0" spc="300">
                <a:solidFill>
                  <a:schemeClr val="bg1">
                    <a:lumMod val="50000"/>
                    <a:lumOff val="50000"/>
                    <a:alpha val="100000"/>
                  </a:schemeClr>
                </a:solidFill>
                <a:latin typeface="Microsoft YaHei Light"/>
                <a:ea typeface="Microsoft YaHei Light"/>
              </a:defRPr>
            </a:lvl1pPr>
          </a:lstStyle>
          <a:p>
            <a:r>
              <a:rPr lang="zh-CN"/>
              <a:t>点击编辑副标题样式</a:t>
            </a:r>
            <a:endParaRPr lang="zh-CN" sz="1800" b="0" i="0" spc="300">
              <a:solidFill>
                <a:schemeClr val="tx1">
                  <a:lumMod val="50000"/>
                  <a:lumOff val="50000"/>
                  <a:alpha val="100000"/>
                </a:schemeClr>
              </a:solidFill>
              <a:latin typeface="Microsoft YaHei Light"/>
              <a:ea typeface="Microsoft YaHei Light"/>
            </a:endParaRPr>
          </a:p>
        </p:txBody>
      </p:sp>
      <p:sp>
        <p:nvSpPr>
          <p:cNvPr id="6" name="文本占位符 17"/>
          <p:cNvSpPr>
            <a:spLocks noGrp="1"/>
          </p:cNvSpPr>
          <p:nvPr userDrawn="1">
            <p:ph type="body" sz="quarter" idx="10" hasCustomPrompt="1"/>
          </p:nvPr>
        </p:nvSpPr>
        <p:spPr>
          <a:xfrm>
            <a:off x="8454324" y="3587947"/>
            <a:ext cx="3198311" cy="701731"/>
          </a:xfrm>
        </p:spPr>
        <p:txBody>
          <a:bodyPr wrap="none" anchor="b">
            <a:spAutoFit/>
          </a:bodyPr>
          <a:lstStyle>
            <a:lvl1pPr marL="0" lvl="0" indent="0" algn="r" defTabSz="914400">
              <a:lnSpc>
                <a:spcPct val="90000"/>
              </a:lnSpc>
              <a:spcBef>
                <a:spcPts val="1000"/>
              </a:spcBef>
              <a:buFont typeface="Arial" pitchFamily="34" charset="0"/>
              <a:buNone/>
              <a:defRPr lang="zh-CN" sz="4400" b="0" i="0" spc="300">
                <a:solidFill>
                  <a:schemeClr val="tx1">
                    <a:alpha val="100000"/>
                  </a:schemeClr>
                </a:solidFill>
                <a:latin typeface="Microsoft YaHei Light"/>
                <a:ea typeface="Microsoft YaHei Light"/>
              </a:defRPr>
            </a:lvl1pPr>
          </a:lstStyle>
          <a:p>
            <a:r>
              <a:rPr lang="zh-CN"/>
              <a:t>主标题样式</a:t>
            </a:r>
            <a:endParaRPr sz="4400" b="0" i="0" spc="300">
              <a:solidFill>
                <a:schemeClr val="bg1">
                  <a:alpha val="100000"/>
                </a:schemeClr>
              </a:solidFill>
              <a:latin typeface="Microsoft YaHei Light"/>
              <a:ea typeface="Microsoft YaHei Light"/>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bg>
      <p:bgPr>
        <a:gradFill rotWithShape="1">
          <a:gsLst>
            <a:gs pos="0">
              <a:schemeClr val="bg2">
                <a:lumMod val="90000"/>
                <a:lumOff val="10000"/>
                <a:alpha val="100000"/>
              </a:schemeClr>
            </a:gs>
            <a:gs pos="33000">
              <a:schemeClr val="bg1">
                <a:alpha val="100000"/>
              </a:schemeClr>
            </a:gs>
          </a:gsLst>
          <a:lin ang="16200000" scaled="1"/>
        </a:gradFill>
        <a:effectLst/>
      </p:bgPr>
    </p:bg>
    <p:spTree>
      <p:nvGrpSpPr>
        <p:cNvPr id="7" name=""/>
        <p:cNvGrpSpPr/>
        <p:nvPr/>
      </p:nvGrpSpPr>
      <p:grpSpPr>
        <a:xfrm>
          <a:off x="0" y="0"/>
          <a:ext cx="0" cy="0"/>
        </a:xfrm>
      </p:grpSpPr>
      <p:sp>
        <p:nvSpPr>
          <p:cNvPr id="8" name="任意形状 7"/>
          <p:cNvSpPr>
            <a:spLocks noChangeAspect="1"/>
          </p:cNvSpPr>
          <p:nvPr userDrawn="1"/>
        </p:nvSpPr>
        <p:spPr>
          <a:xfrm>
            <a:off x="701502" y="0"/>
            <a:ext cx="9909322" cy="6858000"/>
          </a:xfrm>
          <a:custGeom>
            <a:gdLst>
              <a:gd name="connsiteX0" fmla="*/ 2565736 w 9909322"/>
              <a:gd name="connsiteY0" fmla="*/ 0 h 6858000"/>
              <a:gd name="connsiteX1" fmla="*/ 7343586 w 9909322"/>
              <a:gd name="connsiteY1" fmla="*/ 0 h 6858000"/>
              <a:gd name="connsiteX2" fmla="*/ 7523833 w 9909322"/>
              <a:gd name="connsiteY2" fmla="*/ 103640 h 6858000"/>
              <a:gd name="connsiteX3" fmla="*/ 9909322 w 9909322"/>
              <a:gd name="connsiteY3" fmla="*/ 4340998 h 6858000"/>
              <a:gd name="connsiteX4" fmla="*/ 9311321 w 9909322"/>
              <a:gd name="connsiteY4" fmla="*/ 6702684 h 6858000"/>
              <a:gd name="connsiteX5" fmla="*/ 9222016 w 9909322"/>
              <a:gd name="connsiteY5" fmla="*/ 6858000 h 6858000"/>
              <a:gd name="connsiteX6" fmla="*/ 687306 w 9909322"/>
              <a:gd name="connsiteY6" fmla="*/ 6858000 h 6858000"/>
              <a:gd name="connsiteX7" fmla="*/ 598001 w 9909322"/>
              <a:gd name="connsiteY7" fmla="*/ 6702684 h 6858000"/>
              <a:gd name="connsiteX8" fmla="*/ 0 w 9909322"/>
              <a:gd name="connsiteY8" fmla="*/ 4340998 h 6858000"/>
              <a:gd name="connsiteX9" fmla="*/ 2385489 w 9909322"/>
              <a:gd name="connsiteY9" fmla="*/ 103640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09322" h="6858000">
                <a:moveTo>
                  <a:pt x="2565736" y="0"/>
                </a:moveTo>
                <a:lnTo>
                  <a:pt x="7343586" y="0"/>
                </a:lnTo>
                <a:lnTo>
                  <a:pt x="7523833" y="103640"/>
                </a:lnTo>
                <a:cubicBezTo>
                  <a:pt x="8953990" y="972624"/>
                  <a:pt x="9909322" y="2545246"/>
                  <a:pt x="9909322" y="4340998"/>
                </a:cubicBezTo>
                <a:cubicBezTo>
                  <a:pt x="9909322" y="5196118"/>
                  <a:pt x="9692693" y="6000642"/>
                  <a:pt x="9311321" y="6702684"/>
                </a:cubicBezTo>
                <a:lnTo>
                  <a:pt x="9222016" y="6858000"/>
                </a:lnTo>
                <a:lnTo>
                  <a:pt x="687306" y="6858000"/>
                </a:lnTo>
                <a:lnTo>
                  <a:pt x="598001" y="6702684"/>
                </a:lnTo>
                <a:cubicBezTo>
                  <a:pt x="216629" y="6000642"/>
                  <a:pt x="0" y="5196118"/>
                  <a:pt x="0" y="4340998"/>
                </a:cubicBezTo>
                <a:cubicBezTo>
                  <a:pt x="0" y="2545246"/>
                  <a:pt x="955332" y="972624"/>
                  <a:pt x="2385489" y="103640"/>
                </a:cubicBezTo>
                <a:close/>
              </a:path>
            </a:pathLst>
          </a:custGeom>
          <a:gradFill flip="none" rotWithShape="1">
            <a:gsLst>
              <a:gs pos="0">
                <a:schemeClr val="accent1">
                  <a:lumMod val="50000"/>
                  <a:alpha val="100000"/>
                </a:schemeClr>
              </a:gs>
              <a:gs pos="23000">
                <a:schemeClr val="bg2">
                  <a:alpha val="100000"/>
                </a:schemeClr>
              </a:gs>
              <a:gs pos="63000">
                <a:schemeClr val="bg1">
                  <a:alpha val="100000"/>
                </a:schemeClr>
              </a:gs>
              <a:gs pos="81000">
                <a:schemeClr val="accent1">
                  <a:alpha val="100000"/>
                </a:schemeClr>
              </a:gs>
              <a:gs pos="100000">
                <a:schemeClr val="tx1">
                  <a:alpha val="100000"/>
                </a:schemeClr>
              </a:gs>
            </a:gsLst>
            <a:path path="circle">
              <a:fillToRect l="100000" t="100000"/>
            </a:path>
            <a:tileRect r="-100000" b="-100000"/>
          </a:gradFill>
          <a:ln>
            <a:noFill/>
          </a:ln>
        </p:spPr>
        <p:style>
          <a:lnRef idx="0">
            <a:scrgbClr r="0" g="0" b="0"/>
          </a:lnRef>
          <a:fillRef idx="0">
            <a:scrgbClr r="0" g="0" b="0"/>
          </a:fillRef>
          <a:effectRef idx="0">
            <a:scrgbClr r="0" g="0" b="0"/>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rotWithShape="1">
          <a:gsLst>
            <a:gs pos="0">
              <a:schemeClr val="bg2">
                <a:lumMod val="90000"/>
                <a:lumOff val="10000"/>
                <a:alpha val="100000"/>
              </a:schemeClr>
            </a:gs>
            <a:gs pos="33000">
              <a:schemeClr val="bg1">
                <a:alpha val="100000"/>
              </a:schemeClr>
            </a:gs>
          </a:gsLst>
          <a:lin ang="16200000" scaled="1"/>
        </a:gradFill>
        <a:effectLst/>
      </p:bgPr>
    </p:bg>
    <p:spTree>
      <p:nvGrpSpPr>
        <p:cNvPr id="12" name=""/>
        <p:cNvGrpSpPr/>
        <p:nvPr/>
      </p:nvGrpSpPr>
      <p:grpSpPr>
        <a:xfrm>
          <a:off x="0" y="0"/>
          <a:ext cx="0" cy="0"/>
        </a:xfrm>
      </p:grpSpPr>
      <p:sp>
        <p:nvSpPr>
          <p:cNvPr id="13"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4"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5"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6" name="图片 21"/>
          <p:cNvPicPr>
            <a:picLocks noChangeAspect="1"/>
          </p:cNvPicPr>
          <p:nvPr userDrawn="1"/>
        </p:nvPicPr>
        <p:blipFill>
          <a:blip r:embed="rId1">
            <a:alphaModFix amt="50000"/>
          </a:blip>
          <a:stretch>
            <a:fillRect/>
          </a:stretch>
        </p:blipFill>
        <p:spPr>
          <a:xfrm>
            <a:off x="0" y="-1"/>
            <a:ext cx="12192000" cy="6858000"/>
          </a:xfrm>
          <a:prstGeom prst="rect">
            <a:avLst/>
          </a:prstGeom>
        </p:spPr>
      </p:pic>
    </p:spTree>
  </p:cSld>
  <p:clrMapOvr>
    <a:overrideClrMapping bg1="lt1" tx1="dk1" bg2="lt2" tx2="dk2" accent1="accent1" accent2="accent2" accent3="accent3" accent4="accent4" accent5="accent5" accent6="accent6" hlink="hlink" folHlink="folHlink"/>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bg>
      <p:bgPr>
        <a:gradFill flip="none" rotWithShape="1">
          <a:gsLst>
            <a:gs pos="0">
              <a:schemeClr val="bg2">
                <a:lumMod val="90000"/>
                <a:lumOff val="10000"/>
                <a:alpha val="100000"/>
              </a:schemeClr>
            </a:gs>
            <a:gs pos="78000">
              <a:schemeClr val="bg1">
                <a:alpha val="100000"/>
              </a:schemeClr>
            </a:gs>
          </a:gsLst>
          <a:path path="circle">
            <a:fillToRect l="50000" t="50000" r="50000" b="50000"/>
          </a:path>
        </a:gradFill>
        <a:effectLst/>
      </p:bgPr>
    </p:bg>
    <p:spTree>
      <p:nvGrpSpPr>
        <p:cNvPr id="17" name=""/>
        <p:cNvGrpSpPr/>
        <p:nvPr/>
      </p:nvGrpSpPr>
      <p:grpSpPr>
        <a:xfrm>
          <a:off x="0" y="0"/>
          <a:ext cx="0" cy="0"/>
        </a:xfrm>
      </p:grpSpPr>
      <p:sp>
        <p:nvSpPr>
          <p:cNvPr id="18" name="椭圆 1"/>
          <p:cNvSpPr>
            <a:spLocks noChangeAspect="1"/>
          </p:cNvSpPr>
          <p:nvPr userDrawn="1"/>
        </p:nvSpPr>
        <p:spPr>
          <a:xfrm rot="10800000">
            <a:off x="3836115" y="729000"/>
            <a:ext cx="5400000" cy="5400000"/>
          </a:xfrm>
          <a:prstGeom prst="ellipse">
            <a:avLst/>
          </a:prstGeom>
          <a:gradFill flip="none" rotWithShape="1">
            <a:gsLst>
              <a:gs pos="0">
                <a:schemeClr val="accent6">
                  <a:alpha val="100000"/>
                </a:schemeClr>
              </a:gs>
              <a:gs pos="23000">
                <a:schemeClr val="accent6">
                  <a:lumMod val="50000"/>
                  <a:alpha val="0"/>
                </a:schemeClr>
              </a:gs>
              <a:gs pos="63000">
                <a:schemeClr val="bg1">
                  <a:alpha val="100000"/>
                </a:schemeClr>
              </a:gs>
              <a:gs pos="97000">
                <a:schemeClr val="accent6">
                  <a:alpha val="100000"/>
                </a:schemeClr>
              </a:gs>
            </a:gsLst>
            <a:path path="circle">
              <a:fillToRect l="100000" t="100000"/>
            </a:path>
            <a:tileRect r="-100000" b="-100000"/>
          </a:gradFill>
          <a:ln>
            <a:noFill/>
          </a:ln>
          <a:effectLst>
            <a:glow>
              <a:schemeClr val="accent1">
                <a:alpha val="40000"/>
              </a:schemeClr>
            </a:glow>
          </a:effectLst>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9" name="椭圆 2"/>
          <p:cNvSpPr>
            <a:spLocks noChangeAspect="1"/>
          </p:cNvSpPr>
          <p:nvPr userDrawn="1"/>
        </p:nvSpPr>
        <p:spPr>
          <a:xfrm>
            <a:off x="669939" y="729000"/>
            <a:ext cx="5400000" cy="5400000"/>
          </a:xfrm>
          <a:prstGeom prst="ellipse">
            <a:avLst/>
          </a:prstGeom>
          <a:gradFill flip="none" rotWithShape="1">
            <a:gsLst>
              <a:gs pos="0">
                <a:schemeClr val="accent1">
                  <a:lumMod val="50000"/>
                  <a:alpha val="100000"/>
                </a:schemeClr>
              </a:gs>
              <a:gs pos="23000">
                <a:schemeClr val="bg2">
                  <a:alpha val="100000"/>
                </a:schemeClr>
              </a:gs>
              <a:gs pos="63000">
                <a:schemeClr val="bg1">
                  <a:alpha val="100000"/>
                </a:schemeClr>
              </a:gs>
              <a:gs pos="81000">
                <a:schemeClr val="accent1">
                  <a:alpha val="100000"/>
                </a:schemeClr>
              </a:gs>
              <a:gs pos="100000">
                <a:schemeClr val="tx1">
                  <a:alpha val="100000"/>
                </a:schemeClr>
              </a:gs>
            </a:gsLst>
            <a:path path="circle">
              <a:fillToRect l="100000" t="100000"/>
            </a:path>
            <a:tileRect r="-100000" b="-100000"/>
          </a:gradFill>
          <a:ln>
            <a:noFill/>
          </a:ln>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overrideClrMapping bg1="lt1" tx1="dk1" bg2="lt2" tx2="dk2" accent1="accent1" accent2="accent2" accent3="accent3" accent4="accent4" accent5="accent5" accent6="accent6" hlink="hlink" folHlink="folHlink"/>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2.emf"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08043014053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安全评价师培训\n## 1.安全评价师培训概述与重要性\n### 1.1安全评价师培训的定义与目的\n### 1.2安全评价师培训的重要性及影响\n### 1.3安全评价师培训的市场需求与发展趋势\n## 2.安全评价师培训课程设置与内容\n### 2.1安全评价师培训课程体系构建\n### 2.2安全评价师培训核心课程内容\n### 2.3安全评价师培训课程实践与案例分析\n## 3.安全评价师培训方式与方法\n### 3.1安全评价师培训的传统方式与方法\n### 3.2安全评价师培训的现代技术应用于创新方法\n### 3.3安全评价师培训的实践环节与考核评估\n## 4.安全评价师培训的组织与管理\n### 4.1安全评价师培训的组织架构与实施主体\n### 4.2安全评价师培训的制度建设与管理体系\n### 4.3安全评价师培训的质量监控与持续改进\n## 5.安全评价师培训的效果评估与反馈\n### 5.1安全评价师培训的效果评估方法与指标\n### 5.2安全评价师培训的效果反馈与改进措施\n### 5.3安全评价师培训的成功案例与经验借鉴\n&quot;,&quot;templateId&quot;:&quot;wcihqg1n4jgz7pwewmrddotw8w&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397309" y="4341644"/>
            <a:ext cx="11264900" cy="996950"/>
          </a:xfrm>
        </p:spPr>
        <p:txBody>
          <a:bodyPr vert="horz" wrap="square" lIns="91440" tIns="45720" rIns="91440" bIns="45720" anchor="b">
            <a:spAutoFit/>
          </a:bodyPr>
          <a:lstStyle/>
          <a:p>
            <a:pPr>
              <a:buNone/>
            </a:pPr>
            <a:r>
              <a:rPr lang="zh-CN"/>
              <a:t>安全评价师培训</a:t>
            </a:r>
            <a:endParaRPr/>
          </a:p>
        </p:txBody>
      </p:sp>
      <p:sp>
        <p:nvSpPr>
          <p:cNvPr id="3" name="副标题 2"/>
          <p:cNvSpPr>
            <a:spLocks noGrp="1"/>
          </p:cNvSpPr>
          <p:nvPr>
            <p:ph type="subTitle" idx="1"/>
          </p:nvPr>
        </p:nvSpPr>
        <p:spPr>
          <a:xfrm>
            <a:off x="6877435" y="5591814"/>
            <a:ext cx="4775200" cy="336550"/>
          </a:xfrm>
        </p:spPr>
        <p:txBody>
          <a:bodyPr>
            <a:spAutoFit/>
          </a:bodyPr>
          <a:lstStyle/>
          <a:p>
            <a:pPr marL="0" indent="0">
              <a:buNone/>
            </a:pPr>
            <a:r>
              <a:rPr lang="en-US"/>
              <a:t>TENCENT DOCS SMART CREATE</a:t>
            </a:r>
            <a:endParaRPr lang="zh-CN"/>
          </a:p>
        </p:txBody>
      </p:sp>
      <p:cxnSp>
        <p:nvCxnSpPr>
          <p:cNvPr id="4" name="直线连接符 4"/>
          <p:cNvCxnSpPr/>
          <p:nvPr/>
        </p:nvCxnSpPr>
        <p:spPr>
          <a:xfrm>
            <a:off x="10950590" y="752149"/>
            <a:ext cx="540000"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5" name="文本占位符 20"/>
          <p:cNvSpPr txBox="1"/>
          <p:nvPr/>
        </p:nvSpPr>
        <p:spPr>
          <a:xfrm>
            <a:off x="397309" y="515266"/>
            <a:ext cx="1101071" cy="337913"/>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lang="en-US" altLang="zh-CN" spc="0">
                <a:solidFill>
                  <a:schemeClr val="accent1"/>
                </a:solidFill>
                <a:effectLst/>
                <a:latin typeface="Microsoft YaHei Light" panose="020b0503020204020204" pitchFamily="34" charset="-122"/>
                <a:ea typeface="Microsoft YaHei Light" panose="020b0503020204020204" pitchFamily="34" charset="-122"/>
              </a:rPr>
              <a:t>Tencent</a:t>
            </a:r>
            <a:r>
              <a:rPr lang="zh-CN" altLang="en-US" spc="0">
                <a:solidFill>
                  <a:schemeClr val="accent1"/>
                </a:solidFill>
                <a:effectLst/>
                <a:latin typeface="Microsoft YaHei Light" panose="020b0503020204020204" pitchFamily="34" charset="-122"/>
                <a:ea typeface="Microsoft YaHei Light" panose="020b0503020204020204" pitchFamily="34" charset="-122"/>
              </a:rPr>
              <a:t> </a:t>
            </a:r>
            <a:r>
              <a:rPr lang="en-US" altLang="zh-CN" spc="0">
                <a:solidFill>
                  <a:schemeClr val="accent1"/>
                </a:solidFill>
                <a:effectLst/>
                <a:latin typeface="Microsoft YaHei Light" panose="020b0503020204020204" pitchFamily="34" charset="-122"/>
                <a:ea typeface="Microsoft YaHei Light" panose="020b0503020204020204" pitchFamily="34" charset="-122"/>
              </a:rPr>
              <a:t>Docs</a:t>
            </a:r>
            <a:endParaRPr kumimoji="1" lang="en-US" altLang="zh-CN" spc="0">
              <a:solidFill>
                <a:schemeClr val="accent1"/>
              </a:solidFill>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7" name="" descr="{&quot;isTemplate&quot;:true,&quot;type&quot;:2}"/>
        <p:cNvGrpSpPr/>
        <p:nvPr/>
      </p:nvGrpSpPr>
      <p:grpSpPr>
        <a:xfrm>
          <a:off x="0" y="0"/>
          <a:ext cx="0" cy="0"/>
        </a:xfrm>
      </p:grpSpPr>
      <p:sp>
        <p:nvSpPr>
          <p:cNvPr id="78" name="标题 1" descr="{&quot;isTemplate&quot;:true,&quot;type&quot;:&quot;title&quot;,&quot;canOmit&quot;:false,&quot;range&quot;:0}"/>
          <p:cNvSpPr txBox="1"/>
          <p:nvPr/>
        </p:nvSpPr>
        <p:spPr>
          <a:xfrm>
            <a:off x="692852" y="3423749"/>
            <a:ext cx="10883900" cy="698500"/>
          </a:xfrm>
          <a:prstGeom prst="rect">
            <a:avLst/>
          </a:prstGeom>
        </p:spPr>
        <p:txBody>
          <a:bodyPr vert="horz" wrap="square" lIns="91440" tIns="45720" rIns="91440" bIns="45720" rtlCol="0" anchor="b">
            <a:spAutoFit/>
          </a:bodyPr>
          <a:lstStyle>
            <a:defPPr>
              <a:defRPr lang="zh-CN"/>
            </a:defPPr>
            <a:lvl1pPr marL="0" algn="r" defTabSz="914400" rtl="0" eaLnBrk="1" latinLnBrk="0" hangingPunct="1">
              <a:lnSpc>
                <a:spcPct val="90000"/>
              </a:lnSpc>
              <a:spcBef>
                <a:spcPct val="0"/>
              </a:spcBef>
              <a:buNone/>
              <a:defRPr sz="6600" b="0" i="0" kern="1200" spc="300">
                <a:solidFill>
                  <a:schemeClr val="bg1"/>
                </a:solidFill>
                <a:latin typeface="Microsoft YaHei Light" panose="020b0503020204020204" pitchFamily="34" charset="-122"/>
                <a:ea typeface="Microsoft YaHei Light"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4400">
                <a:solidFill>
                  <a:schemeClr val="tx1">
                    <a:alpha val="100000"/>
                  </a:schemeClr>
                </a:solidFill>
              </a:rPr>
              <a:t>安全评价师培训概述与重要性</a:t>
            </a:r>
            <a:endParaRPr/>
          </a:p>
        </p:txBody>
      </p:sp>
      <p:sp>
        <p:nvSpPr>
          <p:cNvPr id="79" name="文本占位符 3"/>
          <p:cNvSpPr txBox="1"/>
          <p:nvPr/>
        </p:nvSpPr>
        <p:spPr>
          <a:xfrm>
            <a:off x="5546726" y="2298681"/>
            <a:ext cx="1098550" cy="996950"/>
          </a:xfrm>
          <a:prstGeom prst="rect">
            <a:avLst/>
          </a:prstGeom>
        </p:spPr>
        <p:txBody>
          <a:bodyPr vert="horz" wrap="none" lIns="91440" tIns="45720" rIns="91440" bIns="45720" rtlCol="0" anchor="b">
            <a:spAutoFit/>
          </a:bodyPr>
          <a:lstStyle>
            <a:defPPr>
              <a:defRPr lang="zh-CN"/>
            </a:defPPr>
            <a:lvl1pPr marL="0" indent="0" algn="r" defTabSz="914400" rtl="0" eaLnBrk="1" latinLnBrk="0" hangingPunct="1">
              <a:lnSpc>
                <a:spcPct val="90000"/>
              </a:lnSpc>
              <a:spcBef>
                <a:spcPts val="1000"/>
              </a:spcBef>
              <a:buFont typeface="Arial" pitchFamily="34" charset="0"/>
              <a:buNone/>
              <a:defRPr sz="4400" b="0" i="0" kern="1200" spc="300">
                <a:solidFill>
                  <a:schemeClr val="bg1"/>
                </a:solidFill>
                <a:latin typeface="Microsoft YaHei Light" panose="020b0503020204020204" pitchFamily="34" charset="-122"/>
                <a:ea typeface="Microsoft YaHei Light"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ctr"/>
            <a:r>
              <a:rPr lang="en-US" sz="6600">
                <a:solidFill>
                  <a:schemeClr val="tx1">
                    <a:alpha val="100000"/>
                  </a:schemeClr>
                </a:solidFill>
              </a:rPr>
              <a:t>01</a:t>
            </a:r>
            <a:endParaRPr lang="zh-CN" sz="66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9" name="" descr="{&quot;isTemplate&quot;:true,&quot;type&quot;:3}"/>
        <p:cNvGrpSpPr/>
        <p:nvPr/>
      </p:nvGrpSpPr>
      <p:grpSpPr>
        <a:xfrm>
          <a:off x="0" y="0"/>
          <a:ext cx="0" cy="0"/>
        </a:xfrm>
      </p:grpSpPr>
      <p:grpSp>
        <p:nvGrpSpPr>
          <p:cNvPr id="110"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11" name=""/>
            <p:cNvGrpSpPr/>
            <p:nvPr/>
          </p:nvGrpSpPr>
          <p:grpSpPr>
            <a:xfrm>
              <a:off x="685800" y="3146904"/>
              <a:ext cx="5760000" cy="3225487"/>
              <a:chOff x="685800" y="3146904"/>
              <a:chExt cx="5760000" cy="3225487"/>
            </a:xfrm>
          </p:grpSpPr>
          <p:sp>
            <p:nvSpPr>
              <p:cNvPr id="112"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安全评价师培训是指对从事安全评价工作的人员进行系统的培训和教育，以提高其安全评价能力和素质</a:t>
                </a:r>
                <a:endParaRPr kumimoji="1" lang="en-US" altLang="zh-CN" sz="1800" b="1">
                  <a:solidFill>
                    <a:schemeClr val="bg1"/>
                  </a:solidFill>
                  <a:latin typeface="+mj-ea"/>
                  <a:ea typeface="+mj-ea"/>
                </a:endParaRPr>
              </a:p>
            </p:txBody>
          </p:sp>
          <p:sp>
            <p:nvSpPr>
              <p:cNvPr id="113"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提高安全评价师的专业技术水平</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提高安全评价师的安全意识和责任心</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提高安全评价师的综合素质和职业道德水平</a:t>
                </a:r>
                <a:endParaRPr/>
              </a:p>
            </p:txBody>
          </p:sp>
        </p:grpSp>
        <p:grpSp>
          <p:nvGrpSpPr>
            <p:cNvPr id="114" name=""/>
            <p:cNvGrpSpPr/>
            <p:nvPr/>
          </p:nvGrpSpPr>
          <p:grpSpPr>
            <a:xfrm>
              <a:off x="6016236" y="3146904"/>
              <a:ext cx="5400000" cy="3225487"/>
              <a:chOff x="6016236" y="3146904"/>
              <a:chExt cx="5400000" cy="3225487"/>
            </a:xfrm>
          </p:grpSpPr>
          <p:sp>
            <p:nvSpPr>
              <p:cNvPr id="115"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安全评价师培训的目的在于培养一支具备专业素质、实践能力和创新能力的安全评价师队伍</a:t>
                </a:r>
                <a:endParaRPr kumimoji="1" lang="en-US" altLang="zh-CN" sz="1800" b="1">
                  <a:solidFill>
                    <a:schemeClr val="bg1"/>
                  </a:solidFill>
                  <a:latin typeface="+mj-ea"/>
                  <a:ea typeface="+mj-ea"/>
                </a:endParaRPr>
              </a:p>
            </p:txBody>
          </p:sp>
          <p:sp>
            <p:nvSpPr>
              <p:cNvPr id="116"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为企业和社会提供高质量的安全评价服务</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为政府安全监管提供有力的技术支持</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促进安全生产和行业发展</a:t>
                </a:r>
                <a:endParaRPr/>
              </a:p>
            </p:txBody>
          </p:sp>
        </p:grpSp>
      </p:grpSp>
      <p:sp>
        <p:nvSpPr>
          <p:cNvPr id="117"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安全评价师培训的定义与目的</a:t>
            </a:r>
            <a:endParaRPr lang="en-US" sz="2800" b="1">
              <a:latin typeface="微软雅黑"/>
              <a:ea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8" name="" descr="{&quot;isTemplate&quot;:true,&quot;type&quot;:3}"/>
        <p:cNvGrpSpPr/>
        <p:nvPr/>
      </p:nvGrpSpPr>
      <p:grpSpPr>
        <a:xfrm>
          <a:off x="0" y="0"/>
          <a:ext cx="0" cy="0"/>
        </a:xfrm>
      </p:grpSpPr>
      <p:grpSp>
        <p:nvGrpSpPr>
          <p:cNvPr id="119"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20" name=""/>
            <p:cNvGrpSpPr/>
            <p:nvPr/>
          </p:nvGrpSpPr>
          <p:grpSpPr>
            <a:xfrm>
              <a:off x="685800" y="3146904"/>
              <a:ext cx="5760000" cy="3225487"/>
              <a:chOff x="685800" y="3146904"/>
              <a:chExt cx="5760000" cy="3225487"/>
            </a:xfrm>
          </p:grpSpPr>
          <p:sp>
            <p:nvSpPr>
              <p:cNvPr id="121"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安全评价师培训对于提高安全评价工作的质量和效率具有重要意义</a:t>
                </a:r>
                <a:endParaRPr kumimoji="1" lang="en-US" altLang="zh-CN" sz="1800" b="1">
                  <a:solidFill>
                    <a:schemeClr val="bg1"/>
                  </a:solidFill>
                  <a:latin typeface="+mj-ea"/>
                  <a:ea typeface="+mj-ea"/>
                </a:endParaRPr>
              </a:p>
            </p:txBody>
          </p:sp>
          <p:sp>
            <p:nvSpPr>
              <p:cNvPr id="122"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提高安全评价报告的准确性和可靠性</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降低安全事故发生的概率和损失程度</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提高企业对安全生产的认识和重视程度</a:t>
                </a:r>
                <a:endParaRPr/>
              </a:p>
            </p:txBody>
          </p:sp>
        </p:grpSp>
        <p:grpSp>
          <p:nvGrpSpPr>
            <p:cNvPr id="123" name=""/>
            <p:cNvGrpSpPr/>
            <p:nvPr/>
          </p:nvGrpSpPr>
          <p:grpSpPr>
            <a:xfrm>
              <a:off x="6016236" y="3146904"/>
              <a:ext cx="5400000" cy="3225487"/>
              <a:chOff x="6016236" y="3146904"/>
              <a:chExt cx="5400000" cy="3225487"/>
            </a:xfrm>
          </p:grpSpPr>
          <p:sp>
            <p:nvSpPr>
              <p:cNvPr id="124"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安全评价师培训对于提升安全评价行业的整体水平具有重要作用</a:t>
                </a:r>
                <a:endParaRPr kumimoji="1" lang="en-US" altLang="zh-CN" sz="1800" b="1">
                  <a:solidFill>
                    <a:schemeClr val="bg1"/>
                  </a:solidFill>
                  <a:latin typeface="+mj-ea"/>
                  <a:ea typeface="+mj-ea"/>
                </a:endParaRPr>
              </a:p>
            </p:txBody>
          </p:sp>
          <p:sp>
            <p:nvSpPr>
              <p:cNvPr id="125"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促进安全评价技术的创新和发展</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提高安全评价师的社会地位和影响力</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为安全评价行业的发展提供人才保障</a:t>
                </a:r>
                <a:endParaRPr/>
              </a:p>
            </p:txBody>
          </p:sp>
        </p:grpSp>
      </p:grpSp>
      <p:sp>
        <p:nvSpPr>
          <p:cNvPr id="126"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安全评价师培训的重要性及影响</a:t>
            </a:r>
            <a:endParaRPr lang="en-US" sz="2800" b="1">
              <a:latin typeface="微软雅黑"/>
              <a:ea typeface="微软雅黑"/>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7" name="" descr="{&quot;isTemplate&quot;:true,&quot;type&quot;:3}"/>
        <p:cNvGrpSpPr/>
        <p:nvPr/>
      </p:nvGrpSpPr>
      <p:grpSpPr>
        <a:xfrm>
          <a:off x="0" y="0"/>
          <a:ext cx="0" cy="0"/>
        </a:xfrm>
      </p:grpSpPr>
      <p:grpSp>
        <p:nvGrpSpPr>
          <p:cNvPr id="128"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29" name=""/>
            <p:cNvGrpSpPr/>
            <p:nvPr/>
          </p:nvGrpSpPr>
          <p:grpSpPr>
            <a:xfrm>
              <a:off x="685800" y="3146904"/>
              <a:ext cx="5760000" cy="3225487"/>
              <a:chOff x="685800" y="3146904"/>
              <a:chExt cx="5760000" cy="3225487"/>
            </a:xfrm>
          </p:grpSpPr>
          <p:sp>
            <p:nvSpPr>
              <p:cNvPr id="130"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随着安全生产形势的严峻和人们对安全的关注度不断提高，安全评价师培训市场需求不断扩大</a:t>
                </a:r>
                <a:endParaRPr kumimoji="1" lang="en-US" altLang="zh-CN" sz="1800" b="1">
                  <a:solidFill>
                    <a:schemeClr val="bg1"/>
                  </a:solidFill>
                  <a:latin typeface="+mj-ea"/>
                  <a:ea typeface="+mj-ea"/>
                </a:endParaRPr>
              </a:p>
            </p:txBody>
          </p:sp>
          <p:sp>
            <p:nvSpPr>
              <p:cNvPr id="131"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企业的安全生产需求不断增加</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政府对安全监管的需求不断提高</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社会对安全评价服务的需求不断增长</a:t>
                </a:r>
                <a:endParaRPr/>
              </a:p>
            </p:txBody>
          </p:sp>
        </p:grpSp>
        <p:grpSp>
          <p:nvGrpSpPr>
            <p:cNvPr id="132" name=""/>
            <p:cNvGrpSpPr/>
            <p:nvPr/>
          </p:nvGrpSpPr>
          <p:grpSpPr>
            <a:xfrm>
              <a:off x="6016236" y="3146904"/>
              <a:ext cx="5400000" cy="3225487"/>
              <a:chOff x="6016236" y="3146904"/>
              <a:chExt cx="5400000" cy="3225487"/>
            </a:xfrm>
          </p:grpSpPr>
          <p:sp>
            <p:nvSpPr>
              <p:cNvPr id="133"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安全评价师培训的发展趋势表现为专业化、实战化和信息化</a:t>
                </a:r>
                <a:endParaRPr kumimoji="1" lang="en-US" altLang="zh-CN" sz="1800" b="1">
                  <a:solidFill>
                    <a:schemeClr val="bg1"/>
                  </a:solidFill>
                  <a:latin typeface="+mj-ea"/>
                  <a:ea typeface="+mj-ea"/>
                </a:endParaRPr>
              </a:p>
            </p:txBody>
          </p:sp>
          <p:sp>
            <p:nvSpPr>
              <p:cNvPr id="134"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加强对安全评价师的专业技术培训</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提高安全评价师的实际操作能力和经验</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利用现代信息技术手段进行安全评价师培训</a:t>
                </a:r>
                <a:endParaRPr/>
              </a:p>
            </p:txBody>
          </p:sp>
        </p:grpSp>
      </p:grpSp>
      <p:sp>
        <p:nvSpPr>
          <p:cNvPr id="135"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安全评价师培训的市场需求与发展趋势</a:t>
            </a:r>
            <a:endParaRPr lang="en-US" sz="2800" b="1">
              <a:latin typeface="微软雅黑"/>
              <a:ea typeface="微软雅黑"/>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6" name="" descr="{&quot;isTemplate&quot;:true,&quot;type&quot;:2}"/>
        <p:cNvGrpSpPr/>
        <p:nvPr/>
      </p:nvGrpSpPr>
      <p:grpSpPr>
        <a:xfrm>
          <a:off x="0" y="0"/>
          <a:ext cx="0" cy="0"/>
        </a:xfrm>
      </p:grpSpPr>
      <p:sp>
        <p:nvSpPr>
          <p:cNvPr id="137" name="标题 1" descr="{&quot;isTemplate&quot;:true,&quot;type&quot;:&quot;title&quot;,&quot;canOmit&quot;:false,&quot;range&quot;:0}"/>
          <p:cNvSpPr txBox="1"/>
          <p:nvPr/>
        </p:nvSpPr>
        <p:spPr>
          <a:xfrm>
            <a:off x="692852" y="3423749"/>
            <a:ext cx="10883900" cy="698500"/>
          </a:xfrm>
          <a:prstGeom prst="rect">
            <a:avLst/>
          </a:prstGeom>
        </p:spPr>
        <p:txBody>
          <a:bodyPr vert="horz" wrap="square" lIns="91440" tIns="45720" rIns="91440" bIns="45720" rtlCol="0" anchor="b">
            <a:spAutoFit/>
          </a:bodyPr>
          <a:lstStyle>
            <a:defPPr>
              <a:defRPr lang="zh-CN"/>
            </a:defPPr>
            <a:lvl1pPr marL="0" algn="r" defTabSz="914400" rtl="0" eaLnBrk="1" latinLnBrk="0" hangingPunct="1">
              <a:lnSpc>
                <a:spcPct val="90000"/>
              </a:lnSpc>
              <a:spcBef>
                <a:spcPct val="0"/>
              </a:spcBef>
              <a:buNone/>
              <a:defRPr sz="6600" b="0" i="0" kern="1200" spc="300">
                <a:solidFill>
                  <a:schemeClr val="bg1"/>
                </a:solidFill>
                <a:latin typeface="Microsoft YaHei Light" panose="020b0503020204020204" pitchFamily="34" charset="-122"/>
                <a:ea typeface="Microsoft YaHei Light"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4400">
                <a:solidFill>
                  <a:schemeClr val="tx1">
                    <a:alpha val="100000"/>
                  </a:schemeClr>
                </a:solidFill>
              </a:rPr>
              <a:t>安全评价师培训课程设置与内容</a:t>
            </a:r>
            <a:endParaRPr/>
          </a:p>
        </p:txBody>
      </p:sp>
      <p:sp>
        <p:nvSpPr>
          <p:cNvPr id="138" name="文本占位符 3"/>
          <p:cNvSpPr txBox="1"/>
          <p:nvPr/>
        </p:nvSpPr>
        <p:spPr>
          <a:xfrm>
            <a:off x="5546726" y="2298681"/>
            <a:ext cx="1098550" cy="996950"/>
          </a:xfrm>
          <a:prstGeom prst="rect">
            <a:avLst/>
          </a:prstGeom>
        </p:spPr>
        <p:txBody>
          <a:bodyPr vert="horz" wrap="none" lIns="91440" tIns="45720" rIns="91440" bIns="45720" rtlCol="0" anchor="b">
            <a:spAutoFit/>
          </a:bodyPr>
          <a:lstStyle>
            <a:defPPr>
              <a:defRPr lang="zh-CN"/>
            </a:defPPr>
            <a:lvl1pPr marL="0" indent="0" algn="r" defTabSz="914400" rtl="0" eaLnBrk="1" latinLnBrk="0" hangingPunct="1">
              <a:lnSpc>
                <a:spcPct val="90000"/>
              </a:lnSpc>
              <a:spcBef>
                <a:spcPts val="1000"/>
              </a:spcBef>
              <a:buFont typeface="Arial" pitchFamily="34" charset="0"/>
              <a:buNone/>
              <a:defRPr sz="4400" b="0" i="0" kern="1200" spc="300">
                <a:solidFill>
                  <a:schemeClr val="bg1"/>
                </a:solidFill>
                <a:latin typeface="Microsoft YaHei Light" panose="020b0503020204020204" pitchFamily="34" charset="-122"/>
                <a:ea typeface="Microsoft YaHei Light"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ctr"/>
            <a:r>
              <a:rPr lang="en-US" sz="6600">
                <a:solidFill>
                  <a:schemeClr val="tx1">
                    <a:alpha val="100000"/>
                  </a:schemeClr>
                </a:solidFill>
              </a:rPr>
              <a:t>02</a:t>
            </a:r>
            <a:endParaRPr lang="zh-CN" sz="66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9" name="" descr="{&quot;isTemplate&quot;:true,&quot;type&quot;:3}"/>
        <p:cNvGrpSpPr/>
        <p:nvPr/>
      </p:nvGrpSpPr>
      <p:grpSpPr>
        <a:xfrm>
          <a:off x="0" y="0"/>
          <a:ext cx="0" cy="0"/>
        </a:xfrm>
      </p:grpSpPr>
      <p:grpSp>
        <p:nvGrpSpPr>
          <p:cNvPr id="140"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41" name=""/>
            <p:cNvGrpSpPr/>
            <p:nvPr/>
          </p:nvGrpSpPr>
          <p:grpSpPr>
            <a:xfrm>
              <a:off x="685800" y="3146904"/>
              <a:ext cx="5760000" cy="3225487"/>
              <a:chOff x="685800" y="3146904"/>
              <a:chExt cx="5760000" cy="3225487"/>
            </a:xfrm>
          </p:grpSpPr>
          <p:sp>
            <p:nvSpPr>
              <p:cNvPr id="142"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安全评价师培训课程体系应根据培训目标、培训对象和培训内容进行构建</a:t>
                </a:r>
                <a:endParaRPr kumimoji="1" lang="en-US" altLang="zh-CN" sz="1800" b="1">
                  <a:solidFill>
                    <a:schemeClr val="bg1"/>
                  </a:solidFill>
                  <a:latin typeface="+mj-ea"/>
                  <a:ea typeface="+mj-ea"/>
                </a:endParaRPr>
              </a:p>
            </p:txBody>
          </p:sp>
          <p:sp>
            <p:nvSpPr>
              <p:cNvPr id="143"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培训目标：培养具备专业素质、实践能力和创新能力的安全评价师</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培训对象：从事安全评价工作的人员</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培训内容：安全评价理论、安全评价技术、安全评价实践等</a:t>
                </a:r>
                <a:endParaRPr/>
              </a:p>
            </p:txBody>
          </p:sp>
        </p:grpSp>
        <p:grpSp>
          <p:nvGrpSpPr>
            <p:cNvPr id="144" name=""/>
            <p:cNvGrpSpPr/>
            <p:nvPr/>
          </p:nvGrpSpPr>
          <p:grpSpPr>
            <a:xfrm>
              <a:off x="6016236" y="3146904"/>
              <a:ext cx="5400000" cy="3225487"/>
              <a:chOff x="6016236" y="3146904"/>
              <a:chExt cx="5400000" cy="3225487"/>
            </a:xfrm>
          </p:grpSpPr>
          <p:sp>
            <p:nvSpPr>
              <p:cNvPr id="145"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安全评价师培训课程体系应包括理论课程、实践课程和综合素质课程</a:t>
                </a:r>
                <a:endParaRPr kumimoji="1" lang="en-US" altLang="zh-CN" sz="1800" b="1">
                  <a:solidFill>
                    <a:schemeClr val="bg1"/>
                  </a:solidFill>
                  <a:latin typeface="+mj-ea"/>
                  <a:ea typeface="+mj-ea"/>
                </a:endParaRPr>
              </a:p>
            </p:txBody>
          </p:sp>
          <p:sp>
            <p:nvSpPr>
              <p:cNvPr id="146"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理论课程：安全评价基本理论、安全评价方法、安全评价标准等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实践课程：安全评价现场操作、安全评价案例分析、安全评价报告编制等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综合素质课程：职业道德、沟通能力、团队协作等</a:t>
                </a:r>
                <a:endParaRPr/>
              </a:p>
            </p:txBody>
          </p:sp>
        </p:grpSp>
      </p:grpSp>
      <p:sp>
        <p:nvSpPr>
          <p:cNvPr id="147"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安全评价师培训课程体系构建</a:t>
            </a:r>
            <a:endParaRPr lang="en-US" sz="2800" b="1">
              <a:latin typeface="微软雅黑"/>
              <a:ea typeface="微软雅黑"/>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8" name="" descr="{&quot;isTemplate&quot;:true,&quot;type&quot;:3}"/>
        <p:cNvGrpSpPr/>
        <p:nvPr/>
      </p:nvGrpSpPr>
      <p:grpSpPr>
        <a:xfrm>
          <a:off x="0" y="0"/>
          <a:ext cx="0" cy="0"/>
        </a:xfrm>
      </p:grpSpPr>
      <p:grpSp>
        <p:nvGrpSpPr>
          <p:cNvPr id="149"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50" name=""/>
            <p:cNvGrpSpPr/>
            <p:nvPr/>
          </p:nvGrpSpPr>
          <p:grpSpPr>
            <a:xfrm>
              <a:off x="685800" y="3146904"/>
              <a:ext cx="5760000" cy="3225487"/>
              <a:chOff x="685800" y="3146904"/>
              <a:chExt cx="5760000" cy="3225487"/>
            </a:xfrm>
          </p:grpSpPr>
          <p:sp>
            <p:nvSpPr>
              <p:cNvPr id="151"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安全评价师培训的核心课程内容应包括安全评价基本理论、安全评价方法和安全评价实践</a:t>
                </a:r>
                <a:endParaRPr kumimoji="1" lang="en-US" altLang="zh-CN" sz="1800" b="1">
                  <a:solidFill>
                    <a:schemeClr val="bg1"/>
                  </a:solidFill>
                  <a:latin typeface="+mj-ea"/>
                  <a:ea typeface="+mj-ea"/>
                </a:endParaRPr>
              </a:p>
            </p:txBody>
          </p:sp>
          <p:sp>
            <p:nvSpPr>
              <p:cNvPr id="152"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安全评价基本理论：安全评价的定义、目的、原则、程序等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安全评价方法：定性评价方法、定量评价方法、综合评价方法等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安全评价实践：安全评价现场操作、安全评价案例分析、安全评价报告编制等</a:t>
                </a:r>
                <a:endParaRPr/>
              </a:p>
            </p:txBody>
          </p:sp>
        </p:grpSp>
        <p:grpSp>
          <p:nvGrpSpPr>
            <p:cNvPr id="153" name=""/>
            <p:cNvGrpSpPr/>
            <p:nvPr/>
          </p:nvGrpSpPr>
          <p:grpSpPr>
            <a:xfrm>
              <a:off x="6016236" y="3146904"/>
              <a:ext cx="5400000" cy="3225487"/>
              <a:chOff x="6016236" y="3146904"/>
              <a:chExt cx="5400000" cy="3225487"/>
            </a:xfrm>
          </p:grpSpPr>
          <p:sp>
            <p:nvSpPr>
              <p:cNvPr id="154"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安全评价师培训还应注重职业道德、沟通能力和团队协作等方面的培训</a:t>
                </a:r>
                <a:endParaRPr kumimoji="1" lang="en-US" altLang="zh-CN" sz="1800" b="1">
                  <a:solidFill>
                    <a:schemeClr val="bg1"/>
                  </a:solidFill>
                  <a:latin typeface="+mj-ea"/>
                  <a:ea typeface="+mj-ea"/>
                </a:endParaRPr>
              </a:p>
            </p:txBody>
          </p:sp>
          <p:sp>
            <p:nvSpPr>
              <p:cNvPr id="155"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职业道德：诚信、公正、保密、责任等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沟通能力：信息获取、表达、倾听、协调等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团队协作：分工、协作、互助、共赢等</a:t>
                </a:r>
                <a:endParaRPr/>
              </a:p>
            </p:txBody>
          </p:sp>
        </p:grpSp>
      </p:grpSp>
      <p:sp>
        <p:nvSpPr>
          <p:cNvPr id="156"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安全评价师培训核心课程内容</a:t>
            </a:r>
            <a:endParaRPr lang="en-US" sz="2800" b="1">
              <a:latin typeface="微软雅黑"/>
              <a:ea typeface="微软雅黑"/>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7" name="" descr="{&quot;isTemplate&quot;:true,&quot;type&quot;:3}"/>
        <p:cNvGrpSpPr/>
        <p:nvPr/>
      </p:nvGrpSpPr>
      <p:grpSpPr>
        <a:xfrm>
          <a:off x="0" y="0"/>
          <a:ext cx="0" cy="0"/>
        </a:xfrm>
      </p:grpSpPr>
      <p:sp>
        <p:nvSpPr>
          <p:cNvPr id="158" name="矩形 6"/>
          <p:cNvSpPr/>
          <p:nvPr/>
        </p:nvSpPr>
        <p:spPr>
          <a:xfrm>
            <a:off x="0" y="0"/>
            <a:ext cx="4680000" cy="6858000"/>
          </a:xfrm>
          <a:prstGeom prst="rect">
            <a:avLst/>
          </a:prstGeom>
          <a:blipFill dpi="0" rotWithShape="1">
            <a:blip r:embed="rId2"/>
            <a:tile tx="0" ty="0" sx="100000" sy="100000" flip="none" algn="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kumimoji="1" lang="zh-CN" altLang="en-US"/>
          </a:p>
        </p:txBody>
      </p:sp>
      <p:sp>
        <p:nvSpPr>
          <p:cNvPr id="159" name="Tencent" descr="{&quot;isTemplate&quot;:true,&quot;type&quot;:&quot;title&quot;,&quot;canOmit&quot;:false,&quot;range&quot;:0}"/>
          <p:cNvSpPr txBox="1"/>
          <p:nvPr/>
        </p:nvSpPr>
        <p:spPr>
          <a:xfrm>
            <a:off x="5192268"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安全评价师培训课程实践与案例分析</a:t>
            </a:r>
            <a:endParaRPr lang="en-US" sz="3600" b="1">
              <a:latin typeface="微软雅黑"/>
              <a:ea typeface="微软雅黑"/>
            </a:endParaRPr>
          </a:p>
        </p:txBody>
      </p:sp>
      <p:sp>
        <p:nvSpPr>
          <p:cNvPr id="160" name="Tencent" descr="{&quot;isTemplate&quot;:true,&quot;type&quot;:&quot;content&quot;,&quot;canOmit&quot;:true,&quot;range&quot;:0}"/>
          <p:cNvSpPr txBox="1"/>
          <p:nvPr/>
        </p:nvSpPr>
        <p:spPr>
          <a:xfrm>
            <a:off x="5192268" y="3429000"/>
            <a:ext cx="6480000" cy="3147007"/>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安全评价师培训课程应注重实践环节，提高安全评价师的实际操作能力</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安全评价现场操作：模拟实际场景进行安全评价操作训练</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安全评价案例分析：分析典型安全评价案例，提高安全评价师的分析能力和判断能力</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安全评价报告编制：指导学员编写安全评价报告，提高安全评价师的报告编制能力</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安全评价师培训还应利用案例分析，提高安全评价师的问题解决能力和创新能力</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分析安全评价案例：总结安全评价经验，提高安全评价师的问题解决能力</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研究安全评价技术：探讨安全评价新方法，提高安全评价师的创新能力</a:t>
            </a:r>
            <a:endParaRPr/>
          </a:p>
        </p:txBody>
      </p:sp>
      <p:cxnSp>
        <p:nvCxnSpPr>
          <p:cNvPr id="161" name="直线连接符 9"/>
          <p:cNvCxnSpPr/>
          <p:nvPr/>
        </p:nvCxnSpPr>
        <p:spPr>
          <a:xfrm>
            <a:off x="5281168"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62" name="图片 1" descr="{&quot;isTemplate&quot;:true,&quot;type&quot;:&quot;image&quot;,&quot;canOmit&quot;:false,&quot;range&quot;:0}"/>
          <p:cNvPicPr>
            <a:picLocks noChangeAspect="1"/>
          </p:cNvPicPr>
          <p:nvPr/>
        </p:nvPicPr>
        <p:blipFill>
          <a:blip r:embed="rId3"/>
          <a:srcRect l="30807" r="30807"/>
          <a:stretch>
            <a:fillRect/>
          </a:stretch>
        </p:blipFill>
        <p:spPr>
          <a:xfrm>
            <a:off x="0" y="0"/>
            <a:ext cx="4679999" cy="6858000"/>
          </a:xfrm>
          <a:prstGeom prst="rect">
            <a:avLst/>
          </a:prstGeom>
        </p:spPr>
      </p:pic>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 name="" descr="{&quot;isTemplate&quot;:true,&quot;type&quot;:2}"/>
        <p:cNvGrpSpPr/>
        <p:nvPr/>
      </p:nvGrpSpPr>
      <p:grpSpPr>
        <a:xfrm>
          <a:off x="0" y="0"/>
          <a:ext cx="0" cy="0"/>
        </a:xfrm>
      </p:grpSpPr>
      <p:sp>
        <p:nvSpPr>
          <p:cNvPr id="7" name="标题 1" descr="{&quot;isTemplate&quot;:true,&quot;type&quot;:&quot;title&quot;,&quot;canOmit&quot;:false,&quot;range&quot;:0}"/>
          <p:cNvSpPr txBox="1"/>
          <p:nvPr/>
        </p:nvSpPr>
        <p:spPr>
          <a:xfrm>
            <a:off x="692852" y="3423749"/>
            <a:ext cx="10883900" cy="698500"/>
          </a:xfrm>
          <a:prstGeom prst="rect">
            <a:avLst/>
          </a:prstGeom>
        </p:spPr>
        <p:txBody>
          <a:bodyPr vert="horz" wrap="square" lIns="91440" tIns="45720" rIns="91440" bIns="45720" rtlCol="0" anchor="b">
            <a:spAutoFit/>
          </a:bodyPr>
          <a:lstStyle>
            <a:defPPr>
              <a:defRPr lang="zh-CN"/>
            </a:defPPr>
            <a:lvl1pPr marL="0" algn="r" defTabSz="914400" rtl="0" eaLnBrk="1" latinLnBrk="0" hangingPunct="1">
              <a:lnSpc>
                <a:spcPct val="90000"/>
              </a:lnSpc>
              <a:spcBef>
                <a:spcPct val="0"/>
              </a:spcBef>
              <a:buNone/>
              <a:defRPr sz="6600" b="0" i="0" kern="1200" spc="300">
                <a:solidFill>
                  <a:schemeClr val="bg1"/>
                </a:solidFill>
                <a:latin typeface="Microsoft YaHei Light" panose="020b0503020204020204" pitchFamily="34" charset="-122"/>
                <a:ea typeface="Microsoft YaHei Light"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4400">
                <a:solidFill>
                  <a:schemeClr val="tx1">
                    <a:alpha val="100000"/>
                  </a:schemeClr>
                </a:solidFill>
              </a:rPr>
              <a:t>安全评价师培训方式与方法</a:t>
            </a:r>
            <a:endParaRPr/>
          </a:p>
        </p:txBody>
      </p:sp>
      <p:sp>
        <p:nvSpPr>
          <p:cNvPr id="8" name="文本占位符 3"/>
          <p:cNvSpPr txBox="1"/>
          <p:nvPr/>
        </p:nvSpPr>
        <p:spPr>
          <a:xfrm>
            <a:off x="5546726" y="2298681"/>
            <a:ext cx="1098550" cy="996950"/>
          </a:xfrm>
          <a:prstGeom prst="rect">
            <a:avLst/>
          </a:prstGeom>
        </p:spPr>
        <p:txBody>
          <a:bodyPr vert="horz" wrap="none" lIns="91440" tIns="45720" rIns="91440" bIns="45720" rtlCol="0" anchor="b">
            <a:spAutoFit/>
          </a:bodyPr>
          <a:lstStyle>
            <a:defPPr>
              <a:defRPr lang="zh-CN"/>
            </a:defPPr>
            <a:lvl1pPr marL="0" indent="0" algn="r" defTabSz="914400" rtl="0" eaLnBrk="1" latinLnBrk="0" hangingPunct="1">
              <a:lnSpc>
                <a:spcPct val="90000"/>
              </a:lnSpc>
              <a:spcBef>
                <a:spcPts val="1000"/>
              </a:spcBef>
              <a:buFont typeface="Arial" pitchFamily="34" charset="0"/>
              <a:buNone/>
              <a:defRPr sz="4400" b="0" i="0" kern="1200" spc="300">
                <a:solidFill>
                  <a:schemeClr val="bg1"/>
                </a:solidFill>
                <a:latin typeface="Microsoft YaHei Light" panose="020b0503020204020204" pitchFamily="34" charset="-122"/>
                <a:ea typeface="Microsoft YaHei Light"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ctr"/>
            <a:r>
              <a:rPr lang="en-US" sz="6600">
                <a:solidFill>
                  <a:schemeClr val="tx1">
                    <a:alpha val="100000"/>
                  </a:schemeClr>
                </a:solidFill>
              </a:rPr>
              <a:t>03</a:t>
            </a:r>
            <a:endParaRPr lang="zh-CN" sz="66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 name="" descr="{&quot;isTemplate&quot;:true,&quot;type&quot;:3}"/>
        <p:cNvGrpSpPr/>
        <p:nvPr/>
      </p:nvGrpSpPr>
      <p:grpSpPr>
        <a:xfrm>
          <a:off x="0" y="0"/>
          <a:ext cx="0" cy="0"/>
        </a:xfrm>
      </p:grpSpPr>
      <p:grpSp>
        <p:nvGrpSpPr>
          <p:cNvPr id="10"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1" name=""/>
            <p:cNvGrpSpPr/>
            <p:nvPr/>
          </p:nvGrpSpPr>
          <p:grpSpPr>
            <a:xfrm>
              <a:off x="685800" y="3146904"/>
              <a:ext cx="5760000" cy="3225487"/>
              <a:chOff x="685800" y="3146904"/>
              <a:chExt cx="5760000" cy="3225487"/>
            </a:xfrm>
          </p:grpSpPr>
          <p:sp>
            <p:nvSpPr>
              <p:cNvPr id="12"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安全评价师培训的传统方式包括课堂教学、案例分析和现场实习</a:t>
                </a:r>
                <a:endParaRPr kumimoji="1" lang="en-US" altLang="zh-CN" sz="1800" b="1">
                  <a:solidFill>
                    <a:schemeClr val="bg1"/>
                  </a:solidFill>
                  <a:latin typeface="+mj-ea"/>
                  <a:ea typeface="+mj-ea"/>
                </a:endParaRPr>
              </a:p>
            </p:txBody>
          </p:sp>
          <p:sp>
            <p:nvSpPr>
              <p:cNvPr id="13"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课堂教学：教师讲授安全评价理论、方法和技术</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案例分析：分析安全评价案例，提高安全评价师的分析能力和判断能力</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现场实习：参观安全评价现场，提高安全评价师的实际操作能力</a:t>
                </a:r>
                <a:endParaRPr/>
              </a:p>
            </p:txBody>
          </p:sp>
        </p:grpSp>
        <p:grpSp>
          <p:nvGrpSpPr>
            <p:cNvPr id="14" name=""/>
            <p:cNvGrpSpPr/>
            <p:nvPr/>
          </p:nvGrpSpPr>
          <p:grpSpPr>
            <a:xfrm>
              <a:off x="6016236" y="3146904"/>
              <a:ext cx="5400000" cy="3225487"/>
              <a:chOff x="6016236" y="3146904"/>
              <a:chExt cx="5400000" cy="3225487"/>
            </a:xfrm>
          </p:grpSpPr>
          <p:sp>
            <p:nvSpPr>
              <p:cNvPr id="15"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安全评价师培训的传统方法应结合现代教育技术，提高培训效果</a:t>
                </a:r>
                <a:endParaRPr kumimoji="1" lang="en-US" altLang="zh-CN" sz="1800" b="1">
                  <a:solidFill>
                    <a:schemeClr val="bg1"/>
                  </a:solidFill>
                  <a:latin typeface="+mj-ea"/>
                  <a:ea typeface="+mj-ea"/>
                </a:endParaRPr>
              </a:p>
            </p:txBody>
          </p:sp>
          <p:sp>
            <p:nvSpPr>
              <p:cNvPr id="16"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利用多媒体教学手段，丰富培训内容和方法</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采用网络培训平台，方便学员自主学习和交流</a:t>
                </a:r>
                <a:endParaRPr/>
              </a:p>
            </p:txBody>
          </p:sp>
        </p:grpSp>
      </p:grpSp>
      <p:sp>
        <p:nvSpPr>
          <p:cNvPr id="17"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安全评价师培训的传统方式与方法</a:t>
            </a:r>
            <a:endParaRPr lang="en-US" sz="2800" b="1">
              <a:latin typeface="微软雅黑"/>
              <a:ea typeface="微软雅黑"/>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https://d.book118.com/408043014053006040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simple_minimalist_dark">
      <a:dk1>
        <a:srgbClr val="FFFFFF"/>
      </a:dk1>
      <a:lt1>
        <a:srgbClr val="000000"/>
      </a:lt1>
      <a:dk2>
        <a:srgbClr val="F5F4F5"/>
      </a:dk2>
      <a:lt2>
        <a:srgbClr val="24282D"/>
      </a:lt2>
      <a:accent1>
        <a:srgbClr val="C1C5CB"/>
      </a:accent1>
      <a:accent2>
        <a:srgbClr val="A1A5AA"/>
      </a:accent2>
      <a:accent3>
        <a:srgbClr val="828589"/>
      </a:accent3>
      <a:accent4>
        <a:srgbClr val="C4BEBC"/>
      </a:accent4>
      <a:accent5>
        <a:srgbClr val="7A7B79"/>
      </a:accent5>
      <a:accent6>
        <a:srgbClr val="5C5553"/>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12</Slides>
  <Notes>0</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12</vt:i4>
      </vt:variant>
    </vt:vector>
  </HeadingPairs>
  <TitlesOfParts>
    <vt:vector baseType="lpstr" size="20">
      <vt:lpstr>Arial</vt:lpstr>
      <vt:lpstr>Calibri</vt:lpstr>
      <vt:lpstr>Arial Black</vt:lpstr>
      <vt:lpstr>微软雅黑</vt:lpstr>
      <vt:lpstr>黑体</vt:lpstr>
      <vt:lpstr>Microsoft YaHei</vt:lpstr>
      <vt:lpstr>Microsoft YaHei Light</vt:lpstr>
      <vt:lpstr>Office Theme</vt:lpstr>
      <vt:lpstr>安全评价师培训</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2024-09-18T19:46:42.861</cp:lastPrinted>
  <dcterms:created xsi:type="dcterms:W3CDTF">2024-09-18T11:46:42Z</dcterms:created>
  <dcterms:modified xsi:type="dcterms:W3CDTF">2024-09-18T11:46:44Z</dcterms:modified>
</cp:coreProperties>
</file>