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77C8F8-3623-402C-92A9-2A17E719B1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650C0C-A7BF-415F-B48B-1BC3A115C8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8E324A-B346-498F-A18D-3286A1AB5D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E24C10-FA94-4DE3-A3CE-7514ABA091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9130C23-91DC-4B46-B6BD-7FE2089CC6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7FE1765-EEEA-44CB-B62B-54AB2F0110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FF05246-0F73-40B2-A852-71EF213C9B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38B809-61F1-4F19-8329-F31BBE853B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FC2F18-8CAB-444F-9902-9BC8F01A1C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2B4C75-81FF-4BB1-9396-331666BE1D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E5038C-DF06-4066-9E43-2FDD084F16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3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887999" y="2339471"/>
            <a:ext cx="4993675" cy="1089529"/>
          </a:xfrm>
        </p:spPr>
        <p:txBody>
          <a:bodyPr wrap="none" anchor="b">
            <a:spAutoFit/>
          </a:bodyPr>
          <a:lstStyle>
            <a:lvl1pPr algn="l">
              <a:defRPr sz="7200" b="0" i="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887999" y="1859340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accent1">
                    <a:lumMod val="75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cxnSp>
        <p:nvCxnSpPr>
          <p:cNvPr id="5" name="ïSḻiḍe"/>
          <p:cNvCxnSpPr/>
          <p:nvPr userDrawn="1"/>
        </p:nvCxnSpPr>
        <p:spPr>
          <a:xfrm flipH="1">
            <a:off x="443999" y="1859340"/>
            <a:ext cx="0" cy="156966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0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0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8053032015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肌腱断裂的护理\n## 1.肌腱断裂的基本概念与原因\n### 1.1肌腱断裂的定义与分类\n### 1.2肌腱断裂的常见原因\n### 1.3肌腱断裂的高危人群\n## 2.肌腱断裂的诊断与治疗方法\n### 2.1肌腱断裂的诊断方法\n### 2.2肌腱断裂的治疗方法\n### 2.3治疗过程中的注意事项\n## 3.肌腱断裂的护理概述\n### 3.1肌腱断裂护理的重要性\n### 3.2肌腱断裂护理的基本原则\n### 3.3肌腱断裂护理的长期性\n## 4.肌腱断裂的术前护理\n### 4.1心理护理与术前教育\n### 4.2术前准备与禁忌\n### 4.3疼痛管理与舒适护理\n## 5.肌腱断裂的术后护理\n### 5.1术后观察与生命体征监测\n### 5.2伤口护理与感染预防\n### 5.3康复训练与功能恢复\n## 6.肌腱断裂的并发症预防与护理\n### 6.1感染与出血的预防与护理\n### 6.2血栓与肌腱粘连的预防与护理\n### 6.3肌肉萎缩与关节僵硬的治疗与护理\n## 7.肌腱断裂患者的健康教育\n### 7.1肌腱断裂的预防与健康生活方式\n### 7.2肌腱断裂患者的康复指导\n### 7.3肌腱断裂患者的生活指导与心理支持\n&quot;,&quot;templateId&quot;:&quot;fdsgqp5mt7y9fj3qduwh7x7bj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887999" y="2349500"/>
            <a:ext cx="10477500" cy="10795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/>
              <a:t>肌腱断裂的护理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887999" y="1859340"/>
            <a:ext cx="5848350" cy="4826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6131138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effectLst/>
              </a:rPr>
              <a:t>TENCENT</a:t>
            </a:r>
            <a:r>
              <a:rPr lang="zh-CN" altLang="en-US" spc="80">
                <a:effectLst/>
              </a:rPr>
              <a:t> </a:t>
            </a:r>
            <a:r>
              <a:rPr lang="en-US" altLang="zh-CN" spc="80">
                <a:effectLst/>
              </a:rPr>
              <a:t>DOCS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7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肌腱断裂的基本概念与原因</a:t>
            </a:r>
            <a:endParaRPr/>
          </a:p>
        </p:txBody>
      </p:sp>
      <p:sp>
        <p:nvSpPr>
          <p:cNvPr id="118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01</a:t>
            </a:r>
            <a:endParaRPr kumimoji="1" lang="zh-CN" altLang="en-US"/>
          </a:p>
        </p:txBody>
      </p:sp>
      <p:cxnSp>
        <p:nvCxnSpPr>
          <p:cNvPr id="119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肌腱断裂是指肌腱组织因外力作用而导致的完整性受损</a:t>
                </a:r>
                <a:endParaRPr/>
              </a:p>
            </p:txBody>
          </p:sp>
          <p:sp>
            <p:nvSpPr>
              <p:cNvPr id="27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完全性断裂：肌腱完全断裂，断端分离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部分性断裂：肌腱部分受损，未完全断裂</a:t>
                </a:r>
                <a:endParaRPr/>
              </a:p>
            </p:txBody>
          </p:sp>
          <p:sp>
            <p:nvSpPr>
              <p:cNvPr id="27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肌腱断裂的分类</a:t>
                </a:r>
                <a:endParaRPr/>
              </a:p>
            </p:txBody>
          </p:sp>
          <p:sp>
            <p:nvSpPr>
              <p:cNvPr id="27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按部位分：手部肌腱断裂、足部肌腱断裂、四肢肌腱断裂等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按病因分：外伤性肌腱断裂、自发性肌腱断裂、疲劳性肌腱断裂等</a:t>
                </a:r>
                <a:endParaRPr/>
              </a:p>
            </p:txBody>
          </p:sp>
          <p:sp>
            <p:nvSpPr>
              <p:cNvPr id="27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肌腱断裂的定义与分类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1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4106722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肌腱断裂的常见原因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92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4099560"/>
            <a:ext cx="6480000" cy="215952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外伤性肌腱断裂：如切割伤、撞击伤、扭伤等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运动损伤：篮球、足球、羽毛球等运动中肌腱过度使用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生活意外：切割、跌倒、车祸等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自发性肌腱断裂：如肌腱炎、关节炎、糖尿病等导致的肌腱退行性变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疲劳性肌腱断裂：长期高强度运动导致的肌腱疲劳性损伤</a:t>
            </a:r>
            <a:endParaRPr/>
          </a:p>
        </p:txBody>
      </p:sp>
      <p:pic>
        <p:nvPicPr>
          <p:cNvPr id="293" name="图片 2" descr="{&quot;isTemplate&quot;:true,&quot;type&quot;:&quot;image&quot;,&quot;canOmit&quot;:false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9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96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97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运动员：尤其是从事高强度运动的运动员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篮球运动员：手指肌腱断裂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足球运动员：脚踝肌腱断裂</a:t>
                </a:r>
                <a:endParaRPr/>
              </a:p>
            </p:txBody>
          </p:sp>
          <p:pic>
            <p:nvPicPr>
              <p:cNvPr id="30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01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302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工人：长期从事重体力劳动的工人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搬运工：肩部、手部肌腱断裂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纺织工：手指肌腱断裂</a:t>
                </a:r>
                <a:endParaRPr/>
              </a:p>
            </p:txBody>
          </p:sp>
          <p:pic>
            <p:nvPicPr>
              <p:cNvPr id="305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06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307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老年人：因关节炎、骨质疏松等导致的肌腱断裂风险增加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膝关节肌腱断裂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拇指肌腱断裂</a:t>
                </a:r>
                <a:endParaRPr/>
              </a:p>
            </p:txBody>
          </p:sp>
          <p:pic>
            <p:nvPicPr>
              <p:cNvPr id="310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3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肌腱断裂的高危人群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13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肌腱断裂的诊断与治疗方法</a:t>
            </a:r>
            <a:endParaRPr/>
          </a:p>
        </p:txBody>
      </p:sp>
      <p:sp>
        <p:nvSpPr>
          <p:cNvPr id="314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02</a:t>
            </a:r>
            <a:endParaRPr kumimoji="1" lang="zh-CN" altLang="en-US"/>
          </a:p>
        </p:txBody>
      </p:sp>
      <p:cxnSp>
        <p:nvCxnSpPr>
          <p:cNvPr id="315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1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肌腱断裂的诊断方法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1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临床表现：局部疼痛、肿胀、活动受限等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肌腱断裂部位：如手指、手腕、脚踝等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肌腱断裂程度：完全性断裂或部分性断裂</a:t>
                </a:r>
                <a:endParaRPr/>
              </a:p>
            </p:txBody>
          </p:sp>
          <p:pic>
            <p:nvPicPr>
              <p:cNvPr id="3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2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2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辅助检查：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X光检查：排除骨折、关节脱位等其他损伤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超声检查：评估肌腱断裂部位、程度及周围组织情况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MRI检查：了解肌腱断裂具体情况及周围软组织损伤程度</a:t>
                </a:r>
                <a:endParaRPr/>
              </a:p>
            </p:txBody>
          </p:sp>
          <p:pic>
            <p:nvPicPr>
              <p:cNvPr id="32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3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3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3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3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保守治疗：适用于部分性肌腱断裂、陈旧性肌腱断裂等</a:t>
                </a:r>
                <a:endParaRPr/>
              </a:p>
            </p:txBody>
          </p:sp>
          <p:sp>
            <p:nvSpPr>
              <p:cNvPr id="33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药物治疗：消炎止痛、活血化瘀等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物理治疗：冷热敷、按摩、电疗等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康复训练：肌腱功能锻炼、关节活动度训练等</a:t>
                </a:r>
                <a:endParaRPr/>
              </a:p>
            </p:txBody>
          </p:sp>
          <p:sp>
            <p:nvSpPr>
              <p:cNvPr id="33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手术治疗：适用于完全性肌腱断裂、开放性肌腱断裂等</a:t>
                </a:r>
                <a:endParaRPr/>
              </a:p>
            </p:txBody>
          </p:sp>
          <p:sp>
            <p:nvSpPr>
              <p:cNvPr id="34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缝合术：直接缝合肌腱断端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移植术：移植其他肌腱或人工肌腱替代断裂肌腱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支架术：使用金属或生物材料支架固定肌腱断端</a:t>
                </a:r>
                <a:endParaRPr/>
              </a:p>
            </p:txBody>
          </p:sp>
          <p:sp>
            <p:nvSpPr>
              <p:cNvPr id="34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4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肌腱断裂的治疗方法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治疗过程中的注意事项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4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3" y="1473104"/>
            <a:ext cx="10790202" cy="5249244"/>
            <a:chOff x="660393" y="1473104"/>
            <a:chExt cx="10790202" cy="5249244"/>
          </a:xfrm>
        </p:grpSpPr>
        <p:grpSp>
          <p:nvGrpSpPr>
            <p:cNvPr id="350" name="Group 19"/>
            <p:cNvGrpSpPr/>
            <p:nvPr/>
          </p:nvGrpSpPr>
          <p:grpSpPr>
            <a:xfrm>
              <a:off x="660396" y="1473104"/>
              <a:ext cx="10790199" cy="1225768"/>
              <a:chOff x="660395" y="1262089"/>
              <a:chExt cx="10790199" cy="1044000"/>
            </a:xfrm>
          </p:grpSpPr>
          <p:sp>
            <p:nvSpPr>
              <p:cNvPr id="351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2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35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密切观察病情变化：如疼痛、肿胀、感染等</a:t>
                </a:r>
                <a:endParaRPr/>
              </a:p>
            </p:txBody>
          </p:sp>
          <p:cxnSp>
            <p:nvCxnSpPr>
              <p:cNvPr id="354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355" name="Group 18"/>
            <p:cNvGrpSpPr/>
            <p:nvPr/>
          </p:nvGrpSpPr>
          <p:grpSpPr>
            <a:xfrm>
              <a:off x="660396" y="2809933"/>
              <a:ext cx="10790199" cy="1235837"/>
              <a:chOff x="660395" y="2380713"/>
              <a:chExt cx="10790199" cy="1052575"/>
            </a:xfrm>
          </p:grpSpPr>
          <p:sp>
            <p:nvSpPr>
              <p:cNvPr id="356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7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358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5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定期复查：根据病情安排复查，评估治疗效果</a:t>
                </a:r>
                <a:endParaRPr/>
              </a:p>
            </p:txBody>
          </p:sp>
        </p:grpSp>
        <p:grpSp>
          <p:nvGrpSpPr>
            <p:cNvPr id="360" name="Group 17"/>
            <p:cNvGrpSpPr/>
            <p:nvPr/>
          </p:nvGrpSpPr>
          <p:grpSpPr>
            <a:xfrm>
              <a:off x="660396" y="4155337"/>
              <a:ext cx="10790199" cy="1225768"/>
              <a:chOff x="660395" y="3499337"/>
              <a:chExt cx="10790199" cy="1044000"/>
            </a:xfrm>
          </p:grpSpPr>
          <p:sp>
            <p:nvSpPr>
              <p:cNvPr id="361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2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363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6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严格执行医嘱：药物治疗、康复训练等需按医嘱进行</a:t>
                </a:r>
                <a:endParaRPr/>
              </a:p>
            </p:txBody>
          </p:sp>
        </p:grpSp>
        <p:grpSp>
          <p:nvGrpSpPr>
            <p:cNvPr id="365" name="Group 16"/>
            <p:cNvGrpSpPr/>
            <p:nvPr/>
          </p:nvGrpSpPr>
          <p:grpSpPr>
            <a:xfrm>
              <a:off x="660393" y="5492168"/>
              <a:ext cx="10790199" cy="1230180"/>
              <a:chOff x="660395" y="4617961"/>
              <a:chExt cx="10790199" cy="1047757"/>
            </a:xfrm>
          </p:grpSpPr>
          <p:sp>
            <p:nvSpPr>
              <p:cNvPr id="366" name="Tencent"/>
              <p:cNvSpPr/>
              <p:nvPr/>
            </p:nvSpPr>
            <p:spPr>
              <a:xfrm>
                <a:off x="660395" y="4617961"/>
                <a:ext cx="10790199" cy="1044000"/>
              </a:xfrm>
              <a:prstGeom prst="rect">
                <a:avLst/>
              </a:prstGeom>
              <a:solidFill>
                <a:schemeClr val="accent4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7" name="Tencent"/>
              <p:cNvSpPr txBox="1"/>
              <p:nvPr/>
            </p:nvSpPr>
            <p:spPr>
              <a:xfrm>
                <a:off x="815342" y="4641943"/>
                <a:ext cx="787395" cy="1020018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4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04</a:t>
                </a:r>
                <a:endParaRPr lang="en-GB" sz="4000">
                  <a:solidFill>
                    <a:schemeClr val="accent4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368" name="直线连接符 51"/>
              <p:cNvCxnSpPr/>
              <p:nvPr/>
            </p:nvCxnSpPr>
            <p:spPr>
              <a:xfrm>
                <a:off x="660395" y="4617961"/>
                <a:ext cx="10790199" cy="0"/>
              </a:xfrm>
              <a:prstGeom prst="line">
                <a:avLst/>
              </a:prstGeom>
              <a:ln w="38100">
                <a:solidFill>
                  <a:schemeClr val="accent4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6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1" y="4641944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预防并发症：如感染、出血、血栓等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肌腱断裂的护理概述</a:t>
            </a:r>
            <a:endParaRPr/>
          </a:p>
        </p:txBody>
      </p:sp>
      <p:sp>
        <p:nvSpPr>
          <p:cNvPr id="8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03</a:t>
            </a:r>
            <a:endParaRPr kumimoji="1" lang="zh-CN" altLang="en-US"/>
          </a:p>
        </p:txBody>
      </p:sp>
      <p:cxnSp>
        <p:nvCxnSpPr>
          <p:cNvPr id="9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/>
          <p:cNvSpPr>
            <a:spLocks noChangeAspect="1"/>
          </p:cNvSpPr>
          <p:nvPr/>
        </p:nvSpPr>
        <p:spPr>
          <a:xfrm>
            <a:off x="4296000" y="2337972"/>
            <a:ext cx="3600000" cy="3600000"/>
          </a:xfrm>
          <a:prstGeom prst="ellipse">
            <a:avLst/>
          </a:prstGeom>
          <a:ln w="31750"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2" name="Tencent"/>
          <p:cNvSpPr/>
          <p:nvPr/>
        </p:nvSpPr>
        <p:spPr>
          <a:xfrm>
            <a:off x="8456167" y="4881686"/>
            <a:ext cx="502061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kumimoji="1" lang="en-US" altLang="zh-CN" sz="2000" b="1">
                <a:solidFill>
                  <a:schemeClr val="accent4"/>
                </a:solidFill>
                <a:latin typeface="+mj-ea"/>
                <a:ea typeface="+mj-ea"/>
              </a:rPr>
              <a:t>04</a:t>
            </a:r>
            <a:endParaRPr/>
          </a:p>
        </p:txBody>
      </p:sp>
      <p:sp>
        <p:nvSpPr>
          <p:cNvPr id="13" name="Tencent"/>
          <p:cNvSpPr/>
          <p:nvPr/>
        </p:nvSpPr>
        <p:spPr>
          <a:xfrm>
            <a:off x="8456167" y="2474356"/>
            <a:ext cx="502061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kumimoji="1" lang="en-US" altLang="zh-CN" sz="2000" b="1">
                <a:solidFill>
                  <a:schemeClr val="accent2"/>
                </a:solidFill>
                <a:latin typeface="+mj-ea"/>
                <a:ea typeface="+mj-ea"/>
              </a:rPr>
              <a:t>02</a:t>
            </a:r>
            <a:endParaRPr/>
          </a:p>
        </p:txBody>
      </p:sp>
      <p:sp>
        <p:nvSpPr>
          <p:cNvPr id="14" name="Tencent"/>
          <p:cNvSpPr/>
          <p:nvPr/>
        </p:nvSpPr>
        <p:spPr>
          <a:xfrm>
            <a:off x="3233771" y="4881686"/>
            <a:ext cx="502062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/>
            <a:r>
              <a:rPr kumimoji="1" lang="en-US" altLang="zh-CN" sz="2000" b="1">
                <a:solidFill>
                  <a:schemeClr val="accent3"/>
                </a:solidFill>
                <a:latin typeface="+mj-ea"/>
                <a:ea typeface="+mj-ea"/>
              </a:rPr>
              <a:t>03</a:t>
            </a:r>
            <a:endParaRPr/>
          </a:p>
        </p:txBody>
      </p:sp>
      <p:sp>
        <p:nvSpPr>
          <p:cNvPr id="15" name="Tencent"/>
          <p:cNvSpPr/>
          <p:nvPr/>
        </p:nvSpPr>
        <p:spPr>
          <a:xfrm>
            <a:off x="3233771" y="2471753"/>
            <a:ext cx="502062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/>
            <a:r>
              <a:rPr kumimoji="1" lang="en-US" altLang="zh-CN" sz="2000" b="1">
                <a:solidFill>
                  <a:schemeClr val="accent1"/>
                </a:solidFill>
                <a:latin typeface="+mj-ea"/>
                <a:ea typeface="+mj-ea"/>
              </a:rPr>
              <a:t>01</a:t>
            </a:r>
            <a:endParaRPr/>
          </a:p>
        </p:txBody>
      </p:sp>
      <p:grpSp>
        <p:nvGrpSpPr>
          <p:cNvPr id="1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93309" y="1936566"/>
            <a:ext cx="10805382" cy="4512298"/>
            <a:chOff x="693309" y="1936566"/>
            <a:chExt cx="10805382" cy="4512298"/>
          </a:xfrm>
        </p:grpSpPr>
        <p:grpSp>
          <p:nvGrpSpPr>
            <p:cNvPr id="17" name=""/>
            <p:cNvGrpSpPr/>
            <p:nvPr/>
          </p:nvGrpSpPr>
          <p:grpSpPr>
            <a:xfrm>
              <a:off x="693309" y="1936566"/>
              <a:ext cx="5335969" cy="2160000"/>
              <a:chOff x="693309" y="1936566"/>
              <a:chExt cx="5335969" cy="2160000"/>
            </a:xfrm>
          </p:grpSpPr>
          <p:sp>
            <p:nvSpPr>
              <p:cNvPr id="18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3869278" y="1936566"/>
                <a:ext cx="2160000" cy="216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促进伤口愈合：保持伤口清洁、干燥，预防感染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9" name=""/>
            <p:cNvGrpSpPr/>
            <p:nvPr/>
          </p:nvGrpSpPr>
          <p:grpSpPr>
            <a:xfrm>
              <a:off x="6162723" y="1936566"/>
              <a:ext cx="5335968" cy="2160000"/>
              <a:chOff x="6162723" y="1936566"/>
              <a:chExt cx="5335968" cy="2160000"/>
            </a:xfrm>
          </p:grpSpPr>
          <p:sp>
            <p:nvSpPr>
              <p:cNvPr id="20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162723" y="1936566"/>
                <a:ext cx="2160000" cy="216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减轻疼痛：合理使用止痛药物，实施舒适护理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1" name=""/>
            <p:cNvGrpSpPr/>
            <p:nvPr/>
          </p:nvGrpSpPr>
          <p:grpSpPr>
            <a:xfrm>
              <a:off x="693309" y="4243479"/>
              <a:ext cx="5335969" cy="2205385"/>
              <a:chOff x="693309" y="4243479"/>
              <a:chExt cx="5335969" cy="2205385"/>
            </a:xfrm>
          </p:grpSpPr>
          <p:sp>
            <p:nvSpPr>
              <p:cNvPr id="22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3869278" y="4243479"/>
                <a:ext cx="2160000" cy="216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预防并发症：密切观察病情，及时发现并处理并发症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3" name=""/>
            <p:cNvGrpSpPr/>
            <p:nvPr/>
          </p:nvGrpSpPr>
          <p:grpSpPr>
            <a:xfrm>
              <a:off x="6162723" y="4243479"/>
              <a:ext cx="5335968" cy="2205385"/>
              <a:chOff x="6162723" y="4243479"/>
              <a:chExt cx="5335968" cy="2205385"/>
            </a:xfrm>
          </p:grpSpPr>
          <p:sp>
            <p:nvSpPr>
              <p:cNvPr id="24" name="椭圆 13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162723" y="4243479"/>
                <a:ext cx="2160000" cy="2160000"/>
              </a:xfrm>
              <a:prstGeom prst="ellipse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提高康复效果：指导患者进行有效的康复训练，恢复肌腱功能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肌腱断裂护理的重要性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肌腱断裂护理的基本原则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6" y="1998403"/>
            <a:ext cx="10790199" cy="3908001"/>
            <a:chOff x="660396" y="1998403"/>
            <a:chExt cx="10790199" cy="3908001"/>
          </a:xfrm>
        </p:grpSpPr>
        <p:grpSp>
          <p:nvGrpSpPr>
            <p:cNvPr id="29" name="Group 19"/>
            <p:cNvGrpSpPr/>
            <p:nvPr/>
          </p:nvGrpSpPr>
          <p:grpSpPr>
            <a:xfrm>
              <a:off x="660396" y="1998403"/>
              <a:ext cx="10790199" cy="1225768"/>
              <a:chOff x="660395" y="1262089"/>
              <a:chExt cx="10790199" cy="1044000"/>
            </a:xfrm>
          </p:grpSpPr>
          <p:sp>
            <p:nvSpPr>
              <p:cNvPr id="30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个体化护理：根据患者年龄、性别、病情等因素制定护理计划</a:t>
                </a:r>
                <a:endParaRPr/>
              </a:p>
            </p:txBody>
          </p:sp>
          <p:cxnSp>
            <p:nvCxnSpPr>
              <p:cNvPr id="33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34" name="Group 18"/>
            <p:cNvGrpSpPr/>
            <p:nvPr/>
          </p:nvGrpSpPr>
          <p:grpSpPr>
            <a:xfrm>
              <a:off x="660396" y="3335232"/>
              <a:ext cx="10790199" cy="1235837"/>
              <a:chOff x="660395" y="2380713"/>
              <a:chExt cx="10790199" cy="1052575"/>
            </a:xfrm>
          </p:grpSpPr>
          <p:sp>
            <p:nvSpPr>
              <p:cNvPr id="35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37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全面护理：关注患者的生理、心理、社会等多方面需求</a:t>
                </a:r>
                <a:endParaRPr/>
              </a:p>
            </p:txBody>
          </p:sp>
        </p:grpSp>
        <p:grpSp>
          <p:nvGrpSpPr>
            <p:cNvPr id="39" name="Group 17"/>
            <p:cNvGrpSpPr/>
            <p:nvPr/>
          </p:nvGrpSpPr>
          <p:grpSpPr>
            <a:xfrm>
              <a:off x="660396" y="4680636"/>
              <a:ext cx="10790199" cy="1225768"/>
              <a:chOff x="660395" y="3499337"/>
              <a:chExt cx="10790199" cy="1044000"/>
            </a:xfrm>
          </p:grpSpPr>
          <p:sp>
            <p:nvSpPr>
              <p:cNvPr id="40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1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42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4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持续护理：护理工作贯穿治疗全过程，直至患者康复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20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肌腱断裂护理的长期性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6" y="1933268"/>
            <a:ext cx="10790200" cy="3973136"/>
            <a:chOff x="660396" y="1933268"/>
            <a:chExt cx="10790200" cy="3973136"/>
          </a:xfrm>
        </p:grpSpPr>
        <p:grpSp>
          <p:nvGrpSpPr>
            <p:cNvPr id="47" name="Group 19"/>
            <p:cNvGrpSpPr/>
            <p:nvPr/>
          </p:nvGrpSpPr>
          <p:grpSpPr>
            <a:xfrm>
              <a:off x="660396" y="1933268"/>
              <a:ext cx="10790199" cy="1854580"/>
              <a:chOff x="660395" y="1262089"/>
              <a:chExt cx="10790199" cy="1044000"/>
            </a:xfrm>
          </p:grpSpPr>
          <p:sp>
            <p:nvSpPr>
              <p:cNvPr id="48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9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vert="horz"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l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康复训练：肌腱断裂恢复期较长，需进行长期康复训练</a:t>
                </a:r>
                <a:endParaRPr/>
              </a:p>
            </p:txBody>
          </p:sp>
          <p:cxnSp>
            <p:nvCxnSpPr>
              <p:cNvPr id="51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52" name="Group 18"/>
            <p:cNvGrpSpPr/>
            <p:nvPr/>
          </p:nvGrpSpPr>
          <p:grpSpPr>
            <a:xfrm>
              <a:off x="660397" y="4036590"/>
              <a:ext cx="10790199" cy="1869814"/>
              <a:chOff x="660395" y="2380713"/>
              <a:chExt cx="10790199" cy="1052575"/>
            </a:xfrm>
          </p:grpSpPr>
          <p:sp>
            <p:nvSpPr>
              <p:cNvPr id="53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4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55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心理支持：患者可能因疼痛、活动受限等原因出现焦虑、抑郁等情绪，需给予长期心理支持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8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肌腱断裂的术前护理</a:t>
            </a:r>
            <a:endParaRPr/>
          </a:p>
        </p:txBody>
      </p:sp>
      <p:sp>
        <p:nvSpPr>
          <p:cNvPr id="59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04</a:t>
            </a:r>
            <a:endParaRPr kumimoji="1" lang="zh-CN" altLang="en-US"/>
          </a:p>
        </p:txBody>
      </p:sp>
      <p:cxnSp>
        <p:nvCxnSpPr>
          <p:cNvPr id="60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62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心理护理与术前教育</a:t>
            </a:r>
            <a:endParaRPr lang="en-US" sz="3600" b="1">
              <a:latin typeface="微软雅黑"/>
              <a:ea typeface="微软雅黑"/>
            </a:endParaRPr>
          </a:p>
        </p:txBody>
      </p:sp>
      <p:grpSp>
        <p:nvGrpSpPr>
          <p:cNvPr id="6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2826111" y="2144759"/>
            <a:ext cx="6539782" cy="4397325"/>
            <a:chOff x="2826110" y="2144759"/>
            <a:chExt cx="6539782" cy="4397325"/>
          </a:xfrm>
        </p:grpSpPr>
        <p:grpSp>
          <p:nvGrpSpPr>
            <p:cNvPr id="64" name=""/>
            <p:cNvGrpSpPr/>
            <p:nvPr/>
          </p:nvGrpSpPr>
          <p:grpSpPr>
            <a:xfrm>
              <a:off x="2826110" y="2144759"/>
              <a:ext cx="2880000" cy="4397325"/>
              <a:chOff x="2826109" y="2144759"/>
              <a:chExt cx="2880000" cy="4397325"/>
            </a:xfrm>
          </p:grpSpPr>
          <p:sp>
            <p:nvSpPr>
              <p:cNvPr id="65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2826109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心理护理：减轻患者紧张、恐惧情绪，增强信心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6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3006109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与患者沟通，了解其需求和顾虑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提供相关信息，解释手术的必要性和效果</a:t>
                </a:r>
                <a:endParaRPr/>
              </a:p>
            </p:txBody>
          </p:sp>
          <p:sp>
            <p:nvSpPr>
              <p:cNvPr id="67" name="Tencent"/>
              <p:cNvSpPr/>
              <p:nvPr/>
            </p:nvSpPr>
            <p:spPr>
              <a:xfrm>
                <a:off x="4015079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68" name=""/>
            <p:cNvGrpSpPr/>
            <p:nvPr/>
          </p:nvGrpSpPr>
          <p:grpSpPr>
            <a:xfrm>
              <a:off x="6485892" y="2144759"/>
              <a:ext cx="2880000" cy="4397325"/>
              <a:chOff x="6485892" y="2144759"/>
              <a:chExt cx="2880000" cy="4397325"/>
            </a:xfrm>
          </p:grpSpPr>
          <p:sp>
            <p:nvSpPr>
              <p:cNvPr id="69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485892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术前教育：指导患者做好术前准备，提高患者对手术的认知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7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665892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介绍手术方法、过程、可能出现的并发症等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告知术前禁食、禁水、戒烟等注意事项</a:t>
                </a:r>
                <a:endParaRPr/>
              </a:p>
            </p:txBody>
          </p:sp>
          <p:sp>
            <p:nvSpPr>
              <p:cNvPr id="71" name="Tencent"/>
              <p:cNvSpPr/>
              <p:nvPr/>
            </p:nvSpPr>
            <p:spPr>
              <a:xfrm>
                <a:off x="7674862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https://d.book118.com/408053032015006037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ink">
      <a:dk1>
        <a:srgbClr val="000000"/>
      </a:dk1>
      <a:lt1>
        <a:srgbClr val="FFFFFF"/>
      </a:lt1>
      <a:dk2>
        <a:srgbClr val="14111B"/>
      </a:dk2>
      <a:lt2>
        <a:srgbClr val="FEF1F8"/>
      </a:lt2>
      <a:accent1>
        <a:srgbClr val="D19BB1"/>
      </a:accent1>
      <a:accent2>
        <a:srgbClr val="DEC0D0"/>
      </a:accent2>
      <a:accent3>
        <a:srgbClr val="E1938C"/>
      </a:accent3>
      <a:accent4>
        <a:srgbClr val="605988"/>
      </a:accent4>
      <a:accent5>
        <a:srgbClr val="8088B8"/>
      </a:accent5>
      <a:accent6>
        <a:srgbClr val="D0DBE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肌腱断裂的护理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2024-09-16T18:51:41.721</cp:lastPrinted>
  <dcterms:created xsi:type="dcterms:W3CDTF">2024-09-16T10:51:41Z</dcterms:created>
  <dcterms:modified xsi:type="dcterms:W3CDTF">2024-09-16T10:51:43Z</dcterms:modified>
</cp:coreProperties>
</file>