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24384000" cy="13716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836CA5-2669-4B3B-81EF-947ACD9D5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782AD-2B25-46BF-9A24-76790FAB9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312B9A-613D-42AD-9F8C-A9D725356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5DBDF5-62B2-4886-B148-780A41912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48D789-D747-4319-B6F0-3CD31C4FF6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302D21-7A16-4313-92B1-50DC1C457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0BD589-52EB-4B4E-9B11-878B6893C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3A9D4D-9FA6-4A97-B62D-1E681AE8E0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62BAEC-A658-4F0A-9CF5-6963D5A78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972F5C-DEE3-416F-92A4-1C7FFCE47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ECE81B-ED44-4F33-8664-F6484B166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spd="med">
    <p:pull/>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med">
    <p:pull/>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xml" /><Relationship Id="rId11" Type="http://schemas.openxmlformats.org/officeDocument/2006/relationships/tags" Target="../tags/tag6.xml" /><Relationship Id="rId2" Type="http://schemas.openxmlformats.org/officeDocument/2006/relationships/image" Target="../media/image4.jpe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tags" Target="../tags/tag1.xml" /><Relationship Id="rId7" Type="http://schemas.openxmlformats.org/officeDocument/2006/relationships/tags" Target="../tags/tag2.xml" /><Relationship Id="rId8" Type="http://schemas.openxmlformats.org/officeDocument/2006/relationships/tags" Target="../tags/tag3.xml" /><Relationship Id="rId9"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tags" Target="../tags/tag7.xml" /><Relationship Id="rId8" Type="http://schemas.openxmlformats.org/officeDocument/2006/relationships/tags" Target="../tags/tag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1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7.png" /><Relationship Id="rId6" Type="http://schemas.openxmlformats.org/officeDocument/2006/relationships/image" Target="../media/image1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0.png" /><Relationship Id="rId4"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9.png" /><Relationship Id="rId4" Type="http://schemas.openxmlformats.org/officeDocument/2006/relationships/image" Target="../media/image14.png" /><Relationship Id="rId5" Type="http://schemas.openxmlformats.org/officeDocument/2006/relationships/image" Target="../media/image2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0.png" /><Relationship Id="rId4" Type="http://schemas.openxmlformats.org/officeDocument/2006/relationships/image" Target="../media/image1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4.png" /><Relationship Id="rId4" Type="http://schemas.openxmlformats.org/officeDocument/2006/relationships/image" Target="../media/image2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2.png" /><Relationship Id="rId4" Type="http://schemas.openxmlformats.org/officeDocument/2006/relationships/image" Target="../media/image14.png" /><Relationship Id="rId5" Type="http://schemas.openxmlformats.org/officeDocument/2006/relationships/image" Target="../media/image23.png" /><Relationship Id="rId6" Type="http://schemas.openxmlformats.org/officeDocument/2006/relationships/image" Target="../media/image24.png" /><Relationship Id="rId7" Type="http://schemas.openxmlformats.org/officeDocument/2006/relationships/image" Target="../media/image2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6.png" /><Relationship Id="rId4" Type="http://schemas.openxmlformats.org/officeDocument/2006/relationships/image" Target="../media/image14.png" /><Relationship Id="rId5" Type="http://schemas.openxmlformats.org/officeDocument/2006/relationships/image" Target="../media/image2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tags" Target="../tags/tag9.xml" /><Relationship Id="rId6" Type="http://schemas.openxmlformats.org/officeDocument/2006/relationships/tags" Target="../tags/tag10.xml" /><Relationship Id="rId7" Type="http://schemas.openxmlformats.org/officeDocument/2006/relationships/image" Target="../media/image11.png" /><Relationship Id="rId8" Type="http://schemas.openxmlformats.org/officeDocument/2006/relationships/image" Target="../media/image10.png" /><Relationship Id="rId9" Type="http://schemas.openxmlformats.org/officeDocument/2006/relationships/image" Target="../media/image28.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1.png" /><Relationship Id="rId4" Type="http://schemas.openxmlformats.org/officeDocument/2006/relationships/image" Target="../media/image10.png" /><Relationship Id="rId5" Type="http://schemas.openxmlformats.org/officeDocument/2006/relationships/image" Target="../media/image29.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4.png" /><Relationship Id="rId4" Type="http://schemas.openxmlformats.org/officeDocument/2006/relationships/image" Target="../media/image3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1.png" /><Relationship Id="rId4" Type="http://schemas.openxmlformats.org/officeDocument/2006/relationships/image" Target="../media/image1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2.png" /><Relationship Id="rId4" Type="http://schemas.openxmlformats.org/officeDocument/2006/relationships/image" Target="../media/image1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4.png" /><Relationship Id="rId4" Type="http://schemas.openxmlformats.org/officeDocument/2006/relationships/image" Target="../media/image33.png" /><Relationship Id="rId5" Type="http://schemas.openxmlformats.org/officeDocument/2006/relationships/image" Target="../media/image34.em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4.png" /><Relationship Id="rId4" Type="http://schemas.openxmlformats.org/officeDocument/2006/relationships/image" Target="../media/image34.emf" /><Relationship Id="rId5" Type="http://schemas.openxmlformats.org/officeDocument/2006/relationships/image" Target="../media/image35.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6102007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5" name="Picture 5"/>
          <p:cNvPicPr>
            <a:picLocks noChangeAspect="1"/>
          </p:cNvPicPr>
          <p:nvPr/>
        </p:nvPicPr>
        <p:blipFill>
          <a:blip r:embed="rId3"/>
          <a:stretch>
            <a:fillRect/>
          </a:stretch>
        </p:blipFill>
        <p:spPr>
          <a:xfrm>
            <a:off x="-2260600" y="-812800"/>
            <a:ext cx="812800" cy="812800"/>
          </a:xfrm>
          <a:prstGeom prst="rect">
            <a:avLst/>
          </a:prstGeom>
        </p:spPr>
      </p:pic>
      <p:sp>
        <p:nvSpPr>
          <p:cNvPr id="6" name="文本框 5"/>
          <p:cNvSpPr txBox="1"/>
          <p:nvPr/>
        </p:nvSpPr>
        <p:spPr>
          <a:xfrm>
            <a:off x="4724400" y="4178811"/>
            <a:ext cx="14558945" cy="5940088"/>
          </a:xfrm>
          <a:prstGeom prst="rect">
            <a:avLst/>
          </a:prstGeom>
          <a:noFill/>
          <a:effectLst/>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9000" b="1">
                <a:latin typeface="宋体" panose="02010600030101010101" pitchFamily="2" charset="-122"/>
                <a:ea typeface="宋体" panose="02010600030101010101" pitchFamily="2" charset="-122"/>
              </a:rPr>
              <a:t>比例</a:t>
            </a:r>
            <a:endParaRPr lang="en-US" altLang="zh-CN" sz="19000" b="1">
              <a:latin typeface="宋体" panose="02010600030101010101" pitchFamily="2" charset="-122"/>
              <a:ea typeface="宋体" panose="02010600030101010101" pitchFamily="2" charset="-122"/>
            </a:endParaRPr>
          </a:p>
          <a:p>
            <a:pPr algn="ctr"/>
            <a:r>
              <a:rPr lang="zh-CN" altLang="zh-CN" sz="19000" b="1">
                <a:latin typeface="宋体" panose="02010600030101010101" pitchFamily="2" charset="-122"/>
                <a:ea typeface="宋体" panose="02010600030101010101" pitchFamily="2" charset="-122"/>
              </a:rPr>
              <a:t>复习专题</a:t>
            </a:r>
            <a:endParaRPr lang="zh-CN" altLang="en-US" sz="19000" b="1">
              <a:gradFill>
                <a:gsLst>
                  <a:gs pos="0">
                    <a:srgbClr val="55AB5B"/>
                  </a:gs>
                  <a:gs pos="100000">
                    <a:srgbClr val="67BA6E"/>
                  </a:gs>
                </a:gsLst>
                <a:lin ang="21594000" scaled="0"/>
              </a:gradFill>
              <a:effectLst/>
              <a:latin typeface="宋体" panose="02010600030101010101" pitchFamily="2" charset="-122"/>
              <a:ea typeface="宋体" panose="02010600030101010101" pitchFamily="2" charset="-122"/>
            </a:endParaRPr>
          </a:p>
        </p:txBody>
      </p:sp>
      <p:sp>
        <p:nvSpPr>
          <p:cNvPr id="7" name="文本框 6"/>
          <p:cNvSpPr txBox="1"/>
          <p:nvPr/>
        </p:nvSpPr>
        <p:spPr>
          <a:xfrm>
            <a:off x="5595955" y="2609151"/>
            <a:ext cx="13497606" cy="1569660"/>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zh-CN" sz="9600" b="1" spc="600">
                <a:effectLst/>
                <a:ea typeface="宋体" panose="02010600030101010101" pitchFamily="2" charset="-122"/>
                <a:cs typeface="Times New Roman" panose="02020603050405020304" pitchFamily="18" charset="0"/>
              </a:rPr>
              <a:t>人教版</a:t>
            </a:r>
            <a:r>
              <a:rPr lang="zh-CN" altLang="en-US" sz="9600" b="1" spc="600">
                <a:ea typeface="宋体" panose="02010600030101010101" pitchFamily="2" charset="-122"/>
                <a:cs typeface="Times New Roman" panose="02020603050405020304" pitchFamily="18" charset="0"/>
              </a:rPr>
              <a:t>六</a:t>
            </a:r>
            <a:r>
              <a:rPr lang="zh-CN" altLang="zh-CN" sz="9600" b="1" spc="600">
                <a:effectLst/>
                <a:ea typeface="宋体" panose="02010600030101010101" pitchFamily="2" charset="-122"/>
                <a:cs typeface="Times New Roman" panose="02020603050405020304" pitchFamily="18" charset="0"/>
              </a:rPr>
              <a:t>年级数学</a:t>
            </a:r>
            <a:r>
              <a:rPr lang="zh-CN" altLang="en-US" sz="9600" b="1" spc="600">
                <a:effectLst/>
                <a:ea typeface="宋体" panose="02010600030101010101" pitchFamily="2" charset="-122"/>
                <a:cs typeface="Times New Roman" panose="02020603050405020304" pitchFamily="18" charset="0"/>
              </a:rPr>
              <a:t>下</a:t>
            </a:r>
            <a:r>
              <a:rPr lang="zh-CN" altLang="zh-CN" sz="9600" b="1" spc="600">
                <a:effectLst/>
                <a:ea typeface="宋体" panose="02010600030101010101" pitchFamily="2" charset="-122"/>
                <a:cs typeface="Times New Roman" panose="02020603050405020304" pitchFamily="18" charset="0"/>
              </a:rPr>
              <a:t>册</a:t>
            </a:r>
            <a:endParaRPr lang="zh-CN" altLang="en-US" sz="9600" b="1" spc="600"/>
          </a:p>
        </p:txBody>
      </p:sp>
    </p:spTree>
  </p:cSld>
  <p:clrMapOvr>
    <a:masterClrMapping/>
  </p:clrMapOvr>
  <p:transition spd="med">
    <p:pull/>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1099289"/>
            <a:ext cx="5505450" cy="1676912"/>
          </a:xfrm>
          <a:prstGeom prst="rect">
            <a:avLst/>
          </a:prstGeom>
        </p:spPr>
      </p:pic>
      <p:grpSp>
        <p:nvGrpSpPr>
          <p:cNvPr id="46" name="组合 45"/>
          <p:cNvGrpSpPr/>
          <p:nvPr/>
        </p:nvGrpSpPr>
        <p:grpSpPr>
          <a:xfrm>
            <a:off x="7467600" y="4038600"/>
            <a:ext cx="9906000" cy="1465331"/>
            <a:chOff x="5929930" y="3411969"/>
            <a:chExt cx="9906000" cy="1465331"/>
          </a:xfrm>
        </p:grpSpPr>
        <p:grpSp>
          <p:nvGrpSpPr>
            <p:cNvPr id="47" name="组合 46"/>
            <p:cNvGrpSpPr/>
            <p:nvPr/>
          </p:nvGrpSpPr>
          <p:grpSpPr>
            <a:xfrm>
              <a:off x="5929930" y="3411969"/>
              <a:ext cx="9753600" cy="1465331"/>
              <a:chOff x="12226880" y="1669204"/>
              <a:chExt cx="9753600" cy="1465331"/>
            </a:xfrm>
          </p:grpSpPr>
          <p:pic>
            <p:nvPicPr>
              <p:cNvPr id="51" name="图片 5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26880" y="1669204"/>
                <a:ext cx="1968781" cy="1438333"/>
              </a:xfrm>
              <a:prstGeom prst="rect">
                <a:avLst/>
              </a:prstGeom>
            </p:spPr>
          </p:pic>
          <p:pic>
            <p:nvPicPr>
              <p:cNvPr id="52" name="图片 5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195661" y="2696357"/>
                <a:ext cx="7784820" cy="438178"/>
              </a:xfrm>
              <a:prstGeom prst="rect">
                <a:avLst/>
              </a:prstGeom>
            </p:spPr>
          </p:pic>
        </p:grpSp>
        <p:grpSp>
          <p:nvGrpSpPr>
            <p:cNvPr id="48" name="组合 47"/>
            <p:cNvGrpSpPr/>
            <p:nvPr/>
          </p:nvGrpSpPr>
          <p:grpSpPr>
            <a:xfrm>
              <a:off x="6372868" y="3446331"/>
              <a:ext cx="9463062" cy="1229833"/>
              <a:chOff x="9485896" y="2194080"/>
              <a:chExt cx="9463062" cy="1229833"/>
            </a:xfrm>
          </p:grpSpPr>
          <p:sp>
            <p:nvSpPr>
              <p:cNvPr id="49" name="文本框 48"/>
              <p:cNvSpPr txBox="1"/>
              <p:nvPr>
                <p:custDataLst>
                  <p:tags r:id="rId6"/>
                </p:custDataLst>
              </p:nvPr>
            </p:nvSpPr>
            <p:spPr>
              <a:xfrm>
                <a:off x="9485896" y="2315838"/>
                <a:ext cx="838200" cy="11080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kern="0">
                    <a:solidFill>
                      <a:schemeClr val="bg1"/>
                    </a:solidFill>
                    <a:effectLst/>
                    <a:ea typeface="宋体" panose="02010600030101010101" pitchFamily="2" charset="-122"/>
                    <a:cs typeface="Times New Roman" panose="02020603050405020304" pitchFamily="18" charset="0"/>
                  </a:rPr>
                  <a:t>1</a:t>
                </a:r>
                <a:endParaRPr lang="zh-CN" altLang="en-US" sz="6600" b="1" kern="0">
                  <a:solidFill>
                    <a:schemeClr val="bg1"/>
                  </a:solidFill>
                  <a:effectLst/>
                  <a:ea typeface="宋体" panose="02010600030101010101" pitchFamily="2" charset="-122"/>
                  <a:cs typeface="Times New Roman" panose="02020603050405020304" pitchFamily="18" charset="0"/>
                </a:endParaRPr>
              </a:p>
            </p:txBody>
          </p:sp>
          <p:sp>
            <p:nvSpPr>
              <p:cNvPr id="50" name="文本框 49"/>
              <p:cNvSpPr txBox="1"/>
              <p:nvPr>
                <p:custDataLst>
                  <p:tags r:id="rId7"/>
                </p:custDataLst>
              </p:nvPr>
            </p:nvSpPr>
            <p:spPr>
              <a:xfrm>
                <a:off x="11018368" y="2194080"/>
                <a:ext cx="7930590"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kern="0">
                    <a:effectLst/>
                    <a:ea typeface="宋体" panose="02010600030101010101" pitchFamily="2" charset="-122"/>
                    <a:cs typeface="Times New Roman" panose="02020603050405020304" pitchFamily="18" charset="0"/>
                  </a:rPr>
                  <a:t>比例的意义和基本性质</a:t>
                </a:r>
                <a:endParaRPr lang="zh-CN" altLang="en-US" sz="6000" b="1" kern="0">
                  <a:effectLst/>
                  <a:ea typeface="宋体" panose="02010600030101010101" pitchFamily="2" charset="-122"/>
                  <a:cs typeface="Times New Roman" panose="02020603050405020304" pitchFamily="18" charset="0"/>
                </a:endParaRPr>
              </a:p>
            </p:txBody>
          </p:sp>
        </p:grpSp>
      </p:grpSp>
      <p:grpSp>
        <p:nvGrpSpPr>
          <p:cNvPr id="53" name="组合 52"/>
          <p:cNvGrpSpPr/>
          <p:nvPr/>
        </p:nvGrpSpPr>
        <p:grpSpPr>
          <a:xfrm>
            <a:off x="7474230" y="5914589"/>
            <a:ext cx="9746970" cy="1464955"/>
            <a:chOff x="5929930" y="3411969"/>
            <a:chExt cx="9746970" cy="1464955"/>
          </a:xfrm>
        </p:grpSpPr>
        <p:grpSp>
          <p:nvGrpSpPr>
            <p:cNvPr id="54" name="组合 53"/>
            <p:cNvGrpSpPr/>
            <p:nvPr/>
          </p:nvGrpSpPr>
          <p:grpSpPr>
            <a:xfrm>
              <a:off x="5929930" y="3411969"/>
              <a:ext cx="9746970" cy="1464955"/>
              <a:chOff x="12226880" y="1669204"/>
              <a:chExt cx="9746970" cy="1464955"/>
            </a:xfrm>
          </p:grpSpPr>
          <p:pic>
            <p:nvPicPr>
              <p:cNvPr id="58" name="图片 5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26880" y="1669204"/>
                <a:ext cx="1968781" cy="1438333"/>
              </a:xfrm>
              <a:prstGeom prst="rect">
                <a:avLst/>
              </a:prstGeom>
            </p:spPr>
          </p:pic>
          <p:pic>
            <p:nvPicPr>
              <p:cNvPr id="59" name="图片 5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195661" y="2696356"/>
                <a:ext cx="7778190" cy="437803"/>
              </a:xfrm>
              <a:prstGeom prst="rect">
                <a:avLst/>
              </a:prstGeom>
            </p:spPr>
          </p:pic>
        </p:grpSp>
        <p:grpSp>
          <p:nvGrpSpPr>
            <p:cNvPr id="55" name="组合 54"/>
            <p:cNvGrpSpPr/>
            <p:nvPr/>
          </p:nvGrpSpPr>
          <p:grpSpPr>
            <a:xfrm>
              <a:off x="6372868" y="3550948"/>
              <a:ext cx="8272021" cy="1125216"/>
              <a:chOff x="9485896" y="2298697"/>
              <a:chExt cx="8272021" cy="1125216"/>
            </a:xfrm>
          </p:grpSpPr>
          <p:sp>
            <p:nvSpPr>
              <p:cNvPr id="56" name="文本框 55"/>
              <p:cNvSpPr txBox="1"/>
              <p:nvPr>
                <p:custDataLst>
                  <p:tags r:id="rId8"/>
                </p:custDataLst>
              </p:nvPr>
            </p:nvSpPr>
            <p:spPr>
              <a:xfrm>
                <a:off x="9485896" y="2315838"/>
                <a:ext cx="838200" cy="11080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kern="0">
                    <a:solidFill>
                      <a:schemeClr val="bg1"/>
                    </a:solidFill>
                    <a:effectLst/>
                    <a:ea typeface="宋体" panose="02010600030101010101" pitchFamily="2" charset="-122"/>
                    <a:cs typeface="Times New Roman" panose="02020603050405020304" pitchFamily="18" charset="0"/>
                  </a:rPr>
                  <a:t>2</a:t>
                </a:r>
                <a:endParaRPr lang="zh-CN" altLang="en-US" sz="6600" b="1" kern="0">
                  <a:solidFill>
                    <a:schemeClr val="bg1"/>
                  </a:solidFill>
                  <a:effectLst/>
                  <a:ea typeface="宋体" panose="02010600030101010101" pitchFamily="2" charset="-122"/>
                  <a:cs typeface="Times New Roman" panose="02020603050405020304" pitchFamily="18" charset="0"/>
                </a:endParaRPr>
              </a:p>
            </p:txBody>
          </p:sp>
          <p:sp>
            <p:nvSpPr>
              <p:cNvPr id="57" name="文本框 56"/>
              <p:cNvSpPr txBox="1"/>
              <p:nvPr>
                <p:custDataLst>
                  <p:tags r:id="rId9"/>
                </p:custDataLst>
              </p:nvPr>
            </p:nvSpPr>
            <p:spPr>
              <a:xfrm>
                <a:off x="12030489" y="2298697"/>
                <a:ext cx="5727428"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kern="0">
                    <a:effectLst/>
                    <a:ea typeface="宋体" panose="02010600030101010101" pitchFamily="2" charset="-122"/>
                    <a:cs typeface="Times New Roman" panose="02020603050405020304" pitchFamily="18" charset="0"/>
                  </a:rPr>
                  <a:t>正比例和反比例</a:t>
                </a:r>
                <a:endParaRPr lang="zh-CN" altLang="en-US" sz="6000" b="1" kern="0">
                  <a:effectLst/>
                  <a:ea typeface="宋体" panose="02010600030101010101" pitchFamily="2" charset="-122"/>
                  <a:cs typeface="Times New Roman" panose="02020603050405020304" pitchFamily="18" charset="0"/>
                </a:endParaRPr>
              </a:p>
            </p:txBody>
          </p:sp>
        </p:grpSp>
      </p:grpSp>
      <p:grpSp>
        <p:nvGrpSpPr>
          <p:cNvPr id="60" name="组合 59"/>
          <p:cNvGrpSpPr/>
          <p:nvPr/>
        </p:nvGrpSpPr>
        <p:grpSpPr>
          <a:xfrm>
            <a:off x="7467600" y="7907645"/>
            <a:ext cx="9746970" cy="1464955"/>
            <a:chOff x="5929930" y="3411969"/>
            <a:chExt cx="9746970" cy="1464955"/>
          </a:xfrm>
        </p:grpSpPr>
        <p:grpSp>
          <p:nvGrpSpPr>
            <p:cNvPr id="61" name="组合 60"/>
            <p:cNvGrpSpPr/>
            <p:nvPr/>
          </p:nvGrpSpPr>
          <p:grpSpPr>
            <a:xfrm>
              <a:off x="5929930" y="3411969"/>
              <a:ext cx="9746970" cy="1464955"/>
              <a:chOff x="12226880" y="1669204"/>
              <a:chExt cx="9746970" cy="1464955"/>
            </a:xfrm>
          </p:grpSpPr>
          <p:pic>
            <p:nvPicPr>
              <p:cNvPr id="65" name="图片 6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26880" y="1669204"/>
                <a:ext cx="1968781" cy="1438333"/>
              </a:xfrm>
              <a:prstGeom prst="rect">
                <a:avLst/>
              </a:prstGeom>
            </p:spPr>
          </p:pic>
          <p:pic>
            <p:nvPicPr>
              <p:cNvPr id="66" name="图片 6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195661" y="2696356"/>
                <a:ext cx="7778190" cy="437803"/>
              </a:xfrm>
              <a:prstGeom prst="rect">
                <a:avLst/>
              </a:prstGeom>
            </p:spPr>
          </p:pic>
        </p:grpSp>
        <p:grpSp>
          <p:nvGrpSpPr>
            <p:cNvPr id="62" name="组合 61"/>
            <p:cNvGrpSpPr/>
            <p:nvPr/>
          </p:nvGrpSpPr>
          <p:grpSpPr>
            <a:xfrm>
              <a:off x="6372868" y="3568089"/>
              <a:ext cx="7722889" cy="1108075"/>
              <a:chOff x="9485896" y="2315838"/>
              <a:chExt cx="7722889" cy="1108075"/>
            </a:xfrm>
          </p:grpSpPr>
          <p:sp>
            <p:nvSpPr>
              <p:cNvPr id="63" name="文本框 62"/>
              <p:cNvSpPr txBox="1"/>
              <p:nvPr>
                <p:custDataLst>
                  <p:tags r:id="rId10"/>
                </p:custDataLst>
              </p:nvPr>
            </p:nvSpPr>
            <p:spPr>
              <a:xfrm>
                <a:off x="9485896" y="2315838"/>
                <a:ext cx="838200" cy="11080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kern="0">
                    <a:solidFill>
                      <a:schemeClr val="bg1"/>
                    </a:solidFill>
                    <a:effectLst/>
                    <a:ea typeface="宋体" panose="02010600030101010101" pitchFamily="2" charset="-122"/>
                    <a:cs typeface="Times New Roman" panose="02020603050405020304" pitchFamily="18" charset="0"/>
                  </a:rPr>
                  <a:t>3</a:t>
                </a:r>
                <a:endParaRPr lang="zh-CN" altLang="en-US" sz="6600" b="1" kern="0">
                  <a:solidFill>
                    <a:schemeClr val="bg1"/>
                  </a:solidFill>
                  <a:effectLst/>
                  <a:ea typeface="宋体" panose="02010600030101010101" pitchFamily="2" charset="-122"/>
                  <a:cs typeface="Times New Roman" panose="02020603050405020304" pitchFamily="18" charset="0"/>
                </a:endParaRPr>
              </a:p>
            </p:txBody>
          </p:sp>
          <p:sp>
            <p:nvSpPr>
              <p:cNvPr id="64" name="文本框 63"/>
              <p:cNvSpPr txBox="1"/>
              <p:nvPr>
                <p:custDataLst>
                  <p:tags r:id="rId11"/>
                </p:custDataLst>
              </p:nvPr>
            </p:nvSpPr>
            <p:spPr>
              <a:xfrm>
                <a:off x="12548158" y="2363041"/>
                <a:ext cx="4660627"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kern="0">
                    <a:effectLst/>
                    <a:ea typeface="宋体" panose="02010600030101010101" pitchFamily="2" charset="-122"/>
                    <a:cs typeface="Times New Roman" panose="02020603050405020304" pitchFamily="18" charset="0"/>
                  </a:rPr>
                  <a:t>比例的应用</a:t>
                </a:r>
                <a:endParaRPr lang="zh-CN" altLang="en-US" sz="6000" b="1" kern="0">
                  <a:effectLst/>
                  <a:ea typeface="宋体" panose="02010600030101010101" pitchFamily="2" charset="-122"/>
                  <a:cs typeface="Times New Roman" panose="02020603050405020304" pitchFamily="18" charset="0"/>
                </a:endParaRPr>
              </a:p>
            </p:txBody>
          </p:sp>
        </p:grpSp>
      </p:gr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left)">
                                      <p:cBhvr>
                                        <p:cTn id="7" dur="500"/>
                                        <p:tgtEl>
                                          <p:spTgt spid="4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wipe(left)">
                                      <p:cBhvr>
                                        <p:cTn id="12" dur="500"/>
                                        <p:tgtEl>
                                          <p:spTgt spid="5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60"/>
                                        </p:tgtEl>
                                        <p:attrNameLst>
                                          <p:attrName>style.visibility</p:attrName>
                                        </p:attrNameLst>
                                      </p:cBhvr>
                                      <p:to>
                                        <p:strVal val="visible"/>
                                      </p:to>
                                    </p:set>
                                    <p:animEffect transition="in" filter="wipe(left)">
                                      <p:cBhvr>
                                        <p:cTn id="17"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23"/>
            <a:ext cx="24384000" cy="13716000"/>
          </a:xfrm>
          <a:prstGeom prst="rect">
            <a:avLst/>
          </a:prstGeom>
        </p:spPr>
      </p:pic>
      <p:sp>
        <p:nvSpPr>
          <p:cNvPr id="39" name="矩形 38"/>
          <p:cNvSpPr/>
          <p:nvPr/>
        </p:nvSpPr>
        <p:spPr>
          <a:xfrm>
            <a:off x="6334127" y="6440279"/>
            <a:ext cx="923330" cy="1676912"/>
          </a:xfrm>
          <a:prstGeom prst="rect">
            <a:avLst/>
          </a:prstGeom>
          <a:solidFill>
            <a:srgbClr val="FCE780"/>
          </a:solidFill>
          <a:effectLst>
            <a:outerShdw blurRad="50800" dist="38100" dir="2700000" algn="tl" rotWithShape="0">
              <a:prstClr val="black">
                <a:alpha val="40000"/>
              </a:prstClr>
            </a:outerShdw>
          </a:effectLst>
        </p:spPr>
        <p:txBody>
          <a:bodyPr vert="eaVert"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800" b="1">
                <a:latin typeface="宋体" panose="02010600030101010101" pitchFamily="2" charset="-122"/>
              </a:rPr>
              <a:t>比例</a:t>
            </a:r>
            <a:endParaRPr lang="zh-CN" altLang="en-US" sz="4800" b="1">
              <a:latin typeface="宋体" panose="02010600030101010101" pitchFamily="2" charset="-122"/>
            </a:endParaRPr>
          </a:p>
        </p:txBody>
      </p:sp>
      <p:sp>
        <p:nvSpPr>
          <p:cNvPr id="40" name="左大括号 39"/>
          <p:cNvSpPr/>
          <p:nvPr/>
        </p:nvSpPr>
        <p:spPr>
          <a:xfrm>
            <a:off x="7430746" y="3300257"/>
            <a:ext cx="605485" cy="7872119"/>
          </a:xfrm>
          <a:prstGeom prst="leftBrace">
            <a:avLst>
              <a:gd name="adj1" fmla="val 69559"/>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800"/>
          </a:p>
        </p:txBody>
      </p:sp>
      <p:pic>
        <p:nvPicPr>
          <p:cNvPr id="11" name="图片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1099289"/>
            <a:ext cx="5505450" cy="1676912"/>
          </a:xfrm>
          <a:prstGeom prst="rect">
            <a:avLst/>
          </a:prstGeom>
        </p:spPr>
      </p:pic>
      <p:grpSp>
        <p:nvGrpSpPr>
          <p:cNvPr id="6" name="组合 5"/>
          <p:cNvGrpSpPr/>
          <p:nvPr/>
        </p:nvGrpSpPr>
        <p:grpSpPr>
          <a:xfrm>
            <a:off x="8205725" y="2700850"/>
            <a:ext cx="3421452" cy="1458576"/>
            <a:chOff x="5445593" y="7865870"/>
            <a:chExt cx="1792948" cy="2748801"/>
          </a:xfrm>
        </p:grpSpPr>
        <p:sp>
          <p:nvSpPr>
            <p:cNvPr id="9" name="矩形 8"/>
            <p:cNvSpPr/>
            <p:nvPr/>
          </p:nvSpPr>
          <p:spPr>
            <a:xfrm>
              <a:off x="5513475" y="7865870"/>
              <a:ext cx="1690294" cy="272613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比例的意义和基本性质</a:t>
              </a:r>
              <a:endParaRPr lang="zh-CN" altLang="en-US" sz="4400" b="1">
                <a:latin typeface="宋体" panose="02010600030101010101" pitchFamily="2" charset="-122"/>
              </a:endParaRPr>
            </a:p>
          </p:txBody>
        </p:sp>
        <p:sp>
          <p:nvSpPr>
            <p:cNvPr id="10" name="矩形: 圆角 9"/>
            <p:cNvSpPr/>
            <p:nvPr/>
          </p:nvSpPr>
          <p:spPr>
            <a:xfrm>
              <a:off x="5445593" y="7959607"/>
              <a:ext cx="1792948" cy="2655064"/>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2" name="矩形 1"/>
          <p:cNvSpPr/>
          <p:nvPr/>
        </p:nvSpPr>
        <p:spPr>
          <a:xfrm>
            <a:off x="12496800" y="2057400"/>
            <a:ext cx="3126500"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比例的意义</a:t>
            </a:r>
            <a:endParaRPr lang="zh-CN" altLang="en-US" sz="4400" b="1">
              <a:solidFill>
                <a:schemeClr val="bg1"/>
              </a:solidFill>
              <a:latin typeface="宋体" panose="02010600030101010101" pitchFamily="2" charset="-122"/>
            </a:endParaRPr>
          </a:p>
        </p:txBody>
      </p:sp>
      <p:sp>
        <p:nvSpPr>
          <p:cNvPr id="3" name="左大括号 2"/>
          <p:cNvSpPr/>
          <p:nvPr/>
        </p:nvSpPr>
        <p:spPr>
          <a:xfrm>
            <a:off x="11832351" y="2427254"/>
            <a:ext cx="516423" cy="1963322"/>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
        <p:nvSpPr>
          <p:cNvPr id="4" name="矩形 3"/>
          <p:cNvSpPr/>
          <p:nvPr/>
        </p:nvSpPr>
        <p:spPr>
          <a:xfrm>
            <a:off x="12496799" y="3011535"/>
            <a:ext cx="4574300"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比例的基本性质</a:t>
            </a:r>
            <a:endParaRPr lang="zh-CN" altLang="en-US" sz="4400" b="1">
              <a:solidFill>
                <a:schemeClr val="bg1"/>
              </a:solidFill>
              <a:latin typeface="宋体" panose="02010600030101010101" pitchFamily="2" charset="-122"/>
            </a:endParaRPr>
          </a:p>
        </p:txBody>
      </p:sp>
      <p:sp>
        <p:nvSpPr>
          <p:cNvPr id="20" name="矩形 19"/>
          <p:cNvSpPr/>
          <p:nvPr/>
        </p:nvSpPr>
        <p:spPr>
          <a:xfrm>
            <a:off x="12496799" y="3990667"/>
            <a:ext cx="5431548"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解比例的依据和方法</a:t>
            </a:r>
            <a:endParaRPr lang="zh-CN" altLang="en-US" sz="4400" b="1">
              <a:solidFill>
                <a:schemeClr val="bg1"/>
              </a:solidFill>
              <a:latin typeface="宋体" panose="02010600030101010101" pitchFamily="2" charset="-122"/>
            </a:endParaRPr>
          </a:p>
        </p:txBody>
      </p:sp>
      <p:grpSp>
        <p:nvGrpSpPr>
          <p:cNvPr id="21" name="组合 20"/>
          <p:cNvGrpSpPr/>
          <p:nvPr/>
        </p:nvGrpSpPr>
        <p:grpSpPr>
          <a:xfrm>
            <a:off x="11891574" y="5400526"/>
            <a:ext cx="2514601" cy="792667"/>
            <a:chOff x="5920812" y="7959607"/>
            <a:chExt cx="1183264" cy="1493843"/>
          </a:xfrm>
        </p:grpSpPr>
        <p:sp>
          <p:nvSpPr>
            <p:cNvPr id="22" name="矩形 21"/>
            <p:cNvSpPr/>
            <p:nvPr/>
          </p:nvSpPr>
          <p:spPr>
            <a:xfrm>
              <a:off x="5992526" y="7963817"/>
              <a:ext cx="1039837" cy="145007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正比例</a:t>
              </a:r>
              <a:endParaRPr lang="zh-CN" altLang="en-US" sz="4400" b="1">
                <a:latin typeface="宋体" panose="02010600030101010101" pitchFamily="2" charset="-122"/>
              </a:endParaRPr>
            </a:p>
          </p:txBody>
        </p:sp>
        <p:sp>
          <p:nvSpPr>
            <p:cNvPr id="23" name="矩形: 圆角 22"/>
            <p:cNvSpPr/>
            <p:nvPr/>
          </p:nvSpPr>
          <p:spPr>
            <a:xfrm>
              <a:off x="5920812" y="7959607"/>
              <a:ext cx="1183264" cy="1493843"/>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24" name="矩形 23"/>
          <p:cNvSpPr/>
          <p:nvPr/>
        </p:nvSpPr>
        <p:spPr>
          <a:xfrm>
            <a:off x="15199598" y="4967779"/>
            <a:ext cx="3983752"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正比例的意义</a:t>
            </a:r>
            <a:endParaRPr lang="zh-CN" altLang="en-US" sz="4400" b="1">
              <a:solidFill>
                <a:schemeClr val="bg1"/>
              </a:solidFill>
              <a:latin typeface="宋体" panose="02010600030101010101" pitchFamily="2" charset="-122"/>
            </a:endParaRPr>
          </a:p>
        </p:txBody>
      </p:sp>
      <p:sp>
        <p:nvSpPr>
          <p:cNvPr id="25" name="左大括号 24"/>
          <p:cNvSpPr/>
          <p:nvPr/>
        </p:nvSpPr>
        <p:spPr>
          <a:xfrm>
            <a:off x="14573248" y="5215097"/>
            <a:ext cx="516423" cy="1212132"/>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
        <p:nvSpPr>
          <p:cNvPr id="28" name="矩形 27"/>
          <p:cNvSpPr/>
          <p:nvPr/>
        </p:nvSpPr>
        <p:spPr>
          <a:xfrm>
            <a:off x="15182848" y="5934212"/>
            <a:ext cx="4002802"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正比例的图象</a:t>
            </a:r>
            <a:endParaRPr lang="zh-CN" altLang="en-US" sz="4400" b="1">
              <a:solidFill>
                <a:schemeClr val="bg1"/>
              </a:solidFill>
              <a:latin typeface="宋体" panose="02010600030101010101" pitchFamily="2" charset="-122"/>
            </a:endParaRPr>
          </a:p>
        </p:txBody>
      </p:sp>
      <p:grpSp>
        <p:nvGrpSpPr>
          <p:cNvPr id="29" name="组合 28"/>
          <p:cNvGrpSpPr/>
          <p:nvPr/>
        </p:nvGrpSpPr>
        <p:grpSpPr>
          <a:xfrm>
            <a:off x="11870450" y="7309071"/>
            <a:ext cx="2514601" cy="769441"/>
            <a:chOff x="5920812" y="7864590"/>
            <a:chExt cx="1183264" cy="1450072"/>
          </a:xfrm>
        </p:grpSpPr>
        <p:sp>
          <p:nvSpPr>
            <p:cNvPr id="30" name="矩形 29"/>
            <p:cNvSpPr/>
            <p:nvPr/>
          </p:nvSpPr>
          <p:spPr>
            <a:xfrm>
              <a:off x="5992526" y="7864590"/>
              <a:ext cx="1039837" cy="145007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反比例</a:t>
              </a:r>
              <a:endParaRPr lang="zh-CN" altLang="en-US" sz="4400" b="1">
                <a:latin typeface="宋体" panose="02010600030101010101" pitchFamily="2" charset="-122"/>
              </a:endParaRPr>
            </a:p>
          </p:txBody>
        </p:sp>
        <p:sp>
          <p:nvSpPr>
            <p:cNvPr id="31" name="矩形: 圆角 30"/>
            <p:cNvSpPr/>
            <p:nvPr/>
          </p:nvSpPr>
          <p:spPr>
            <a:xfrm>
              <a:off x="5920812" y="7959607"/>
              <a:ext cx="1183264" cy="1355055"/>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32" name="矩形 31"/>
          <p:cNvSpPr/>
          <p:nvPr/>
        </p:nvSpPr>
        <p:spPr>
          <a:xfrm>
            <a:off x="15199598" y="6908110"/>
            <a:ext cx="3983752"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反比例的意义</a:t>
            </a:r>
            <a:endParaRPr lang="zh-CN" altLang="en-US" sz="4400" b="1">
              <a:solidFill>
                <a:schemeClr val="bg1"/>
              </a:solidFill>
              <a:latin typeface="宋体" panose="02010600030101010101" pitchFamily="2" charset="-122"/>
            </a:endParaRPr>
          </a:p>
        </p:txBody>
      </p:sp>
      <p:sp>
        <p:nvSpPr>
          <p:cNvPr id="33" name="左大括号 32"/>
          <p:cNvSpPr/>
          <p:nvPr/>
        </p:nvSpPr>
        <p:spPr>
          <a:xfrm>
            <a:off x="14597979" y="7163658"/>
            <a:ext cx="516423" cy="1212132"/>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
        <p:nvSpPr>
          <p:cNvPr id="34" name="矩形 33"/>
          <p:cNvSpPr/>
          <p:nvPr/>
        </p:nvSpPr>
        <p:spPr>
          <a:xfrm>
            <a:off x="15199598" y="7846191"/>
            <a:ext cx="4002802"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反比例的图象</a:t>
            </a:r>
            <a:endParaRPr lang="zh-CN" altLang="en-US" sz="4400" b="1">
              <a:solidFill>
                <a:schemeClr val="bg1"/>
              </a:solidFill>
              <a:latin typeface="宋体" panose="02010600030101010101" pitchFamily="2" charset="-122"/>
            </a:endParaRPr>
          </a:p>
        </p:txBody>
      </p:sp>
      <p:grpSp>
        <p:nvGrpSpPr>
          <p:cNvPr id="35" name="组合 34"/>
          <p:cNvGrpSpPr/>
          <p:nvPr/>
        </p:nvGrpSpPr>
        <p:grpSpPr>
          <a:xfrm>
            <a:off x="11529993" y="9350796"/>
            <a:ext cx="2514601" cy="769441"/>
            <a:chOff x="5920812" y="7864590"/>
            <a:chExt cx="1183264" cy="1450072"/>
          </a:xfrm>
        </p:grpSpPr>
        <p:sp>
          <p:nvSpPr>
            <p:cNvPr id="36" name="矩形 35"/>
            <p:cNvSpPr/>
            <p:nvPr/>
          </p:nvSpPr>
          <p:spPr>
            <a:xfrm>
              <a:off x="5992526" y="7864590"/>
              <a:ext cx="1039837" cy="145007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比例尺</a:t>
              </a:r>
              <a:endParaRPr lang="zh-CN" altLang="en-US" sz="4400" b="1">
                <a:latin typeface="宋体" panose="02010600030101010101" pitchFamily="2" charset="-122"/>
              </a:endParaRPr>
            </a:p>
          </p:txBody>
        </p:sp>
        <p:sp>
          <p:nvSpPr>
            <p:cNvPr id="37" name="矩形: 圆角 36"/>
            <p:cNvSpPr/>
            <p:nvPr/>
          </p:nvSpPr>
          <p:spPr>
            <a:xfrm>
              <a:off x="5920812" y="7959607"/>
              <a:ext cx="1183264" cy="1355055"/>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38" name="矩形 37"/>
          <p:cNvSpPr/>
          <p:nvPr/>
        </p:nvSpPr>
        <p:spPr>
          <a:xfrm>
            <a:off x="14838017" y="8836791"/>
            <a:ext cx="3983752"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比例尺的计算</a:t>
            </a:r>
            <a:endParaRPr lang="zh-CN" altLang="en-US" sz="4400" b="1">
              <a:solidFill>
                <a:schemeClr val="bg1"/>
              </a:solidFill>
              <a:latin typeface="宋体" panose="02010600030101010101" pitchFamily="2" charset="-122"/>
            </a:endParaRPr>
          </a:p>
        </p:txBody>
      </p:sp>
      <p:sp>
        <p:nvSpPr>
          <p:cNvPr id="41" name="左大括号 40"/>
          <p:cNvSpPr/>
          <p:nvPr/>
        </p:nvSpPr>
        <p:spPr>
          <a:xfrm>
            <a:off x="14173569" y="9206126"/>
            <a:ext cx="516423" cy="1212132"/>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
        <p:nvSpPr>
          <p:cNvPr id="42" name="矩形 41"/>
          <p:cNvSpPr/>
          <p:nvPr/>
        </p:nvSpPr>
        <p:spPr>
          <a:xfrm>
            <a:off x="14838017" y="9827391"/>
            <a:ext cx="4383800" cy="769441"/>
          </a:xfrm>
          <a:prstGeom prst="rect">
            <a:avLst/>
          </a:prstGeom>
          <a:solidFill>
            <a:srgbClr val="0099FF"/>
          </a:solidFill>
          <a:effectLst>
            <a:outerShdw blurRad="50800" dist="38100" dir="2700000" algn="tl" rotWithShape="0">
              <a:prstClr val="black">
                <a:alpha val="40000"/>
              </a:prstClr>
            </a:outerShdw>
          </a:effec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宋体" panose="02010600030101010101" pitchFamily="2" charset="-122"/>
              </a:rPr>
              <a:t>应用比例尺画图</a:t>
            </a:r>
            <a:endParaRPr lang="zh-CN" altLang="en-US" sz="4400" b="1">
              <a:solidFill>
                <a:schemeClr val="bg1"/>
              </a:solidFill>
              <a:latin typeface="宋体" panose="02010600030101010101" pitchFamily="2" charset="-122"/>
            </a:endParaRPr>
          </a:p>
        </p:txBody>
      </p:sp>
      <p:grpSp>
        <p:nvGrpSpPr>
          <p:cNvPr id="44" name="组合 43"/>
          <p:cNvGrpSpPr/>
          <p:nvPr/>
        </p:nvGrpSpPr>
        <p:grpSpPr>
          <a:xfrm>
            <a:off x="11508046" y="10863855"/>
            <a:ext cx="5065807" cy="769441"/>
            <a:chOff x="5920812" y="7864590"/>
            <a:chExt cx="2472036" cy="1450072"/>
          </a:xfrm>
        </p:grpSpPr>
        <p:sp>
          <p:nvSpPr>
            <p:cNvPr id="45" name="矩形 44"/>
            <p:cNvSpPr/>
            <p:nvPr/>
          </p:nvSpPr>
          <p:spPr>
            <a:xfrm>
              <a:off x="5992526" y="7864590"/>
              <a:ext cx="2400322" cy="145007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图形的放大与缩小</a:t>
              </a:r>
              <a:endParaRPr lang="zh-CN" altLang="en-US" sz="4400" b="1">
                <a:latin typeface="宋体" panose="02010600030101010101" pitchFamily="2" charset="-122"/>
              </a:endParaRPr>
            </a:p>
          </p:txBody>
        </p:sp>
        <p:sp>
          <p:nvSpPr>
            <p:cNvPr id="46" name="矩形: 圆角 45"/>
            <p:cNvSpPr/>
            <p:nvPr/>
          </p:nvSpPr>
          <p:spPr>
            <a:xfrm>
              <a:off x="5920812" y="7959607"/>
              <a:ext cx="2472036" cy="1355055"/>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grpSp>
        <p:nvGrpSpPr>
          <p:cNvPr id="47" name="组合 46"/>
          <p:cNvGrpSpPr/>
          <p:nvPr/>
        </p:nvGrpSpPr>
        <p:grpSpPr>
          <a:xfrm>
            <a:off x="11529283" y="11847014"/>
            <a:ext cx="5065807" cy="769441"/>
            <a:chOff x="5920812" y="7864590"/>
            <a:chExt cx="2472036" cy="1450072"/>
          </a:xfrm>
        </p:grpSpPr>
        <p:sp>
          <p:nvSpPr>
            <p:cNvPr id="48" name="矩形 47"/>
            <p:cNvSpPr/>
            <p:nvPr/>
          </p:nvSpPr>
          <p:spPr>
            <a:xfrm>
              <a:off x="5992526" y="7864590"/>
              <a:ext cx="2400322" cy="145007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用比例解决问题</a:t>
              </a:r>
              <a:endParaRPr lang="zh-CN" altLang="en-US" sz="4400" b="1">
                <a:latin typeface="宋体" panose="02010600030101010101" pitchFamily="2" charset="-122"/>
              </a:endParaRPr>
            </a:p>
          </p:txBody>
        </p:sp>
        <p:sp>
          <p:nvSpPr>
            <p:cNvPr id="49" name="矩形: 圆角 48"/>
            <p:cNvSpPr/>
            <p:nvPr/>
          </p:nvSpPr>
          <p:spPr>
            <a:xfrm>
              <a:off x="5920812" y="7959607"/>
              <a:ext cx="2472036" cy="1355055"/>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grpSp>
        <p:nvGrpSpPr>
          <p:cNvPr id="50" name="组合 49"/>
          <p:cNvGrpSpPr/>
          <p:nvPr/>
        </p:nvGrpSpPr>
        <p:grpSpPr>
          <a:xfrm>
            <a:off x="8311058" y="6014909"/>
            <a:ext cx="2742809" cy="1458577"/>
            <a:chOff x="5801223" y="7865870"/>
            <a:chExt cx="1437318" cy="2748803"/>
          </a:xfrm>
        </p:grpSpPr>
        <p:sp>
          <p:nvSpPr>
            <p:cNvPr id="51" name="矩形 50"/>
            <p:cNvSpPr/>
            <p:nvPr/>
          </p:nvSpPr>
          <p:spPr>
            <a:xfrm>
              <a:off x="5887813" y="7865870"/>
              <a:ext cx="1315956" cy="272613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正比例和反比例</a:t>
              </a:r>
              <a:endParaRPr lang="zh-CN" altLang="en-US" sz="4400" b="1">
                <a:latin typeface="宋体" panose="02010600030101010101" pitchFamily="2" charset="-122"/>
              </a:endParaRPr>
            </a:p>
          </p:txBody>
        </p:sp>
        <p:sp>
          <p:nvSpPr>
            <p:cNvPr id="52" name="矩形: 圆角 51"/>
            <p:cNvSpPr/>
            <p:nvPr/>
          </p:nvSpPr>
          <p:spPr>
            <a:xfrm>
              <a:off x="5801223" y="7865872"/>
              <a:ext cx="1437318" cy="2748801"/>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53" name="左大括号 52"/>
          <p:cNvSpPr/>
          <p:nvPr/>
        </p:nvSpPr>
        <p:spPr>
          <a:xfrm>
            <a:off x="11223361" y="5788977"/>
            <a:ext cx="480016" cy="1910440"/>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grpSp>
        <p:nvGrpSpPr>
          <p:cNvPr id="54" name="组合 53"/>
          <p:cNvGrpSpPr/>
          <p:nvPr/>
        </p:nvGrpSpPr>
        <p:grpSpPr>
          <a:xfrm>
            <a:off x="8381025" y="10231360"/>
            <a:ext cx="2209799" cy="1458576"/>
            <a:chOff x="5801223" y="7865870"/>
            <a:chExt cx="1158004" cy="2748801"/>
          </a:xfrm>
        </p:grpSpPr>
        <p:sp>
          <p:nvSpPr>
            <p:cNvPr id="55" name="矩形 54"/>
            <p:cNvSpPr/>
            <p:nvPr/>
          </p:nvSpPr>
          <p:spPr>
            <a:xfrm>
              <a:off x="5887813" y="7865870"/>
              <a:ext cx="1024038" cy="272613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latin typeface="宋体" panose="02010600030101010101" pitchFamily="2" charset="-122"/>
                </a:rPr>
                <a:t>比例的应用</a:t>
              </a:r>
              <a:endParaRPr lang="zh-CN" altLang="en-US" sz="4400" b="1">
                <a:latin typeface="宋体" panose="02010600030101010101" pitchFamily="2" charset="-122"/>
              </a:endParaRPr>
            </a:p>
          </p:txBody>
        </p:sp>
        <p:sp>
          <p:nvSpPr>
            <p:cNvPr id="56" name="矩形: 圆角 55"/>
            <p:cNvSpPr/>
            <p:nvPr/>
          </p:nvSpPr>
          <p:spPr>
            <a:xfrm>
              <a:off x="5801223" y="7959607"/>
              <a:ext cx="1158004" cy="2655064"/>
            </a:xfrm>
            <a:prstGeom prst="roundRect">
              <a:avLst/>
            </a:prstGeom>
            <a:noFill/>
            <a:ln w="57150">
              <a:solidFill>
                <a:srgbClr val="FF66FF"/>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solidFill>
              </a:endParaRPr>
            </a:p>
          </p:txBody>
        </p:sp>
      </p:grpSp>
      <p:sp>
        <p:nvSpPr>
          <p:cNvPr id="57" name="左大括号 56"/>
          <p:cNvSpPr/>
          <p:nvPr/>
        </p:nvSpPr>
        <p:spPr>
          <a:xfrm>
            <a:off x="10820400" y="9754530"/>
            <a:ext cx="480017" cy="2438782"/>
          </a:xfrm>
          <a:prstGeom prst="leftBrace">
            <a:avLst>
              <a:gd name="adj1" fmla="val 35345"/>
              <a:gd name="adj2" fmla="val 50000"/>
            </a:avLst>
          </a:prstGeom>
          <a:ln w="57150">
            <a:solidFill>
              <a:srgbClr val="008000"/>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ipe(left)">
                                      <p:cBhvr>
                                        <p:cTn id="7" dur="500"/>
                                        <p:tgtEl>
                                          <p:spTgt spid="3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wipe(left)">
                                      <p:cBhvr>
                                        <p:cTn id="12" dur="500"/>
                                        <p:tgtEl>
                                          <p:spTgt spid="4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left)">
                                      <p:cBhvr>
                                        <p:cTn id="22" dur="500"/>
                                        <p:tgtEl>
                                          <p:spTgt spid="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wipe(left)">
                                      <p:cBhvr>
                                        <p:cTn id="27" dur="500"/>
                                        <p:tgtEl>
                                          <p:spTgt spid="2"/>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left)">
                                      <p:cBhvr>
                                        <p:cTn id="32" dur="500"/>
                                        <p:tgtEl>
                                          <p:spTgt spid="4"/>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wipe(left)">
                                      <p:cBhvr>
                                        <p:cTn id="37" dur="500"/>
                                        <p:tgtEl>
                                          <p:spTgt spid="2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nodeType="clickEffect">
                                  <p:stCondLst>
                                    <p:cond delay="0"/>
                                  </p:stCondLst>
                                  <p:childTnLst>
                                    <p:set>
                                      <p:cBhvr>
                                        <p:cTn id="41" dur="1" fill="hold">
                                          <p:stCondLst>
                                            <p:cond delay="0"/>
                                          </p:stCondLst>
                                        </p:cTn>
                                        <p:tgtEl>
                                          <p:spTgt spid="50"/>
                                        </p:tgtEl>
                                        <p:attrNameLst>
                                          <p:attrName>style.visibility</p:attrName>
                                        </p:attrNameLst>
                                      </p:cBhvr>
                                      <p:to>
                                        <p:strVal val="visible"/>
                                      </p:to>
                                    </p:set>
                                    <p:animEffect transition="in" filter="wipe(left)">
                                      <p:cBhvr>
                                        <p:cTn id="42" dur="500"/>
                                        <p:tgtEl>
                                          <p:spTgt spid="50"/>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53"/>
                                        </p:tgtEl>
                                        <p:attrNameLst>
                                          <p:attrName>style.visibility</p:attrName>
                                        </p:attrNameLst>
                                      </p:cBhvr>
                                      <p:to>
                                        <p:strVal val="visible"/>
                                      </p:to>
                                    </p:set>
                                    <p:animEffect transition="in" filter="wipe(left)">
                                      <p:cBhvr>
                                        <p:cTn id="47" dur="500"/>
                                        <p:tgtEl>
                                          <p:spTgt spid="53"/>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wipe(left)">
                                      <p:cBhvr>
                                        <p:cTn id="52" dur="500"/>
                                        <p:tgtEl>
                                          <p:spTgt spid="21"/>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8" dur="50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wipe(left)">
                                      <p:cBhvr>
                                        <p:cTn id="57" dur="500"/>
                                        <p:tgtEl>
                                          <p:spTgt spid="25"/>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22" presetClass="entr" presetSubtype="8" dur="500" fill="hold" grpId="0" nodeType="click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wipe(left)">
                                      <p:cBhvr>
                                        <p:cTn id="62" dur="500"/>
                                        <p:tgtEl>
                                          <p:spTgt spid="24"/>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2" presetClass="entr" presetSubtype="8" dur="500"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left)">
                                      <p:cBhvr>
                                        <p:cTn id="67" dur="500"/>
                                        <p:tgtEl>
                                          <p:spTgt spid="28"/>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22" presetClass="entr" presetSubtype="8" dur="500" fill="hold" nodeType="clickEffect">
                                  <p:stCondLst>
                                    <p:cond delay="0"/>
                                  </p:stCondLst>
                                  <p:childTnLst>
                                    <p:set>
                                      <p:cBhvr>
                                        <p:cTn id="71" dur="1" fill="hold">
                                          <p:stCondLst>
                                            <p:cond delay="0"/>
                                          </p:stCondLst>
                                        </p:cTn>
                                        <p:tgtEl>
                                          <p:spTgt spid="29"/>
                                        </p:tgtEl>
                                        <p:attrNameLst>
                                          <p:attrName>style.visibility</p:attrName>
                                        </p:attrNameLst>
                                      </p:cBhvr>
                                      <p:to>
                                        <p:strVal val="visible"/>
                                      </p:to>
                                    </p:set>
                                    <p:animEffect transition="in" filter="wipe(left)">
                                      <p:cBhvr>
                                        <p:cTn id="72" dur="500"/>
                                        <p:tgtEl>
                                          <p:spTgt spid="29"/>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22" presetClass="entr" presetSubtype="8" dur="500" fill="hold" grpId="0" nodeType="clickEffect">
                                  <p:stCondLst>
                                    <p:cond delay="0"/>
                                  </p:stCondLst>
                                  <p:childTnLst>
                                    <p:set>
                                      <p:cBhvr>
                                        <p:cTn id="76" dur="1" fill="hold">
                                          <p:stCondLst>
                                            <p:cond delay="0"/>
                                          </p:stCondLst>
                                        </p:cTn>
                                        <p:tgtEl>
                                          <p:spTgt spid="33"/>
                                        </p:tgtEl>
                                        <p:attrNameLst>
                                          <p:attrName>style.visibility</p:attrName>
                                        </p:attrNameLst>
                                      </p:cBhvr>
                                      <p:to>
                                        <p:strVal val="visible"/>
                                      </p:to>
                                    </p:set>
                                    <p:animEffect transition="in" filter="wipe(left)">
                                      <p:cBhvr>
                                        <p:cTn id="77" dur="500"/>
                                        <p:tgtEl>
                                          <p:spTgt spid="33"/>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22" presetClass="entr" presetSubtype="8" dur="500" fill="hold" grpId="0" nodeType="clickEffect">
                                  <p:stCondLst>
                                    <p:cond delay="0"/>
                                  </p:stCondLst>
                                  <p:childTnLst>
                                    <p:set>
                                      <p:cBhvr>
                                        <p:cTn id="81" dur="1" fill="hold">
                                          <p:stCondLst>
                                            <p:cond delay="0"/>
                                          </p:stCondLst>
                                        </p:cTn>
                                        <p:tgtEl>
                                          <p:spTgt spid="32"/>
                                        </p:tgtEl>
                                        <p:attrNameLst>
                                          <p:attrName>style.visibility</p:attrName>
                                        </p:attrNameLst>
                                      </p:cBhvr>
                                      <p:to>
                                        <p:strVal val="visible"/>
                                      </p:to>
                                    </p:set>
                                    <p:animEffect transition="in" filter="wipe(left)">
                                      <p:cBhvr>
                                        <p:cTn id="82" dur="500"/>
                                        <p:tgtEl>
                                          <p:spTgt spid="32"/>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22" presetClass="entr" presetSubtype="8" dur="500" fill="hold" grpId="0" nodeType="clickEffect">
                                  <p:stCondLst>
                                    <p:cond delay="0"/>
                                  </p:stCondLst>
                                  <p:childTnLst>
                                    <p:set>
                                      <p:cBhvr>
                                        <p:cTn id="86" dur="1" fill="hold">
                                          <p:stCondLst>
                                            <p:cond delay="0"/>
                                          </p:stCondLst>
                                        </p:cTn>
                                        <p:tgtEl>
                                          <p:spTgt spid="34"/>
                                        </p:tgtEl>
                                        <p:attrNameLst>
                                          <p:attrName>style.visibility</p:attrName>
                                        </p:attrNameLst>
                                      </p:cBhvr>
                                      <p:to>
                                        <p:strVal val="visible"/>
                                      </p:to>
                                    </p:set>
                                    <p:animEffect transition="in" filter="wipe(left)">
                                      <p:cBhvr>
                                        <p:cTn id="87" dur="500"/>
                                        <p:tgtEl>
                                          <p:spTgt spid="34"/>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22" presetClass="entr" presetSubtype="8" dur="500" fill="hold" nodeType="clickEffect">
                                  <p:stCondLst>
                                    <p:cond delay="0"/>
                                  </p:stCondLst>
                                  <p:childTnLst>
                                    <p:set>
                                      <p:cBhvr>
                                        <p:cTn id="91" dur="1" fill="hold">
                                          <p:stCondLst>
                                            <p:cond delay="0"/>
                                          </p:stCondLst>
                                        </p:cTn>
                                        <p:tgtEl>
                                          <p:spTgt spid="54"/>
                                        </p:tgtEl>
                                        <p:attrNameLst>
                                          <p:attrName>style.visibility</p:attrName>
                                        </p:attrNameLst>
                                      </p:cBhvr>
                                      <p:to>
                                        <p:strVal val="visible"/>
                                      </p:to>
                                    </p:set>
                                    <p:animEffect transition="in" filter="wipe(left)">
                                      <p:cBhvr>
                                        <p:cTn id="92" dur="500"/>
                                        <p:tgtEl>
                                          <p:spTgt spid="54"/>
                                        </p:tgtEl>
                                      </p:cBhvr>
                                    </p:animEffect>
                                  </p:childTnLst>
                                </p:cTn>
                              </p:par>
                            </p:childTnLst>
                          </p:cTn>
                        </p:par>
                      </p:childTnLst>
                    </p:cTn>
                  </p:par>
                  <p:par>
                    <p:cTn id="93" fill="hold" nodeType="clickPar">
                      <p:stCondLst>
                        <p:cond delay="indefinite"/>
                      </p:stCondLst>
                      <p:childTnLst>
                        <p:par>
                          <p:cTn id="94" fill="hold">
                            <p:stCondLst>
                              <p:cond delay="0"/>
                            </p:stCondLst>
                            <p:childTnLst>
                              <p:par>
                                <p:cTn id="95" presetID="22" presetClass="entr" presetSubtype="8" dur="500" fill="hold" grpId="0" nodeType="clickEffect">
                                  <p:stCondLst>
                                    <p:cond delay="0"/>
                                  </p:stCondLst>
                                  <p:childTnLst>
                                    <p:set>
                                      <p:cBhvr>
                                        <p:cTn id="96" dur="1" fill="hold">
                                          <p:stCondLst>
                                            <p:cond delay="0"/>
                                          </p:stCondLst>
                                        </p:cTn>
                                        <p:tgtEl>
                                          <p:spTgt spid="57"/>
                                        </p:tgtEl>
                                        <p:attrNameLst>
                                          <p:attrName>style.visibility</p:attrName>
                                        </p:attrNameLst>
                                      </p:cBhvr>
                                      <p:to>
                                        <p:strVal val="visible"/>
                                      </p:to>
                                    </p:set>
                                    <p:animEffect transition="in" filter="wipe(left)">
                                      <p:cBhvr>
                                        <p:cTn id="97" dur="500"/>
                                        <p:tgtEl>
                                          <p:spTgt spid="57"/>
                                        </p:tgtEl>
                                      </p:cBhvr>
                                    </p:animEffect>
                                  </p:childTnLst>
                                </p:cTn>
                              </p:par>
                            </p:childTnLst>
                          </p:cTn>
                        </p:par>
                      </p:childTnLst>
                    </p:cTn>
                  </p:par>
                  <p:par>
                    <p:cTn id="98" fill="hold" nodeType="clickPar">
                      <p:stCondLst>
                        <p:cond delay="indefinite"/>
                      </p:stCondLst>
                      <p:childTnLst>
                        <p:par>
                          <p:cTn id="99" fill="hold">
                            <p:stCondLst>
                              <p:cond delay="0"/>
                            </p:stCondLst>
                            <p:childTnLst>
                              <p:par>
                                <p:cTn id="100" presetID="22" presetClass="entr" presetSubtype="8" dur="500" fill="hold" nodeType="clickEffect">
                                  <p:stCondLst>
                                    <p:cond delay="0"/>
                                  </p:stCondLst>
                                  <p:childTnLst>
                                    <p:set>
                                      <p:cBhvr>
                                        <p:cTn id="101" dur="1" fill="hold">
                                          <p:stCondLst>
                                            <p:cond delay="0"/>
                                          </p:stCondLst>
                                        </p:cTn>
                                        <p:tgtEl>
                                          <p:spTgt spid="35"/>
                                        </p:tgtEl>
                                        <p:attrNameLst>
                                          <p:attrName>style.visibility</p:attrName>
                                        </p:attrNameLst>
                                      </p:cBhvr>
                                      <p:to>
                                        <p:strVal val="visible"/>
                                      </p:to>
                                    </p:set>
                                    <p:animEffect transition="in" filter="wipe(left)">
                                      <p:cBhvr>
                                        <p:cTn id="102" dur="500"/>
                                        <p:tgtEl>
                                          <p:spTgt spid="35"/>
                                        </p:tgtEl>
                                      </p:cBhvr>
                                    </p:animEffect>
                                  </p:childTnLst>
                                </p:cTn>
                              </p:par>
                            </p:childTnLst>
                          </p:cTn>
                        </p:par>
                      </p:childTnLst>
                    </p:cTn>
                  </p:par>
                  <p:par>
                    <p:cTn id="103" fill="hold" nodeType="clickPar">
                      <p:stCondLst>
                        <p:cond delay="indefinite"/>
                      </p:stCondLst>
                      <p:childTnLst>
                        <p:par>
                          <p:cTn id="104" fill="hold">
                            <p:stCondLst>
                              <p:cond delay="0"/>
                            </p:stCondLst>
                            <p:childTnLst>
                              <p:par>
                                <p:cTn id="105" presetID="22" presetClass="entr" presetSubtype="8" dur="500" fill="hold" grpId="0" nodeType="clickEffect">
                                  <p:stCondLst>
                                    <p:cond delay="0"/>
                                  </p:stCondLst>
                                  <p:childTnLst>
                                    <p:set>
                                      <p:cBhvr>
                                        <p:cTn id="106" dur="1" fill="hold">
                                          <p:stCondLst>
                                            <p:cond delay="0"/>
                                          </p:stCondLst>
                                        </p:cTn>
                                        <p:tgtEl>
                                          <p:spTgt spid="41"/>
                                        </p:tgtEl>
                                        <p:attrNameLst>
                                          <p:attrName>style.visibility</p:attrName>
                                        </p:attrNameLst>
                                      </p:cBhvr>
                                      <p:to>
                                        <p:strVal val="visible"/>
                                      </p:to>
                                    </p:set>
                                    <p:animEffect transition="in" filter="wipe(left)">
                                      <p:cBhvr>
                                        <p:cTn id="107" dur="500"/>
                                        <p:tgtEl>
                                          <p:spTgt spid="41"/>
                                        </p:tgtEl>
                                      </p:cBhvr>
                                    </p:animEffect>
                                  </p:childTnLst>
                                </p:cTn>
                              </p:par>
                            </p:childTnLst>
                          </p:cTn>
                        </p:par>
                      </p:childTnLst>
                    </p:cTn>
                  </p:par>
                  <p:par>
                    <p:cTn id="108" fill="hold" nodeType="clickPar">
                      <p:stCondLst>
                        <p:cond delay="indefinite"/>
                      </p:stCondLst>
                      <p:childTnLst>
                        <p:par>
                          <p:cTn id="109" fill="hold">
                            <p:stCondLst>
                              <p:cond delay="0"/>
                            </p:stCondLst>
                            <p:childTnLst>
                              <p:par>
                                <p:cTn id="110" presetID="22" presetClass="entr" presetSubtype="8" dur="500" fill="hold" grpId="0" nodeType="clickEffect">
                                  <p:stCondLst>
                                    <p:cond delay="0"/>
                                  </p:stCondLst>
                                  <p:childTnLst>
                                    <p:set>
                                      <p:cBhvr>
                                        <p:cTn id="111" dur="1" fill="hold">
                                          <p:stCondLst>
                                            <p:cond delay="0"/>
                                          </p:stCondLst>
                                        </p:cTn>
                                        <p:tgtEl>
                                          <p:spTgt spid="38"/>
                                        </p:tgtEl>
                                        <p:attrNameLst>
                                          <p:attrName>style.visibility</p:attrName>
                                        </p:attrNameLst>
                                      </p:cBhvr>
                                      <p:to>
                                        <p:strVal val="visible"/>
                                      </p:to>
                                    </p:set>
                                    <p:animEffect transition="in" filter="wipe(left)">
                                      <p:cBhvr>
                                        <p:cTn id="112" dur="500"/>
                                        <p:tgtEl>
                                          <p:spTgt spid="38"/>
                                        </p:tgtEl>
                                      </p:cBhvr>
                                    </p:animEffect>
                                  </p:childTnLst>
                                </p:cTn>
                              </p:par>
                            </p:childTnLst>
                          </p:cTn>
                        </p:par>
                      </p:childTnLst>
                    </p:cTn>
                  </p:par>
                  <p:par>
                    <p:cTn id="113" fill="hold" nodeType="clickPar">
                      <p:stCondLst>
                        <p:cond delay="indefinite"/>
                      </p:stCondLst>
                      <p:childTnLst>
                        <p:par>
                          <p:cTn id="114" fill="hold">
                            <p:stCondLst>
                              <p:cond delay="0"/>
                            </p:stCondLst>
                            <p:childTnLst>
                              <p:par>
                                <p:cTn id="115" presetID="22" presetClass="entr" presetSubtype="8" dur="500" fill="hold" grpId="0" nodeType="clickEffect">
                                  <p:stCondLst>
                                    <p:cond delay="0"/>
                                  </p:stCondLst>
                                  <p:childTnLst>
                                    <p:set>
                                      <p:cBhvr>
                                        <p:cTn id="116" dur="1" fill="hold">
                                          <p:stCondLst>
                                            <p:cond delay="0"/>
                                          </p:stCondLst>
                                        </p:cTn>
                                        <p:tgtEl>
                                          <p:spTgt spid="42"/>
                                        </p:tgtEl>
                                        <p:attrNameLst>
                                          <p:attrName>style.visibility</p:attrName>
                                        </p:attrNameLst>
                                      </p:cBhvr>
                                      <p:to>
                                        <p:strVal val="visible"/>
                                      </p:to>
                                    </p:set>
                                    <p:animEffect transition="in" filter="wipe(left)">
                                      <p:cBhvr>
                                        <p:cTn id="117" dur="500"/>
                                        <p:tgtEl>
                                          <p:spTgt spid="42"/>
                                        </p:tgtEl>
                                      </p:cBhvr>
                                    </p:animEffect>
                                  </p:childTnLst>
                                </p:cTn>
                              </p:par>
                            </p:childTnLst>
                          </p:cTn>
                        </p:par>
                      </p:childTnLst>
                    </p:cTn>
                  </p:par>
                  <p:par>
                    <p:cTn id="118" fill="hold" nodeType="clickPar">
                      <p:stCondLst>
                        <p:cond delay="indefinite"/>
                      </p:stCondLst>
                      <p:childTnLst>
                        <p:par>
                          <p:cTn id="119" fill="hold">
                            <p:stCondLst>
                              <p:cond delay="0"/>
                            </p:stCondLst>
                            <p:childTnLst>
                              <p:par>
                                <p:cTn id="120" presetID="22" presetClass="entr" presetSubtype="8" dur="500" fill="hold" nodeType="clickEffect">
                                  <p:stCondLst>
                                    <p:cond delay="0"/>
                                  </p:stCondLst>
                                  <p:childTnLst>
                                    <p:set>
                                      <p:cBhvr>
                                        <p:cTn id="121" dur="1" fill="hold">
                                          <p:stCondLst>
                                            <p:cond delay="0"/>
                                          </p:stCondLst>
                                        </p:cTn>
                                        <p:tgtEl>
                                          <p:spTgt spid="44"/>
                                        </p:tgtEl>
                                        <p:attrNameLst>
                                          <p:attrName>style.visibility</p:attrName>
                                        </p:attrNameLst>
                                      </p:cBhvr>
                                      <p:to>
                                        <p:strVal val="visible"/>
                                      </p:to>
                                    </p:set>
                                    <p:animEffect transition="in" filter="wipe(left)">
                                      <p:cBhvr>
                                        <p:cTn id="122" dur="500"/>
                                        <p:tgtEl>
                                          <p:spTgt spid="44"/>
                                        </p:tgtEl>
                                      </p:cBhvr>
                                    </p:animEffect>
                                  </p:childTnLst>
                                </p:cTn>
                              </p:par>
                            </p:childTnLst>
                          </p:cTn>
                        </p:par>
                      </p:childTnLst>
                    </p:cTn>
                  </p:par>
                  <p:par>
                    <p:cTn id="123" fill="hold" nodeType="clickPar">
                      <p:stCondLst>
                        <p:cond delay="indefinite"/>
                      </p:stCondLst>
                      <p:childTnLst>
                        <p:par>
                          <p:cTn id="124" fill="hold">
                            <p:stCondLst>
                              <p:cond delay="0"/>
                            </p:stCondLst>
                            <p:childTnLst>
                              <p:par>
                                <p:cTn id="125" presetID="22" presetClass="entr" presetSubtype="8" dur="500" fill="hold" nodeType="clickEffect">
                                  <p:stCondLst>
                                    <p:cond delay="0"/>
                                  </p:stCondLst>
                                  <p:childTnLst>
                                    <p:set>
                                      <p:cBhvr>
                                        <p:cTn id="126" dur="1" fill="hold">
                                          <p:stCondLst>
                                            <p:cond delay="0"/>
                                          </p:stCondLst>
                                        </p:cTn>
                                        <p:tgtEl>
                                          <p:spTgt spid="47"/>
                                        </p:tgtEl>
                                        <p:attrNameLst>
                                          <p:attrName>style.visibility</p:attrName>
                                        </p:attrNameLst>
                                      </p:cBhvr>
                                      <p:to>
                                        <p:strVal val="visible"/>
                                      </p:to>
                                    </p:set>
                                    <p:animEffect transition="in" filter="wipe(left)">
                                      <p:cBhvr>
                                        <p:cTn id="127"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0" grpId="0"/>
      <p:bldP spid="2" grpId="0"/>
      <p:bldP spid="3" grpId="0"/>
      <p:bldP spid="4" grpId="0"/>
      <p:bldP spid="20" grpId="0"/>
      <p:bldP spid="24" grpId="0"/>
      <p:bldP spid="25" grpId="0"/>
      <p:bldP spid="28" grpId="0"/>
      <p:bldP spid="32" grpId="0"/>
      <p:bldP spid="33" grpId="0"/>
      <p:bldP spid="34" grpId="0"/>
      <p:bldP spid="38" grpId="0"/>
      <p:bldP spid="41" grpId="0"/>
      <p:bldP spid="42" grpId="0"/>
      <p:bldP spid="53" grpId="0"/>
      <p:bldP spid="5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9" name="图片 8"/>
          <p:cNvPicPr>
            <a:picLocks noChangeAspect="1"/>
          </p:cNvPicPr>
          <p:nvPr/>
        </p:nvPicPr>
        <p:blipFill>
          <a:blip r:embed="rId3">
            <a:extLst>
              <a:ext uri="{28A0092B-C50C-407E-A947-70E740481C1C}">
                <a14:useLocalDpi xmlns:a14="http://schemas.microsoft.com/office/drawing/2010/main" val="0"/>
              </a:ext>
            </a:extLst>
          </a:blip>
          <a:srcRect l="9531" t="38209" r="8125" b="33402"/>
          <a:stretch>
            <a:fillRect/>
          </a:stretch>
        </p:blipFill>
        <p:spPr>
          <a:xfrm>
            <a:off x="1219200" y="2954971"/>
            <a:ext cx="21480822" cy="9465629"/>
          </a:xfrm>
          <a:prstGeom prst="rect">
            <a:avLst/>
          </a:prstGeom>
        </p:spPr>
      </p:pic>
      <p:sp>
        <p:nvSpPr>
          <p:cNvPr id="10" name="矩形 9"/>
          <p:cNvSpPr>
            <a:spLocks noChangeArrowheads="1"/>
          </p:cNvSpPr>
          <p:nvPr/>
        </p:nvSpPr>
        <p:spPr bwMode="auto">
          <a:xfrm>
            <a:off x="3657600" y="3377569"/>
            <a:ext cx="17907000" cy="8017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ct val="150000"/>
              </a:lnSpc>
              <a:buNone/>
              <a:defRPr/>
            </a:pPr>
            <a:r>
              <a:rPr lang="en-US" altLang="zh-CN" sz="5400" b="1">
                <a:latin typeface="+mj-ea"/>
                <a:sym typeface="Arial" pitchFamily="34" charset="0"/>
              </a:rPr>
              <a:t>1</a:t>
            </a:r>
            <a:r>
              <a:rPr lang="zh-CN" altLang="en-US" sz="5400" b="1">
                <a:latin typeface="+mj-ea"/>
                <a:sym typeface="Arial" pitchFamily="34" charset="0"/>
              </a:rPr>
              <a:t>、</a:t>
            </a:r>
            <a:r>
              <a:rPr lang="zh-CN" altLang="en-US" sz="5400" b="1">
                <a:solidFill>
                  <a:srgbClr val="0000FF"/>
                </a:solidFill>
                <a:latin typeface="+mj-ea"/>
                <a:sym typeface="Arial" pitchFamily="34" charset="0"/>
              </a:rPr>
              <a:t>比例的意义</a:t>
            </a:r>
            <a:endParaRPr lang="zh-CN" altLang="en-US" sz="5400" b="1">
              <a:solidFill>
                <a:srgbClr val="0000FF"/>
              </a:solidFill>
              <a:latin typeface="+mj-ea"/>
              <a:sym typeface="Arial" pitchFamily="34" charset="0"/>
            </a:endParaRPr>
          </a:p>
          <a:p>
            <a:pPr>
              <a:lnSpc>
                <a:spcPct val="150000"/>
              </a:lnSpc>
              <a:buNone/>
              <a:defRPr/>
            </a:pPr>
            <a:r>
              <a:rPr lang="zh-CN" altLang="en-US" sz="5400" b="1">
                <a:latin typeface="+mj-ea"/>
                <a:sym typeface="Arial" pitchFamily="34" charset="0"/>
              </a:rPr>
              <a:t>表示两个比相等的式子叫做比例。</a:t>
            </a:r>
            <a:endParaRPr lang="zh-CN" altLang="en-US" sz="5400" b="1">
              <a:latin typeface="+mj-ea"/>
              <a:sym typeface="Arial" pitchFamily="34" charset="0"/>
            </a:endParaRPr>
          </a:p>
          <a:p>
            <a:pPr>
              <a:lnSpc>
                <a:spcPct val="150000"/>
              </a:lnSpc>
              <a:buNone/>
              <a:defRPr/>
            </a:pPr>
            <a:r>
              <a:rPr lang="en-US" altLang="zh-CN" sz="5400" b="1">
                <a:latin typeface="+mj-ea"/>
                <a:sym typeface="Arial" pitchFamily="34" charset="0"/>
              </a:rPr>
              <a:t>2</a:t>
            </a:r>
            <a:r>
              <a:rPr lang="zh-CN" altLang="en-US" sz="5400" b="1">
                <a:latin typeface="+mj-ea"/>
                <a:sym typeface="Arial" pitchFamily="34" charset="0"/>
              </a:rPr>
              <a:t>、</a:t>
            </a:r>
            <a:r>
              <a:rPr lang="zh-CN" altLang="en-US" sz="5400" b="1">
                <a:solidFill>
                  <a:srgbClr val="0000FF"/>
                </a:solidFill>
                <a:latin typeface="+mj-ea"/>
                <a:sym typeface="Arial" pitchFamily="34" charset="0"/>
              </a:rPr>
              <a:t>比例的各部分名称</a:t>
            </a:r>
            <a:endParaRPr lang="zh-CN" altLang="en-US" sz="5400" b="1">
              <a:solidFill>
                <a:srgbClr val="0000FF"/>
              </a:solidFill>
              <a:latin typeface="+mj-ea"/>
              <a:sym typeface="Arial" pitchFamily="34" charset="0"/>
            </a:endParaRPr>
          </a:p>
          <a:p>
            <a:pPr>
              <a:lnSpc>
                <a:spcPct val="150000"/>
              </a:lnSpc>
              <a:buNone/>
              <a:defRPr/>
            </a:pPr>
            <a:r>
              <a:rPr lang="zh-CN" altLang="en-US" sz="5400" b="1">
                <a:latin typeface="+mj-ea"/>
                <a:sym typeface="Arial" pitchFamily="34" charset="0"/>
              </a:rPr>
              <a:t>组成比例的四个数，叫做</a:t>
            </a:r>
            <a:r>
              <a:rPr lang="zh-CN" altLang="en-US" sz="5400" b="1">
                <a:solidFill>
                  <a:srgbClr val="0000FF"/>
                </a:solidFill>
                <a:latin typeface="+mj-ea"/>
                <a:sym typeface="Arial" pitchFamily="34" charset="0"/>
              </a:rPr>
              <a:t>比例的项</a:t>
            </a:r>
            <a:r>
              <a:rPr lang="zh-CN" altLang="en-US" sz="5400" b="1">
                <a:latin typeface="+mj-ea"/>
                <a:sym typeface="Arial" pitchFamily="34" charset="0"/>
              </a:rPr>
              <a:t>。</a:t>
            </a:r>
            <a:endParaRPr lang="en-US" altLang="zh-CN" sz="5400" b="1">
              <a:latin typeface="+mj-ea"/>
              <a:sym typeface="Arial" pitchFamily="34" charset="0"/>
            </a:endParaRPr>
          </a:p>
          <a:p>
            <a:pPr>
              <a:lnSpc>
                <a:spcPct val="150000"/>
              </a:lnSpc>
              <a:buNone/>
              <a:defRPr/>
            </a:pPr>
            <a:r>
              <a:rPr lang="zh-CN" altLang="en-US" sz="5400" b="1">
                <a:latin typeface="+mj-ea"/>
                <a:sym typeface="Arial" pitchFamily="34" charset="0"/>
              </a:rPr>
              <a:t>两端的两项叫做比例的</a:t>
            </a:r>
            <a:r>
              <a:rPr lang="zh-CN" altLang="en-US" sz="5400" b="1">
                <a:solidFill>
                  <a:srgbClr val="0000FF"/>
                </a:solidFill>
                <a:latin typeface="+mj-ea"/>
                <a:sym typeface="Arial" pitchFamily="34" charset="0"/>
              </a:rPr>
              <a:t>外项</a:t>
            </a:r>
            <a:r>
              <a:rPr lang="zh-CN" altLang="en-US" sz="5400" b="1">
                <a:latin typeface="+mj-ea"/>
                <a:sym typeface="Arial" pitchFamily="34" charset="0"/>
              </a:rPr>
              <a:t>。</a:t>
            </a:r>
            <a:endParaRPr lang="en-US" altLang="zh-CN" sz="5400" b="1">
              <a:latin typeface="+mj-ea"/>
              <a:sym typeface="Arial" pitchFamily="34" charset="0"/>
            </a:endParaRPr>
          </a:p>
          <a:p>
            <a:pPr>
              <a:lnSpc>
                <a:spcPct val="150000"/>
              </a:lnSpc>
              <a:buNone/>
              <a:defRPr/>
            </a:pPr>
            <a:r>
              <a:rPr lang="zh-CN" altLang="en-US" sz="5400" b="1">
                <a:latin typeface="+mj-ea"/>
                <a:sym typeface="Arial" pitchFamily="34" charset="0"/>
              </a:rPr>
              <a:t>中间的两项叫做比例的</a:t>
            </a:r>
            <a:r>
              <a:rPr lang="zh-CN" altLang="en-US" sz="5400" b="1">
                <a:solidFill>
                  <a:srgbClr val="0000FF"/>
                </a:solidFill>
                <a:latin typeface="+mj-ea"/>
                <a:sym typeface="Arial" pitchFamily="34" charset="0"/>
              </a:rPr>
              <a:t>内项</a:t>
            </a:r>
            <a:r>
              <a:rPr lang="zh-CN" altLang="en-US" sz="5400" b="1">
                <a:latin typeface="+mj-ea"/>
                <a:sym typeface="Arial" pitchFamily="34" charset="0"/>
              </a:rPr>
              <a:t>。</a:t>
            </a:r>
            <a:endParaRPr lang="zh-CN" altLang="en-US" sz="5400" b="1">
              <a:latin typeface="+mj-ea"/>
              <a:sym typeface="Arial" pitchFamily="34" charset="0"/>
            </a:endParaRPr>
          </a:p>
        </p:txBody>
      </p:sp>
      <p:pic>
        <p:nvPicPr>
          <p:cNvPr id="11" name="图片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sp>
        <p:nvSpPr>
          <p:cNvPr id="12" name="矩形 11"/>
          <p:cNvSpPr/>
          <p:nvPr/>
        </p:nvSpPr>
        <p:spPr>
          <a:xfrm>
            <a:off x="16378016" y="7162800"/>
            <a:ext cx="4019049" cy="923330"/>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solidFill>
                  <a:srgbClr val="FF0000"/>
                </a:solidFill>
                <a:latin typeface="+mn-ea"/>
              </a:rPr>
              <a:t>4∶5</a:t>
            </a:r>
            <a:r>
              <a:rPr lang="zh-CN" altLang="en-US" sz="5400" b="1">
                <a:solidFill>
                  <a:srgbClr val="FF0000"/>
                </a:solidFill>
                <a:latin typeface="+mn-ea"/>
              </a:rPr>
              <a:t>＝</a:t>
            </a:r>
            <a:r>
              <a:rPr lang="en-US" altLang="zh-CN" sz="5400" b="1">
                <a:solidFill>
                  <a:srgbClr val="FF0000"/>
                </a:solidFill>
                <a:latin typeface="+mn-ea"/>
              </a:rPr>
              <a:t>8∶10</a:t>
            </a:r>
            <a:endParaRPr lang="zh-CN" altLang="en-US" sz="5400">
              <a:latin typeface="+mn-ea"/>
            </a:endParaRPr>
          </a:p>
        </p:txBody>
      </p:sp>
      <p:grpSp>
        <p:nvGrpSpPr>
          <p:cNvPr id="14" name="组合 13"/>
          <p:cNvGrpSpPr/>
          <p:nvPr/>
        </p:nvGrpSpPr>
        <p:grpSpPr>
          <a:xfrm>
            <a:off x="17511691" y="8065946"/>
            <a:ext cx="1626050" cy="1353507"/>
            <a:chOff x="2262" y="2069"/>
            <a:chExt cx="781" cy="778"/>
          </a:xfrm>
        </p:grpSpPr>
        <p:sp>
          <p:nvSpPr>
            <p:cNvPr id="15" name="Text Box 9"/>
            <p:cNvSpPr txBox="1">
              <a:spLocks noChangeArrowheads="1"/>
            </p:cNvSpPr>
            <p:nvPr/>
          </p:nvSpPr>
          <p:spPr bwMode="auto">
            <a:xfrm>
              <a:off x="2262" y="2353"/>
              <a:ext cx="781" cy="494"/>
            </a:xfrm>
            <a:prstGeom prst="rect">
              <a:avLst/>
            </a:prstGeom>
            <a:noFill/>
            <a:ln w="57150">
              <a:noFill/>
              <a:miter lim="800000"/>
            </a:ln>
            <a:extLst>
              <a:ext uri="{909E8E84-426E-40DD-AFC4-6F175D3DCCD1}">
                <a14:hiddenFill xmlns:a14="http://schemas.microsoft.com/office/drawing/2010/main">
                  <a:solidFill>
                    <a:srgbClr val="FFFFFF"/>
                  </a:solidFill>
                </a14:hiddenFill>
              </a:ext>
            </a:extLst>
          </p:spPr>
          <p:txBody>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5400" b="1">
                  <a:solidFill>
                    <a:srgbClr val="9966FF"/>
                  </a:solidFill>
                  <a:latin typeface="+mn-ea"/>
                  <a:ea typeface="+mn-ea"/>
                </a:rPr>
                <a:t>内项</a:t>
              </a:r>
              <a:endParaRPr lang="zh-CN" altLang="en-US" sz="5400" b="1">
                <a:solidFill>
                  <a:srgbClr val="9966FF"/>
                </a:solidFill>
                <a:latin typeface="+mn-ea"/>
                <a:ea typeface="+mn-ea"/>
              </a:endParaRPr>
            </a:p>
          </p:txBody>
        </p:sp>
        <p:sp>
          <p:nvSpPr>
            <p:cNvPr id="16" name="Line 5"/>
            <p:cNvSpPr>
              <a:spLocks noChangeShapeType="1"/>
            </p:cNvSpPr>
            <p:nvPr/>
          </p:nvSpPr>
          <p:spPr bwMode="auto">
            <a:xfrm>
              <a:off x="2835" y="2387"/>
              <a:ext cx="45" cy="0"/>
            </a:xfrm>
            <a:prstGeom prst="line">
              <a:avLst/>
            </a:prstGeom>
            <a:noFill/>
            <a:ln w="57150">
              <a:solidFill>
                <a:srgbClr val="000000"/>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17" name="Line 7"/>
            <p:cNvSpPr>
              <a:spLocks noChangeShapeType="1"/>
            </p:cNvSpPr>
            <p:nvPr/>
          </p:nvSpPr>
          <p:spPr bwMode="auto">
            <a:xfrm flipH="1" flipV="1">
              <a:off x="2880" y="2069"/>
              <a:ext cx="0" cy="318"/>
            </a:xfrm>
            <a:prstGeom prst="line">
              <a:avLst/>
            </a:prstGeom>
            <a:noFill/>
            <a:ln w="57150">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18" name="Line 8"/>
            <p:cNvSpPr>
              <a:spLocks noChangeShapeType="1"/>
            </p:cNvSpPr>
            <p:nvPr/>
          </p:nvSpPr>
          <p:spPr bwMode="auto">
            <a:xfrm flipH="1" flipV="1">
              <a:off x="2358" y="2069"/>
              <a:ext cx="0" cy="318"/>
            </a:xfrm>
            <a:prstGeom prst="line">
              <a:avLst/>
            </a:prstGeom>
            <a:noFill/>
            <a:ln w="57150">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19" name="Line 6"/>
            <p:cNvSpPr>
              <a:spLocks noChangeShapeType="1"/>
            </p:cNvSpPr>
            <p:nvPr/>
          </p:nvSpPr>
          <p:spPr bwMode="auto">
            <a:xfrm>
              <a:off x="2358" y="2387"/>
              <a:ext cx="522" cy="0"/>
            </a:xfrm>
            <a:prstGeom prst="line">
              <a:avLst/>
            </a:prstGeom>
            <a:noFill/>
            <a:ln w="57150">
              <a:solidFill>
                <a:srgbClr val="000000"/>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grpSp>
      <p:grpSp>
        <p:nvGrpSpPr>
          <p:cNvPr id="20" name="组合 19"/>
          <p:cNvGrpSpPr/>
          <p:nvPr/>
        </p:nvGrpSpPr>
        <p:grpSpPr>
          <a:xfrm>
            <a:off x="16728070" y="8065945"/>
            <a:ext cx="3200399" cy="2553304"/>
            <a:chOff x="1933" y="2069"/>
            <a:chExt cx="1304" cy="1045"/>
          </a:xfrm>
        </p:grpSpPr>
        <p:sp>
          <p:nvSpPr>
            <p:cNvPr id="21" name="Line 14"/>
            <p:cNvSpPr>
              <a:spLocks noChangeShapeType="1"/>
            </p:cNvSpPr>
            <p:nvPr/>
          </p:nvSpPr>
          <p:spPr bwMode="auto">
            <a:xfrm flipH="1" flipV="1">
              <a:off x="3234" y="2069"/>
              <a:ext cx="0" cy="862"/>
            </a:xfrm>
            <a:prstGeom prst="line">
              <a:avLst/>
            </a:prstGeom>
            <a:noFill/>
            <a:ln w="57150">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30" name="Line 13"/>
            <p:cNvSpPr>
              <a:spLocks noChangeShapeType="1"/>
            </p:cNvSpPr>
            <p:nvPr/>
          </p:nvSpPr>
          <p:spPr bwMode="auto">
            <a:xfrm flipH="1" flipV="1">
              <a:off x="1933" y="2069"/>
              <a:ext cx="0" cy="862"/>
            </a:xfrm>
            <a:prstGeom prst="line">
              <a:avLst/>
            </a:prstGeom>
            <a:noFill/>
            <a:ln w="57150">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31" name="Line 12"/>
            <p:cNvSpPr>
              <a:spLocks noChangeShapeType="1"/>
            </p:cNvSpPr>
            <p:nvPr/>
          </p:nvSpPr>
          <p:spPr bwMode="auto">
            <a:xfrm>
              <a:off x="1933" y="2931"/>
              <a:ext cx="306" cy="0"/>
            </a:xfrm>
            <a:prstGeom prst="line">
              <a:avLst/>
            </a:prstGeom>
            <a:noFill/>
            <a:ln w="57150">
              <a:solidFill>
                <a:srgbClr val="000000"/>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32" name="Line 11"/>
            <p:cNvSpPr>
              <a:spLocks noChangeShapeType="1"/>
            </p:cNvSpPr>
            <p:nvPr/>
          </p:nvSpPr>
          <p:spPr bwMode="auto">
            <a:xfrm>
              <a:off x="2880" y="2931"/>
              <a:ext cx="357" cy="0"/>
            </a:xfrm>
            <a:prstGeom prst="line">
              <a:avLst/>
            </a:prstGeom>
            <a:noFill/>
            <a:ln w="57150">
              <a:solidFill>
                <a:srgbClr val="000000"/>
              </a:solidFill>
              <a:round/>
            </a:ln>
            <a:extLst>
              <a:ext uri="{909E8E84-426E-40DD-AFC4-6F175D3DCCD1}">
                <a14:hiddenFill xmlns:a14="http://schemas.microsoft.com/office/drawing/2010/main">
                  <a:noFill/>
                </a14:hiddenFill>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5400">
                <a:latin typeface="+mn-ea"/>
              </a:endParaRPr>
            </a:p>
          </p:txBody>
        </p:sp>
        <p:sp>
          <p:nvSpPr>
            <p:cNvPr id="33" name="Rectangle 17"/>
            <p:cNvSpPr>
              <a:spLocks noChangeArrowheads="1"/>
            </p:cNvSpPr>
            <p:nvPr/>
          </p:nvSpPr>
          <p:spPr bwMode="auto">
            <a:xfrm>
              <a:off x="2256" y="2736"/>
              <a:ext cx="767" cy="37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5400" b="1">
                  <a:solidFill>
                    <a:srgbClr val="00B050"/>
                  </a:solidFill>
                  <a:latin typeface="+mn-ea"/>
                  <a:ea typeface="+mn-ea"/>
                </a:rPr>
                <a:t>外项</a:t>
              </a:r>
              <a:endParaRPr lang="zh-CN" altLang="en-US" sz="5400" b="1">
                <a:solidFill>
                  <a:srgbClr val="00B050"/>
                </a:solidFill>
                <a:latin typeface="+mn-ea"/>
                <a:ea typeface="+mn-ea"/>
              </a:endParaRPr>
            </a:p>
          </p:txBody>
        </p:sp>
      </p:grpSp>
      <p:grpSp>
        <p:nvGrpSpPr>
          <p:cNvPr id="38" name="组合 37"/>
          <p:cNvGrpSpPr/>
          <p:nvPr/>
        </p:nvGrpSpPr>
        <p:grpSpPr>
          <a:xfrm>
            <a:off x="8556028" y="1333520"/>
            <a:ext cx="9906000" cy="1465331"/>
            <a:chOff x="5929930" y="3411969"/>
            <a:chExt cx="9906000" cy="1465331"/>
          </a:xfrm>
        </p:grpSpPr>
        <p:grpSp>
          <p:nvGrpSpPr>
            <p:cNvPr id="39" name="组合 38"/>
            <p:cNvGrpSpPr/>
            <p:nvPr/>
          </p:nvGrpSpPr>
          <p:grpSpPr>
            <a:xfrm>
              <a:off x="5929930" y="3411969"/>
              <a:ext cx="9753600" cy="1465331"/>
              <a:chOff x="12226880" y="1669204"/>
              <a:chExt cx="9753600" cy="1465331"/>
            </a:xfrm>
          </p:grpSpPr>
          <p:pic>
            <p:nvPicPr>
              <p:cNvPr id="43" name="图片 4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26880" y="1669204"/>
                <a:ext cx="1968781" cy="1438333"/>
              </a:xfrm>
              <a:prstGeom prst="rect">
                <a:avLst/>
              </a:prstGeom>
            </p:spPr>
          </p:pic>
          <p:pic>
            <p:nvPicPr>
              <p:cNvPr id="44" name="图片 4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195661" y="2696357"/>
                <a:ext cx="7784820" cy="438178"/>
              </a:xfrm>
              <a:prstGeom prst="rect">
                <a:avLst/>
              </a:prstGeom>
            </p:spPr>
          </p:pic>
        </p:grpSp>
        <p:grpSp>
          <p:nvGrpSpPr>
            <p:cNvPr id="40" name="组合 39"/>
            <p:cNvGrpSpPr/>
            <p:nvPr/>
          </p:nvGrpSpPr>
          <p:grpSpPr>
            <a:xfrm>
              <a:off x="6372868" y="3446331"/>
              <a:ext cx="9463062" cy="1229833"/>
              <a:chOff x="9485896" y="2194080"/>
              <a:chExt cx="9463062" cy="1229833"/>
            </a:xfrm>
          </p:grpSpPr>
          <p:sp>
            <p:nvSpPr>
              <p:cNvPr id="41" name="文本框 40"/>
              <p:cNvSpPr txBox="1"/>
              <p:nvPr>
                <p:custDataLst>
                  <p:tags r:id="rId7"/>
                </p:custDataLst>
              </p:nvPr>
            </p:nvSpPr>
            <p:spPr>
              <a:xfrm>
                <a:off x="9485896" y="2315838"/>
                <a:ext cx="838200" cy="11080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kern="0">
                    <a:solidFill>
                      <a:schemeClr val="bg1"/>
                    </a:solidFill>
                    <a:effectLst/>
                    <a:ea typeface="宋体" panose="02010600030101010101" pitchFamily="2" charset="-122"/>
                    <a:cs typeface="Times New Roman" panose="02020603050405020304" pitchFamily="18" charset="0"/>
                  </a:rPr>
                  <a:t>1</a:t>
                </a:r>
                <a:endParaRPr lang="zh-CN" altLang="en-US" sz="6600" b="1" kern="0">
                  <a:solidFill>
                    <a:schemeClr val="bg1"/>
                  </a:solidFill>
                  <a:effectLst/>
                  <a:ea typeface="宋体" panose="02010600030101010101" pitchFamily="2" charset="-122"/>
                  <a:cs typeface="Times New Roman" panose="02020603050405020304" pitchFamily="18" charset="0"/>
                </a:endParaRPr>
              </a:p>
            </p:txBody>
          </p:sp>
          <p:sp>
            <p:nvSpPr>
              <p:cNvPr id="42" name="文本框 41"/>
              <p:cNvSpPr txBox="1"/>
              <p:nvPr>
                <p:custDataLst>
                  <p:tags r:id="rId8"/>
                </p:custDataLst>
              </p:nvPr>
            </p:nvSpPr>
            <p:spPr>
              <a:xfrm>
                <a:off x="11018368" y="2194080"/>
                <a:ext cx="7930590"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kern="0">
                    <a:effectLst/>
                    <a:ea typeface="宋体" panose="02010600030101010101" pitchFamily="2" charset="-122"/>
                    <a:cs typeface="Times New Roman" panose="02020603050405020304" pitchFamily="18" charset="0"/>
                  </a:rPr>
                  <a:t>比例的意义和基本性质</a:t>
                </a:r>
                <a:endParaRPr lang="zh-CN" altLang="en-US" sz="6000" b="1" kern="0">
                  <a:effectLst/>
                  <a:ea typeface="宋体" panose="02010600030101010101" pitchFamily="2" charset="-122"/>
                  <a:cs typeface="Times New Roman" panose="02020603050405020304" pitchFamily="18" charset="0"/>
                </a:endParaRPr>
              </a:p>
            </p:txBody>
          </p:sp>
        </p:grpSp>
      </p:gr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left)">
                                      <p:cBhvr>
                                        <p:cTn id="7" dur="500"/>
                                        <p:tgtEl>
                                          <p:spTgt spid="3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wipe(left)">
                                      <p:cBhvr>
                                        <p:cTn id="16" dur="500"/>
                                        <p:tgtEl>
                                          <p:spTgt spid="10">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wipe(left)">
                                      <p:cBhvr>
                                        <p:cTn id="21" dur="500"/>
                                        <p:tgtEl>
                                          <p:spTgt spid="10">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10">
                                            <p:txEl>
                                              <p:pRg st="2" end="2"/>
                                            </p:txEl>
                                          </p:spTgt>
                                        </p:tgtEl>
                                        <p:attrNameLst>
                                          <p:attrName>style.visibility</p:attrName>
                                        </p:attrNameLst>
                                      </p:cBhvr>
                                      <p:to>
                                        <p:strVal val="visible"/>
                                      </p:to>
                                    </p:set>
                                    <p:animEffect transition="in" filter="wipe(left)">
                                      <p:cBhvr>
                                        <p:cTn id="26" dur="500"/>
                                        <p:tgtEl>
                                          <p:spTgt spid="10">
                                            <p:txEl>
                                              <p:pRg st="2" end="2"/>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nodeType="click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animEffect transition="in" filter="wipe(left)">
                                      <p:cBhvr>
                                        <p:cTn id="31" dur="500"/>
                                        <p:tgtEl>
                                          <p:spTgt spid="10">
                                            <p:txEl>
                                              <p:pRg st="3" end="3"/>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1000"/>
                                        <p:tgtEl>
                                          <p:spTgt spid="12"/>
                                        </p:tgtEl>
                                      </p:cBhvr>
                                    </p:animEffect>
                                    <p:anim calcmode="lin" valueType="num">
                                      <p:cBhvr>
                                        <p:cTn id="37" dur="1000" fill="hold"/>
                                        <p:tgtEl>
                                          <p:spTgt spid="12"/>
                                        </p:tgtEl>
                                        <p:attrNameLst>
                                          <p:attrName>ppt_x</p:attrName>
                                        </p:attrNameLst>
                                      </p:cBhvr>
                                      <p:tavLst>
                                        <p:tav tm="0">
                                          <p:val>
                                            <p:strVal val="#ppt_x"/>
                                          </p:val>
                                        </p:tav>
                                        <p:tav tm="100000">
                                          <p:val>
                                            <p:strVal val="#ppt_x"/>
                                          </p:val>
                                        </p:tav>
                                      </p:tavLst>
                                    </p:anim>
                                    <p:anim calcmode="lin" valueType="num">
                                      <p:cBhvr>
                                        <p:cTn id="3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2" presetClass="entr" presetSubtype="8" dur="500" fill="hold" nodeType="clickEffect">
                                  <p:stCondLst>
                                    <p:cond delay="0"/>
                                  </p:stCondLst>
                                  <p:childTnLst>
                                    <p:set>
                                      <p:cBhvr>
                                        <p:cTn id="42" dur="1" fill="hold">
                                          <p:stCondLst>
                                            <p:cond delay="0"/>
                                          </p:stCondLst>
                                        </p:cTn>
                                        <p:tgtEl>
                                          <p:spTgt spid="10">
                                            <p:txEl>
                                              <p:pRg st="4" end="4"/>
                                            </p:txEl>
                                          </p:spTgt>
                                        </p:tgtEl>
                                        <p:attrNameLst>
                                          <p:attrName>style.visibility</p:attrName>
                                        </p:attrNameLst>
                                      </p:cBhvr>
                                      <p:to>
                                        <p:strVal val="visible"/>
                                      </p:to>
                                    </p:set>
                                    <p:animEffect transition="in" filter="wipe(left)">
                                      <p:cBhvr>
                                        <p:cTn id="43" dur="500"/>
                                        <p:tgtEl>
                                          <p:spTgt spid="10">
                                            <p:txEl>
                                              <p:pRg st="4" end="4"/>
                                            </p:txEl>
                                          </p:spTgt>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nodeType="click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p:cTn id="48" dur="500" fill="hold"/>
                                        <p:tgtEl>
                                          <p:spTgt spid="20"/>
                                        </p:tgtEl>
                                        <p:attrNameLst>
                                          <p:attrName>ppt_x</p:attrName>
                                        </p:attrNameLst>
                                      </p:cBhvr>
                                      <p:tavLst>
                                        <p:tav tm="0">
                                          <p:val>
                                            <p:strVal val="#ppt_x"/>
                                          </p:val>
                                        </p:tav>
                                        <p:tav tm="100000">
                                          <p:val>
                                            <p:strVal val="#ppt_x"/>
                                          </p:val>
                                        </p:tav>
                                      </p:tavLst>
                                    </p:anim>
                                    <p:anim calcmode="lin" valueType="num">
                                      <p:cBhvr>
                                        <p:cTn id="49"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22" presetClass="entr" presetSubtype="8" dur="500" fill="hold" nodeType="clickEffect">
                                  <p:stCondLst>
                                    <p:cond delay="0"/>
                                  </p:stCondLst>
                                  <p:childTnLst>
                                    <p:set>
                                      <p:cBhvr>
                                        <p:cTn id="53" dur="1" fill="hold">
                                          <p:stCondLst>
                                            <p:cond delay="0"/>
                                          </p:stCondLst>
                                        </p:cTn>
                                        <p:tgtEl>
                                          <p:spTgt spid="10">
                                            <p:txEl>
                                              <p:pRg st="5" end="5"/>
                                            </p:txEl>
                                          </p:spTgt>
                                        </p:tgtEl>
                                        <p:attrNameLst>
                                          <p:attrName>style.visibility</p:attrName>
                                        </p:attrNameLst>
                                      </p:cBhvr>
                                      <p:to>
                                        <p:strVal val="visible"/>
                                      </p:to>
                                    </p:set>
                                    <p:animEffect transition="in" filter="wipe(left)">
                                      <p:cBhvr>
                                        <p:cTn id="54" dur="500"/>
                                        <p:tgtEl>
                                          <p:spTgt spid="10">
                                            <p:txEl>
                                              <p:pRg st="5" end="5"/>
                                            </p:txEl>
                                          </p:spTgt>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2" presetClass="entr" presetSubtype="4" dur="750" fill="hold" nodeType="clickEffect">
                                  <p:stCondLst>
                                    <p:cond delay="0"/>
                                  </p:stCondLst>
                                  <p:childTnLst>
                                    <p:set>
                                      <p:cBhvr>
                                        <p:cTn id="58" dur="1" fill="hold">
                                          <p:stCondLst>
                                            <p:cond delay="0"/>
                                          </p:stCondLst>
                                        </p:cTn>
                                        <p:tgtEl>
                                          <p:spTgt spid="14"/>
                                        </p:tgtEl>
                                        <p:attrNameLst>
                                          <p:attrName>style.visibility</p:attrName>
                                        </p:attrNameLst>
                                      </p:cBhvr>
                                      <p:to>
                                        <p:strVal val="visible"/>
                                      </p:to>
                                    </p:set>
                                    <p:anim calcmode="lin" valueType="num">
                                      <p:cBhvr>
                                        <p:cTn id="59" dur="750" fill="hold"/>
                                        <p:tgtEl>
                                          <p:spTgt spid="14"/>
                                        </p:tgtEl>
                                        <p:attrNameLst>
                                          <p:attrName>ppt_x</p:attrName>
                                        </p:attrNameLst>
                                      </p:cBhvr>
                                      <p:tavLst>
                                        <p:tav tm="0">
                                          <p:val>
                                            <p:strVal val="#ppt_x"/>
                                          </p:val>
                                        </p:tav>
                                        <p:tav tm="100000">
                                          <p:val>
                                            <p:strVal val="#ppt_x"/>
                                          </p:val>
                                        </p:tav>
                                      </p:tavLst>
                                    </p:anim>
                                    <p:anim calcmode="lin" valueType="num">
                                      <p:cBhvr>
                                        <p:cTn id="60" dur="75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7" name="图片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0481"/>
            <a:ext cx="24422100" cy="13737431"/>
          </a:xfrm>
          <a:prstGeom prst="rect">
            <a:avLst/>
          </a:prstGeom>
        </p:spPr>
      </p:pic>
      <p:sp>
        <p:nvSpPr>
          <p:cNvPr id="21" name="Rectangle 13"/>
          <p:cNvSpPr>
            <a:spLocks noChangeArrowheads="1"/>
          </p:cNvSpPr>
          <p:nvPr/>
        </p:nvSpPr>
        <p:spPr bwMode="auto">
          <a:xfrm>
            <a:off x="0" y="0"/>
            <a:ext cx="2438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mc:AlternateContent>
        <mc:Choice Requires="a14">
          <p:sp>
            <p:nvSpPr>
              <p:cNvPr id="2" name="文本框 1" title="">
                <a:extLst>
                  <a:ext uri="{FF2B5EF4-FFF2-40B4-BE49-F238E27FC236}">
                    <ele attr="{CD5857A3-DDBE-8868-64D8-BD34637404F5}"/>
                  </a:ext>
                </a:extLst>
              </p:cNvPr>
              <p:cNvSpPr txBox="1"/>
              <p:nvPr/>
            </p:nvSpPr>
            <p:spPr bwMode="auto">
              <a:xfrm>
                <a:off x="3810000" y="2819400"/>
                <a:ext cx="16954500" cy="292124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1】</a:t>
                </a:r>
                <a:r>
                  <a:rPr lang="zh-CN" altLang="en-US" sz="4800" b="1">
                    <a:ln w="18415" cmpd="sng">
                      <a:noFill/>
                      <a:prstDash val="solid"/>
                    </a:ln>
                    <a:latin typeface="+mn-ea"/>
                    <a:cs typeface="思源黑体 CN Light" panose="020b0300000000000000" charset="-122"/>
                    <a:sym typeface="+mn-lt"/>
                  </a:rPr>
                  <a:t>下面各组比中，能与</a:t>
                </a:r>
                <a14:m>
                  <m:oMathPara>
                    <m:oMathParaPr>
                      <m:jc/>
                    </m:oMathParaPr>
                    <m:oMath>
                      <m:f>
                        <m:fPr>
                          <m:type m:val="bar"/>
                          <m:ctrlPr>
                            <a:rPr lang="en-US" altLang="zh-CN" sz="4800" b="1" i="1">
                              <a:ln w="18415" cmpd="sng">
                                <a:noFill/>
                                <a:prstDash val="solid"/>
                              </a:ln>
                              <a:latin typeface="Cambria Math" panose="02040503050406030204" pitchFamily="18" charset="0"/>
                              <a:sym typeface="+mn-lt"/>
                            </a:rPr>
                          </m:ctrlPr>
                        </m:fPr>
                        <m:num>
                          <m:r>
                            <m:rPr>
                              <m:sty m:val="bi"/>
                            </m:rPr>
                            <a:rPr lang="en-US" altLang="zh-CN" sz="4800" b="1" i="1" smtClean="0">
                              <a:ln w="18415" cmpd="sng">
                                <a:noFill/>
                                <a:prstDash val="solid"/>
                              </a:ln>
                              <a:latin typeface="Cambria Math" panose="02040503050406030204" pitchFamily="18" charset="0"/>
                              <a:sym typeface="+mn-lt"/>
                            </a:rPr>
                            <m:t>��</m:t>
                          </m:r>
                        </m:num>
                        <m:den>
                          <m:r>
                            <m:rPr>
                              <m:sty m:val="bi"/>
                            </m:rPr>
                            <a:rPr lang="en-US" altLang="zh-CN" sz="4800" b="1" i="1" smtClean="0">
                              <a:ln w="18415" cmpd="sng">
                                <a:noFill/>
                                <a:prstDash val="solid"/>
                              </a:ln>
                              <a:latin typeface="Cambria Math" panose="02040503050406030204" pitchFamily="18" charset="0"/>
                              <a:sym typeface="+mn-lt"/>
                            </a:rPr>
                            <m:t>𝟐</m:t>
                          </m:r>
                        </m:den>
                      </m:f>
                    </m:oMath>
                  </m:oMathPara>
                </a14:m>
                <a:r>
                  <a:rPr lang="en-US" altLang="zh-CN" sz="4800" b="1">
                    <a:latin typeface="+mn-ea"/>
                  </a:rPr>
                  <a:t>∶</a:t>
                </a:r>
                <a14:m>
                  <m:oMathPara>
                    <m:oMathParaPr>
                      <m:jc/>
                    </m:oMathParaPr>
                    <m:oMath>
                      <m:f>
                        <m:fPr>
                          <m:type m:val="bar"/>
                          <m:ctrlPr>
                            <a:rPr lang="en-US" altLang="zh-CN" sz="4800" b="1" i="1">
                              <a:ln w="18415" cmpd="sng">
                                <a:noFill/>
                                <a:prstDash val="solid"/>
                              </a:ln>
                              <a:latin typeface="Cambria Math" panose="02040503050406030204" pitchFamily="18" charset="0"/>
                              <a:sym typeface="+mn-lt"/>
                            </a:rPr>
                          </m:ctrlPr>
                        </m:fPr>
                        <m:num>
                          <m:r>
                            <m:rPr>
                              <m:sty m:val="bi"/>
                            </m:rPr>
                            <a:rPr lang="en-US" altLang="zh-CN" sz="4800" b="1" i="1" smtClean="0">
                              <a:ln w="18415" cmpd="sng">
                                <a:noFill/>
                                <a:prstDash val="solid"/>
                              </a:ln>
                              <a:latin typeface="Cambria Math" panose="02040503050406030204" pitchFamily="18" charset="0"/>
                              <a:sym typeface="+mn-lt"/>
                            </a:rPr>
                            <m:t>𝟏</m:t>
                          </m:r>
                        </m:num>
                        <m:den>
                          <m:r>
                            <m:rPr>
                              <m:sty m:val="bi"/>
                            </m:rPr>
                            <a:rPr lang="en-US" altLang="zh-CN" sz="4800" b="1" i="1">
                              <a:ln w="18415" cmpd="sng">
                                <a:noFill/>
                                <a:prstDash val="solid"/>
                              </a:ln>
                              <a:latin typeface="Cambria Math" panose="02040503050406030204" pitchFamily="18" charset="0"/>
                              <a:sym typeface="+mn-lt"/>
                            </a:rPr>
                            <m:t>𝟑</m:t>
                          </m:r>
                        </m:den>
                      </m:f>
                    </m:oMath>
                  </m:oMathPara>
                </a14:m>
                <a:r>
                  <a:rPr lang="zh-CN" altLang="en-US" sz="4800" b="1">
                    <a:ln w="18415" cmpd="sng">
                      <a:noFill/>
                      <a:prstDash val="solid"/>
                    </a:ln>
                    <a:latin typeface="+mn-ea"/>
                    <a:cs typeface="思源黑体 CN Light" panose="020b0300000000000000" charset="-122"/>
                    <a:sym typeface="+mn-lt"/>
                  </a:rPr>
                  <a:t>组成比例的是（   ）。</a:t>
                </a:r>
                <a:endParaRPr lang="en-US" altLang="zh-CN" sz="4800" b="1">
                  <a:ln w="18415" cmpd="sng">
                    <a:noFill/>
                    <a:prstDash val="solid"/>
                  </a:ln>
                  <a:latin typeface="+mn-ea"/>
                  <a:cs typeface="思源黑体 CN Light" panose="020b0300000000000000" charset="-122"/>
                  <a:sym typeface="+mn-lt"/>
                </a:endParaRPr>
              </a:p>
              <a:p>
                <a:pPr>
                  <a:lnSpc>
                    <a:spcPts val="10000"/>
                  </a:lnSpc>
                  <a:defRPr/>
                </a:pPr>
                <a:r>
                  <a:rPr lang="en-US" altLang="zh-CN" sz="4800" b="1">
                    <a:ln w="18415" cmpd="sng">
                      <a:noFill/>
                      <a:prstDash val="solid"/>
                    </a:ln>
                    <a:latin typeface="+mn-ea"/>
                    <a:cs typeface="思源黑体 CN Light" panose="020b0300000000000000" charset="-122"/>
                    <a:sym typeface="+mn-lt"/>
                  </a:rPr>
                  <a:t>A</a:t>
                </a: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2</a:t>
                </a:r>
                <a:r>
                  <a:rPr lang="en-US" altLang="zh-CN" sz="4800" b="1">
                    <a:latin typeface="+mn-ea"/>
                  </a:rPr>
                  <a:t>∶3</a:t>
                </a:r>
                <a:r>
                  <a:rPr lang="zh-CN" altLang="en-US" sz="4800" b="1">
                    <a:ln w="18415" cmpd="sng">
                      <a:noFill/>
                      <a:prstDash val="solid"/>
                    </a:ln>
                    <a:latin typeface="+mn-ea"/>
                    <a:cs typeface="思源黑体 CN Light" panose="020b0300000000000000" charset="-122"/>
                    <a:sym typeface="+mn-lt"/>
                  </a:rPr>
                  <a:t>       </a:t>
                </a:r>
                <a:r>
                  <a:rPr lang="en-US" altLang="zh-CN" sz="4800" b="1">
                    <a:ln w="18415" cmpd="sng">
                      <a:noFill/>
                      <a:prstDash val="solid"/>
                    </a:ln>
                    <a:latin typeface="+mn-ea"/>
                    <a:cs typeface="思源黑体 CN Light" panose="020b0300000000000000" charset="-122"/>
                    <a:sym typeface="+mn-lt"/>
                  </a:rPr>
                  <a:t>B</a:t>
                </a: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3</a:t>
                </a:r>
                <a:r>
                  <a:rPr lang="en-US" altLang="zh-CN" sz="4800" b="1">
                    <a:latin typeface="+mn-ea"/>
                  </a:rPr>
                  <a:t>∶2      </a:t>
                </a:r>
                <a:r>
                  <a:rPr lang="en-US" altLang="zh-CN" sz="4800" b="1">
                    <a:ln w="18415" cmpd="sng">
                      <a:noFill/>
                      <a:prstDash val="solid"/>
                    </a:ln>
                    <a:latin typeface="+mn-ea"/>
                    <a:cs typeface="思源黑体 CN Light" panose="020b0300000000000000" charset="-122"/>
                    <a:sym typeface="+mn-lt"/>
                  </a:rPr>
                  <a:t>C</a:t>
                </a: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sym typeface="+mn-lt"/>
                  </a:rPr>
                  <a:t> </a:t>
                </a:r>
                <a14:m>
                  <m:oMathPara>
                    <m:oMathParaPr>
                      <m:jc/>
                    </m:oMathParaPr>
                    <m:oMath>
                      <m:f>
                        <m:fPr>
                          <m:type m:val="bar"/>
                          <m:ctrlPr>
                            <a:rPr lang="en-US" altLang="zh-CN" sz="4800" b="1" i="1">
                              <a:ln w="18415" cmpd="sng">
                                <a:noFill/>
                                <a:prstDash val="solid"/>
                              </a:ln>
                              <a:latin typeface="Cambria Math" panose="02040503050406030204" pitchFamily="18" charset="0"/>
                              <a:sym typeface="+mn-lt"/>
                            </a:rPr>
                          </m:ctrlPr>
                        </m:fPr>
                        <m:num>
                          <m:r>
                            <m:rPr>
                              <m:sty m:val="bi"/>
                            </m:rPr>
                            <a:rPr lang="en-US" altLang="zh-CN" sz="4800" b="1" i="1">
                              <a:ln w="18415" cmpd="sng">
                                <a:noFill/>
                                <a:prstDash val="solid"/>
                              </a:ln>
                              <a:latin typeface="Cambria Math" panose="02040503050406030204" pitchFamily="18" charset="0"/>
                              <a:sym typeface="+mn-lt"/>
                            </a:rPr>
                            <m:t>𝟏</m:t>
                          </m:r>
                        </m:num>
                        <m:den>
                          <m:r>
                            <m:rPr>
                              <m:sty m:val="bi"/>
                            </m:rPr>
                            <a:rPr lang="en-US" altLang="zh-CN" sz="4800" b="1" i="1">
                              <a:ln w="18415" cmpd="sng">
                                <a:noFill/>
                                <a:prstDash val="solid"/>
                              </a:ln>
                              <a:latin typeface="Cambria Math" panose="02040503050406030204" pitchFamily="18" charset="0"/>
                              <a:sym typeface="+mn-lt"/>
                            </a:rPr>
                            <m:t>𝟑</m:t>
                          </m:r>
                        </m:den>
                      </m:f>
                      <m:r>
                        <m:rPr>
                          <m:sty m:val="bi"/>
                        </m:rPr>
                        <a:rPr lang="en-US" altLang="zh-CN" sz="4800" b="1" i="1">
                          <a:ln w="18415" cmpd="sng">
                            <a:noFill/>
                            <a:prstDash val="solid"/>
                          </a:ln>
                          <a:latin typeface="Cambria Math" panose="02040503050406030204" pitchFamily="18" charset="0"/>
                          <a:sym typeface="+mn-lt"/>
                        </a:rPr>
                        <m:t> </m:t>
                      </m:r>
                    </m:oMath>
                  </m:oMathPara>
                </a14:m>
                <a:r>
                  <a:rPr lang="en-US" altLang="zh-CN" sz="4800" b="1">
                    <a:latin typeface="+mn-ea"/>
                  </a:rPr>
                  <a:t>∶</a:t>
                </a:r>
                <a:r>
                  <a:rPr lang="en-US" altLang="zh-CN" sz="4800" b="1">
                    <a:ln w="18415" cmpd="sng">
                      <a:noFill/>
                      <a:prstDash val="solid"/>
                    </a:ln>
                    <a:sym typeface="+mn-lt"/>
                  </a:rPr>
                  <a:t> </a:t>
                </a:r>
                <a14:m>
                  <m:oMathPara>
                    <m:oMathParaPr>
                      <m:jc/>
                    </m:oMathParaPr>
                    <m:oMath>
                      <m:f>
                        <m:fPr>
                          <m:type m:val="bar"/>
                          <m:ctrlPr>
                            <a:rPr lang="en-US" altLang="zh-CN" sz="4800" b="1" i="1">
                              <a:ln w="18415" cmpd="sng">
                                <a:noFill/>
                                <a:prstDash val="solid"/>
                              </a:ln>
                              <a:latin typeface="Cambria Math" panose="02040503050406030204" pitchFamily="18" charset="0"/>
                              <a:sym typeface="+mn-lt"/>
                            </a:rPr>
                          </m:ctrlPr>
                        </m:fPr>
                        <m:num>
                          <m:r>
                            <m:rPr>
                              <m:sty m:val="bi"/>
                            </m:rPr>
                            <a:rPr lang="en-US" altLang="zh-CN" sz="4800" b="1" i="1">
                              <a:ln w="18415" cmpd="sng">
                                <a:noFill/>
                                <a:prstDash val="solid"/>
                              </a:ln>
                              <a:latin typeface="Cambria Math" panose="02040503050406030204" pitchFamily="18" charset="0"/>
                              <a:sym typeface="+mn-lt"/>
                            </a:rPr>
                            <m:t>𝟏</m:t>
                          </m:r>
                        </m:num>
                        <m:den>
                          <m:r>
                            <m:rPr>
                              <m:sty m:val="bi"/>
                            </m:rPr>
                            <a:rPr lang="en-US" altLang="zh-CN" sz="4800" b="1" i="1">
                              <a:ln w="18415" cmpd="sng">
                                <a:noFill/>
                                <a:prstDash val="solid"/>
                              </a:ln>
                              <a:latin typeface="Cambria Math" panose="02040503050406030204" pitchFamily="18" charset="0"/>
                              <a:sym typeface="+mn-lt"/>
                            </a:rPr>
                            <m:t>𝟐</m:t>
                          </m:r>
                        </m:den>
                      </m:f>
                    </m:oMath>
                  </m:oMathPara>
                </a14:m>
                <a:endParaRPr lang="zh-CN" altLang="en-US" sz="4800" b="1">
                  <a:ln w="18415" cmpd="sng">
                    <a:noFill/>
                    <a:prstDash val="solid"/>
                  </a:ln>
                  <a:latin typeface="+mn-ea"/>
                  <a:cs typeface="思源黑体 CN Light" panose="020b0300000000000000" charset="-122"/>
                  <a:sym typeface="+mn-lt"/>
                </a:endParaRPr>
              </a:p>
            </p:txBody>
          </p:sp>
        </mc:Choice>
        <mc:Fallback>
          <p:sp>
            <p:nvSpPr>
              <p:cNvPr id="2" name="文本框 1"/>
              <p:cNvSpPr txBox="1">
                <a:spLocks noRot="1" noChangeAspect="1" noMove="1" noResize="1" noEditPoints="1" noAdjustHandles="1" noChangeArrowheads="1" noChangeShapeType="1" noTextEdit="1"/>
              </p:cNvSpPr>
              <p:nvPr/>
            </p:nvSpPr>
            <p:spPr bwMode="auto">
              <a:xfrm>
                <a:off x="3810000" y="2819400"/>
                <a:ext cx="16954500" cy="2921249"/>
              </a:xfrm>
              <a:prstGeom prst="rect">
                <a:avLst/>
              </a:prstGeom>
              <a:blipFill rotWithShape="1">
                <a:blip r:embed="rId3"/>
                <a:stretch>
                  <a:fillRect l="-1618" b="-2923"/>
                </a:stretch>
              </a:blipFill>
            </p:spPr>
            <p:txBody>
              <a:bodyPr/>
              <a:lstStyle/>
              <a:p>
                <a:r>
                  <a:rPr lang="zh-CN" altLang="en-US">
                    <a:noFill/>
                  </a:rPr>
                  <a:t> </a:t>
                </a:r>
                <a:endParaRPr lang="zh-CN" altLang="en-US">
                  <a:noFill/>
                </a:endParaRPr>
              </a:p>
            </p:txBody>
          </p:sp>
        </mc:Fallback>
      </mc:AlternateContent>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4" name="矩形: 圆角 3"/>
          <p:cNvSpPr/>
          <p:nvPr/>
        </p:nvSpPr>
        <p:spPr>
          <a:xfrm>
            <a:off x="2667000" y="5828079"/>
            <a:ext cx="18897600" cy="6852724"/>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5" name="文本框 4" title="">
                <a:extLst>
                  <a:ext uri="{FF2B5EF4-FFF2-40B4-BE49-F238E27FC236}">
                    <ele attr="{32627435-4855-BD68-9A6F-02A8D08C12AB}"/>
                  </a:ext>
                </a:extLst>
              </p:cNvPr>
              <p:cNvSpPr txBox="1"/>
              <p:nvPr/>
            </p:nvSpPr>
            <p:spPr bwMode="auto">
              <a:xfrm>
                <a:off x="3429000" y="5812175"/>
                <a:ext cx="17716500" cy="676082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8000"/>
                  </a:lnSpc>
                  <a:defRPr/>
                </a:pPr>
                <a:r>
                  <a:rPr lang="zh-CN" altLang="en-US" sz="4400" b="1">
                    <a:solidFill>
                      <a:srgbClr val="FF0000"/>
                    </a:solidFill>
                    <a:latin typeface="+mj-ea"/>
                    <a:sym typeface="Arial" pitchFamily="34" charset="0"/>
                  </a:rPr>
                  <a:t>判断两个比能否可以组成比例，可以看它们的比值是否相等。比值相等，就能组成比例；比值不相等，就不能组成比例。</a:t>
                </a:r>
                <a:endParaRPr lang="en-US" altLang="zh-CN" sz="4400" b="1">
                  <a:solidFill>
                    <a:srgbClr val="FF0000"/>
                  </a:solidFill>
                  <a:latin typeface="+mj-ea"/>
                  <a:sym typeface="Arial" pitchFamily="34" charset="0"/>
                </a:endParaRPr>
              </a:p>
              <a:p>
                <a:pPr>
                  <a:lnSpc>
                    <a:spcPts val="9000"/>
                  </a:lnSpc>
                  <a:defRPr/>
                </a:pPr>
                <a14:m>
                  <m:oMathPara>
                    <m:oMathParaPr>
                      <m:jc/>
                    </m:oMathParaPr>
                    <m:oMath>
                      <m:f>
                        <m:fPr>
                          <m:type m:val="bar"/>
                          <m:ctrlPr>
                            <a:rPr lang="en-US" altLang="zh-CN" sz="4400" b="1" i="1" smtClean="0">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oMath>
                  </m:oMathPara>
                </a14:m>
                <a:r>
                  <a:rPr lang="en-US" altLang="zh-CN" sz="4400" b="1">
                    <a:solidFill>
                      <a:srgbClr val="FF0000"/>
                    </a:solidFill>
                    <a:latin typeface="+mn-ea"/>
                  </a:rPr>
                  <a:t>∶</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𝟑</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en-US" altLang="zh-CN" sz="4400" b="1">
                    <a:solidFill>
                      <a:srgbClr val="FF0000"/>
                    </a:solidFill>
                    <a:latin typeface="+mn-ea"/>
                  </a:rPr>
                  <a:t>÷</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𝟑</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en-US" altLang="zh-CN" sz="4400" b="1">
                    <a:ln w="18415" cmpd="sng">
                      <a:noFill/>
                      <a:prstDash val="solid"/>
                    </a:ln>
                    <a:solidFill>
                      <a:srgbClr val="FF0000"/>
                    </a:solidFill>
                    <a:latin typeface="+mn-ea"/>
                    <a:cs typeface="思源黑体 CN Light" panose="020b0300000000000000" charset="-122"/>
                    <a:sym typeface="+mn-lt"/>
                  </a:rPr>
                  <a:t>×3</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smtClean="0">
                              <a:ln w="18415" cmpd="sng">
                                <a:noFill/>
                                <a:prstDash val="solid"/>
                              </a:ln>
                              <a:solidFill>
                                <a:srgbClr val="FF0000"/>
                              </a:solidFill>
                              <a:latin typeface="Cambria Math" panose="02040503050406030204" pitchFamily="18" charset="0"/>
                              <a:sym typeface="+mn-lt"/>
                            </a:rPr>
                            <m:t>𝟑</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oMath>
                  </m:oMathPara>
                </a14:m>
                <a:endParaRPr lang="en-US" altLang="zh-CN" sz="4400" b="1">
                  <a:ln w="18415" cmpd="sng">
                    <a:noFill/>
                    <a:prstDash val="solid"/>
                  </a:ln>
                  <a:solidFill>
                    <a:srgbClr val="FF0000"/>
                  </a:solidFill>
                  <a:latin typeface="+mn-ea"/>
                  <a:cs typeface="思源黑体 CN Light" panose="020b0300000000000000" charset="-122"/>
                  <a:sym typeface="+mn-lt"/>
                </a:endParaRPr>
              </a:p>
              <a:p>
                <a:pPr>
                  <a:lnSpc>
                    <a:spcPts val="9000"/>
                  </a:lnSpc>
                  <a:defRPr/>
                </a:pPr>
                <a:r>
                  <a:rPr lang="zh-CN" altLang="en-US" sz="4400" b="1">
                    <a:ln w="18415" cmpd="sng">
                      <a:noFill/>
                      <a:prstDash val="solid"/>
                    </a:ln>
                    <a:solidFill>
                      <a:srgbClr val="FF0000"/>
                    </a:solidFill>
                    <a:latin typeface="+mn-ea"/>
                    <a:cs typeface="思源黑体 CN Light" panose="020b0300000000000000" charset="-122"/>
                    <a:sym typeface="+mn-lt"/>
                  </a:rPr>
                  <a:t>选项</a:t>
                </a:r>
                <a:r>
                  <a:rPr lang="en-US" altLang="zh-CN" sz="4400" b="1">
                    <a:ln w="18415" cmpd="sng">
                      <a:noFill/>
                      <a:prstDash val="solid"/>
                    </a:ln>
                    <a:solidFill>
                      <a:srgbClr val="FF0000"/>
                    </a:solidFill>
                    <a:latin typeface="+mn-ea"/>
                    <a:cs typeface="思源黑体 CN Light" panose="020b0300000000000000" charset="-122"/>
                    <a:sym typeface="+mn-lt"/>
                  </a:rPr>
                  <a:t>A</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 2</a:t>
                </a:r>
                <a:r>
                  <a:rPr lang="en-US" altLang="zh-CN" sz="4400" b="1">
                    <a:solidFill>
                      <a:srgbClr val="FF0000"/>
                    </a:solidFill>
                    <a:latin typeface="+mn-ea"/>
                  </a:rPr>
                  <a:t>∶3</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smtClean="0">
                              <a:ln w="18415" cmpd="sng">
                                <a:noFill/>
                                <a:prstDash val="solid"/>
                              </a:ln>
                              <a:solidFill>
                                <a:srgbClr val="FF0000"/>
                              </a:solidFill>
                              <a:latin typeface="Cambria Math" panose="02040503050406030204" pitchFamily="18" charset="0"/>
                              <a:sym typeface="+mn-lt"/>
                            </a:rPr>
                            <m:t>𝟐</m:t>
                          </m:r>
                        </m:num>
                        <m:den>
                          <m:r>
                            <m:rPr>
                              <m:sty m:val="bi"/>
                            </m:rPr>
                            <a:rPr lang="en-US" altLang="zh-CN" sz="4400" b="1" i="1" smtClean="0">
                              <a:ln w="18415" cmpd="sng">
                                <a:noFill/>
                                <a:prstDash val="solid"/>
                              </a:ln>
                              <a:solidFill>
                                <a:srgbClr val="FF0000"/>
                              </a:solidFill>
                              <a:latin typeface="Cambria Math" panose="02040503050406030204" pitchFamily="18" charset="0"/>
                              <a:sym typeface="+mn-lt"/>
                            </a:rPr>
                            <m:t>𝟑</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𝟑</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A</a:t>
                </a:r>
                <a:r>
                  <a:rPr lang="zh-CN" altLang="en-US" sz="4400" b="1">
                    <a:ln w="18415" cmpd="sng">
                      <a:noFill/>
                      <a:prstDash val="solid"/>
                    </a:ln>
                    <a:solidFill>
                      <a:srgbClr val="FF0000"/>
                    </a:solidFill>
                    <a:latin typeface="+mn-ea"/>
                    <a:cs typeface="思源黑体 CN Light" panose="020b0300000000000000" charset="-122"/>
                    <a:sym typeface="+mn-lt"/>
                  </a:rPr>
                  <a:t>错。</a:t>
                </a:r>
                <a:endParaRPr lang="en-US" altLang="zh-CN" sz="4400" b="1">
                  <a:ln w="18415" cmpd="sng">
                    <a:noFill/>
                    <a:prstDash val="solid"/>
                  </a:ln>
                  <a:solidFill>
                    <a:srgbClr val="FF0000"/>
                  </a:solidFill>
                  <a:latin typeface="+mn-ea"/>
                  <a:cs typeface="思源黑体 CN Light" panose="020b0300000000000000" charset="-122"/>
                  <a:sym typeface="+mn-lt"/>
                </a:endParaRPr>
              </a:p>
              <a:p>
                <a:pPr>
                  <a:lnSpc>
                    <a:spcPts val="9000"/>
                  </a:lnSpc>
                  <a:defRPr/>
                </a:pPr>
                <a:r>
                  <a:rPr lang="zh-CN" altLang="en-US" sz="4400" b="1">
                    <a:ln w="18415" cmpd="sng">
                      <a:noFill/>
                      <a:prstDash val="solid"/>
                    </a:ln>
                    <a:solidFill>
                      <a:srgbClr val="FF0000"/>
                    </a:solidFill>
                    <a:latin typeface="+mn-ea"/>
                    <a:cs typeface="思源黑体 CN Light" panose="020b0300000000000000" charset="-122"/>
                    <a:sym typeface="+mn-lt"/>
                  </a:rPr>
                  <a:t>选项</a:t>
                </a:r>
                <a:r>
                  <a:rPr lang="en-US" altLang="zh-CN" sz="4400" b="1">
                    <a:ln w="18415" cmpd="sng">
                      <a:noFill/>
                      <a:prstDash val="solid"/>
                    </a:ln>
                    <a:solidFill>
                      <a:srgbClr val="FF0000"/>
                    </a:solidFill>
                    <a:latin typeface="+mn-ea"/>
                    <a:cs typeface="思源黑体 CN Light" panose="020b0300000000000000" charset="-122"/>
                    <a:sym typeface="+mn-lt"/>
                  </a:rPr>
                  <a:t>B</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 3</a:t>
                </a:r>
                <a:r>
                  <a:rPr lang="en-US" altLang="zh-CN" sz="4400" b="1">
                    <a:solidFill>
                      <a:srgbClr val="FF0000"/>
                    </a:solidFill>
                    <a:latin typeface="+mn-ea"/>
                  </a:rPr>
                  <a:t>∶2</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smtClean="0">
                              <a:ln w="18415" cmpd="sng">
                                <a:noFill/>
                                <a:prstDash val="solid"/>
                              </a:ln>
                              <a:solidFill>
                                <a:srgbClr val="FF0000"/>
                              </a:solidFill>
                              <a:latin typeface="Cambria Math" panose="02040503050406030204" pitchFamily="18" charset="0"/>
                              <a:sym typeface="+mn-lt"/>
                            </a:rPr>
                            <m:t>𝟑</m:t>
                          </m:r>
                        </m:num>
                        <m:den>
                          <m:r>
                            <m:rPr>
                              <m:sty m:val="bi"/>
                            </m:rPr>
                            <a:rPr lang="en-US" altLang="zh-CN" sz="4400" b="1" i="1" smtClean="0">
                              <a:ln w="18415" cmpd="sng">
                                <a:noFill/>
                                <a:prstDash val="solid"/>
                              </a:ln>
                              <a:solidFill>
                                <a:srgbClr val="FF0000"/>
                              </a:solidFill>
                              <a:latin typeface="Cambria Math" panose="02040503050406030204" pitchFamily="18" charset="0"/>
                              <a:sym typeface="+mn-lt"/>
                            </a:rPr>
                            <m:t>𝟐</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B</a:t>
                </a:r>
                <a:r>
                  <a:rPr lang="zh-CN" altLang="en-US" sz="4400" b="1">
                    <a:ln w="18415" cmpd="sng">
                      <a:noFill/>
                      <a:prstDash val="solid"/>
                    </a:ln>
                    <a:solidFill>
                      <a:srgbClr val="FF0000"/>
                    </a:solidFill>
                    <a:latin typeface="+mn-ea"/>
                    <a:cs typeface="思源黑体 CN Light" panose="020b0300000000000000" charset="-122"/>
                    <a:sym typeface="+mn-lt"/>
                  </a:rPr>
                  <a:t>正确。</a:t>
                </a:r>
                <a:endParaRPr lang="en-US" altLang="zh-CN" sz="4400" b="1">
                  <a:ln w="18415" cmpd="sng">
                    <a:noFill/>
                    <a:prstDash val="solid"/>
                  </a:ln>
                  <a:solidFill>
                    <a:srgbClr val="FF0000"/>
                  </a:solidFill>
                  <a:latin typeface="+mn-ea"/>
                  <a:cs typeface="思源黑体 CN Light" panose="020b0300000000000000" charset="-122"/>
                  <a:sym typeface="+mn-lt"/>
                </a:endParaRPr>
              </a:p>
              <a:p>
                <a:pPr>
                  <a:lnSpc>
                    <a:spcPts val="9000"/>
                  </a:lnSpc>
                  <a:defRPr/>
                </a:pPr>
                <a:r>
                  <a:rPr lang="zh-CN" altLang="en-US" sz="4400" b="1">
                    <a:ln w="18415" cmpd="sng">
                      <a:noFill/>
                      <a:prstDash val="solid"/>
                    </a:ln>
                    <a:solidFill>
                      <a:srgbClr val="FF0000"/>
                    </a:solidFill>
                    <a:latin typeface="+mn-ea"/>
                    <a:cs typeface="思源黑体 CN Light" panose="020b0300000000000000" charset="-122"/>
                    <a:sym typeface="+mn-lt"/>
                  </a:rPr>
                  <a:t>选项</a:t>
                </a:r>
                <a:r>
                  <a:rPr lang="en-US" altLang="zh-CN" sz="4400" b="1">
                    <a:ln w="18415" cmpd="sng">
                      <a:noFill/>
                      <a:prstDash val="solid"/>
                    </a:ln>
                    <a:solidFill>
                      <a:srgbClr val="FF0000"/>
                    </a:solidFill>
                    <a:latin typeface="+mn-ea"/>
                    <a:cs typeface="思源黑体 CN Light" panose="020b0300000000000000" charset="-122"/>
                    <a:sym typeface="+mn-lt"/>
                  </a:rPr>
                  <a:t>C</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𝟑</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en-US" altLang="zh-CN" sz="4400" b="1">
                    <a:solidFill>
                      <a:srgbClr val="FF0000"/>
                    </a:solidFill>
                    <a:latin typeface="+mn-ea"/>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smtClean="0">
                              <a:ln w="18415" cmpd="sng">
                                <a:noFill/>
                                <a:prstDash val="solid"/>
                              </a:ln>
                              <a:solidFill>
                                <a:srgbClr val="FF0000"/>
                              </a:solidFill>
                              <a:latin typeface="Cambria Math" panose="02040503050406030204" pitchFamily="18" charset="0"/>
                              <a:sym typeface="+mn-lt"/>
                            </a:rPr>
                            <m:t>𝟑</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en-US" altLang="zh-CN" sz="4400" b="1">
                    <a:solidFill>
                      <a:srgbClr val="FF0000"/>
                    </a:solidFill>
                    <a:latin typeface="+mn-ea"/>
                  </a:rPr>
                  <a:t>÷</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smtClean="0">
                              <a:ln w="18415" cmpd="sng">
                                <a:noFill/>
                                <a:prstDash val="solid"/>
                              </a:ln>
                              <a:solidFill>
                                <a:srgbClr val="FF0000"/>
                              </a:solidFill>
                              <a:latin typeface="Cambria Math" panose="02040503050406030204" pitchFamily="18" charset="0"/>
                              <a:sym typeface="+mn-lt"/>
                            </a:rPr>
                            <m:t>𝟐</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𝟏</m:t>
                          </m:r>
                        </m:num>
                        <m:den>
                          <m:r>
                            <m:rPr>
                              <m:sty m:val="bi"/>
                            </m:rPr>
                            <a:rPr lang="en-US" altLang="zh-CN" sz="4400" b="1" i="1" smtClean="0">
                              <a:ln w="18415" cmpd="sng">
                                <a:noFill/>
                                <a:prstDash val="solid"/>
                              </a:ln>
                              <a:solidFill>
                                <a:srgbClr val="FF0000"/>
                              </a:solidFill>
                              <a:latin typeface="Cambria Math" panose="02040503050406030204" pitchFamily="18" charset="0"/>
                              <a:sym typeface="+mn-lt"/>
                            </a:rPr>
                            <m:t>𝟑</m:t>
                          </m:r>
                        </m:den>
                      </m:f>
                      <m:r>
                        <m:rPr>
                          <m:sty m:val="bi"/>
                        </m:rPr>
                        <a:rPr lang="en-US" altLang="zh-CN" sz="4400" b="1" i="1">
                          <a:ln w="18415" cmpd="sng">
                            <a:noFill/>
                            <a:prstDash val="solid"/>
                          </a:ln>
                          <a:solidFill>
                            <a:srgbClr val="FF0000"/>
                          </a:solidFill>
                          <a:latin typeface="Cambria Math" panose="02040503050406030204" pitchFamily="18" charset="0"/>
                          <a:sym typeface="+mn-lt"/>
                        </a:rPr>
                        <m:t> </m:t>
                      </m:r>
                    </m:oMath>
                  </m:oMathPara>
                </a14:m>
                <a:r>
                  <a:rPr lang="en-US" altLang="zh-CN" sz="4400" b="1">
                    <a:ln w="18415" cmpd="sng">
                      <a:noFill/>
                      <a:prstDash val="solid"/>
                    </a:ln>
                    <a:solidFill>
                      <a:srgbClr val="FF0000"/>
                    </a:solidFill>
                    <a:latin typeface="+mn-ea"/>
                    <a:cs typeface="思源黑体 CN Light" panose="020b0300000000000000" charset="-122"/>
                    <a:sym typeface="+mn-lt"/>
                  </a:rPr>
                  <a:t>×2</a:t>
                </a:r>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sym typeface="+mn-lt"/>
                  </a:rPr>
                  <a:t> </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𝟐</m:t>
                          </m:r>
                        </m:num>
                        <m:den>
                          <m:r>
                            <m:rPr>
                              <m:sty m:val="bi"/>
                            </m:rPr>
                            <a:rPr lang="en-US" altLang="zh-CN" sz="4400" b="1" i="1">
                              <a:ln w="18415" cmpd="sng">
                                <a:noFill/>
                                <a:prstDash val="solid"/>
                              </a:ln>
                              <a:solidFill>
                                <a:srgbClr val="FF0000"/>
                              </a:solidFill>
                              <a:latin typeface="Cambria Math" panose="02040503050406030204" pitchFamily="18" charset="0"/>
                              <a:sym typeface="+mn-lt"/>
                            </a:rPr>
                            <m:t>𝟑</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14:m>
                  <m:oMathPara>
                    <m:oMathParaPr>
                      <m:jc/>
                    </m:oMathParaPr>
                    <m:oMath>
                      <m:f>
                        <m:fPr>
                          <m:type m:val="bar"/>
                          <m:ctrlPr>
                            <a:rPr lang="en-US" altLang="zh-CN" sz="4400" b="1" i="1">
                              <a:ln w="18415" cmpd="sng">
                                <a:noFill/>
                                <a:prstDash val="solid"/>
                              </a:ln>
                              <a:solidFill>
                                <a:srgbClr val="FF0000"/>
                              </a:solidFill>
                              <a:latin typeface="Cambria Math" panose="02040503050406030204" pitchFamily="18" charset="0"/>
                              <a:sym typeface="+mn-lt"/>
                            </a:rPr>
                          </m:ctrlPr>
                        </m:fPr>
                        <m:num>
                          <m:r>
                            <m:rPr>
                              <m:sty m:val="bi"/>
                            </m:rPr>
                            <a:rPr lang="en-US" altLang="zh-CN" sz="4400" b="1" i="1">
                              <a:ln w="18415" cmpd="sng">
                                <a:noFill/>
                                <a:prstDash val="solid"/>
                              </a:ln>
                              <a:solidFill>
                                <a:srgbClr val="FF0000"/>
                              </a:solidFill>
                              <a:latin typeface="Cambria Math" panose="02040503050406030204" pitchFamily="18" charset="0"/>
                              <a:sym typeface="+mn-lt"/>
                            </a:rPr>
                            <m:t>𝟑</m:t>
                          </m:r>
                        </m:num>
                        <m:den>
                          <m:r>
                            <m:rPr>
                              <m:sty m:val="bi"/>
                            </m:rPr>
                            <a:rPr lang="en-US" altLang="zh-CN" sz="4400" b="1" i="1">
                              <a:ln w="18415" cmpd="sng">
                                <a:noFill/>
                                <a:prstDash val="solid"/>
                              </a:ln>
                              <a:solidFill>
                                <a:srgbClr val="FF0000"/>
                              </a:solidFill>
                              <a:latin typeface="Cambria Math" panose="02040503050406030204" pitchFamily="18" charset="0"/>
                              <a:sym typeface="+mn-lt"/>
                            </a:rPr>
                            <m:t>𝟐</m:t>
                          </m:r>
                        </m:den>
                      </m:f>
                    </m:oMath>
                  </m:oMathPara>
                </a14:m>
                <a:r>
                  <a:rPr lang="zh-CN" altLang="en-US" sz="4400" b="1">
                    <a:ln w="18415" cmpd="sng">
                      <a:noFill/>
                      <a:prstDash val="solid"/>
                    </a:ln>
                    <a:solidFill>
                      <a:srgbClr val="FF0000"/>
                    </a:solidFill>
                    <a:latin typeface="+mn-ea"/>
                    <a:cs typeface="思源黑体 CN Light" panose="020b0300000000000000" charset="-122"/>
                    <a:sym typeface="+mn-lt"/>
                  </a:rPr>
                  <a:t>，</a:t>
                </a:r>
                <a:r>
                  <a:rPr lang="en-US" altLang="zh-CN" sz="4400" b="1">
                    <a:ln w="18415" cmpd="sng">
                      <a:noFill/>
                      <a:prstDash val="solid"/>
                    </a:ln>
                    <a:solidFill>
                      <a:srgbClr val="FF0000"/>
                    </a:solidFill>
                    <a:latin typeface="+mn-ea"/>
                    <a:cs typeface="思源黑体 CN Light" panose="020b0300000000000000" charset="-122"/>
                    <a:sym typeface="+mn-lt"/>
                  </a:rPr>
                  <a:t>C</a:t>
                </a:r>
                <a:r>
                  <a:rPr lang="zh-CN" altLang="en-US" sz="4400" b="1">
                    <a:ln w="18415" cmpd="sng">
                      <a:noFill/>
                      <a:prstDash val="solid"/>
                    </a:ln>
                    <a:solidFill>
                      <a:srgbClr val="FF0000"/>
                    </a:solidFill>
                    <a:latin typeface="+mn-ea"/>
                    <a:cs typeface="思源黑体 CN Light" panose="020b0300000000000000" charset="-122"/>
                    <a:sym typeface="+mn-lt"/>
                  </a:rPr>
                  <a:t>错。</a:t>
                </a:r>
                <a:endParaRPr lang="en-US" altLang="zh-CN" sz="4400" b="1">
                  <a:ln w="18415" cmpd="sng">
                    <a:noFill/>
                    <a:prstDash val="solid"/>
                  </a:ln>
                  <a:solidFill>
                    <a:srgbClr val="FF0000"/>
                  </a:solidFill>
                  <a:latin typeface="+mn-ea"/>
                  <a:cs typeface="思源黑体 CN Light" panose="020b0300000000000000" charset="-122"/>
                  <a:sym typeface="+mn-lt"/>
                </a:endParaRPr>
              </a:p>
            </p:txBody>
          </p:sp>
        </mc:Choice>
        <mc:Fallback>
          <p:sp>
            <p:nvSpPr>
              <p:cNvPr id="5" name="文本框 4"/>
              <p:cNvSpPr txBox="1">
                <a:spLocks noRot="1" noChangeAspect="1" noMove="1" noResize="1" noEditPoints="1" noAdjustHandles="1" noChangeArrowheads="1" noChangeShapeType="1" noTextEdit="1"/>
              </p:cNvSpPr>
              <p:nvPr/>
            </p:nvSpPr>
            <p:spPr bwMode="auto">
              <a:xfrm>
                <a:off x="3429000" y="5812175"/>
                <a:ext cx="17716500" cy="6760825"/>
              </a:xfrm>
              <a:prstGeom prst="rect">
                <a:avLst/>
              </a:prstGeom>
              <a:blipFill rotWithShape="1">
                <a:blip r:embed="rId5"/>
                <a:stretch>
                  <a:fillRect l="-1411" r="-3613"/>
                </a:stretch>
              </a:blipFill>
            </p:spPr>
            <p:txBody>
              <a:bodyPr/>
              <a:lstStyle/>
              <a:p>
                <a:r>
                  <a:rPr lang="zh-CN" altLang="en-US">
                    <a:noFill/>
                  </a:rPr>
                  <a:t> </a:t>
                </a:r>
                <a:endParaRPr lang="zh-CN" altLang="en-US">
                  <a:noFill/>
                </a:endParaRPr>
              </a:p>
            </p:txBody>
          </p:sp>
        </mc:Fallback>
      </mc:AlternateContent>
      <p:pic>
        <p:nvPicPr>
          <p:cNvPr id="6" name="图片 5"/>
          <p:cNvPicPr>
            <a:picLocks noChangeAspect="1"/>
          </p:cNvPicPr>
          <p:nvPr/>
        </p:nvPicPr>
        <p:blipFill>
          <a:blip r:embed="rId6">
            <a:extLst>
              <a:ext uri="{28A0092B-C50C-407E-A947-70E740481C1C}">
                <a14:useLocalDpi xmlns:a14="http://schemas.microsoft.com/office/drawing/2010/main" val="0"/>
              </a:ext>
            </a:extLst>
          </a:blip>
          <a:srcRect l="25753" r="32571" b="51817"/>
          <a:stretch>
            <a:fillRect/>
          </a:stretch>
        </p:blipFill>
        <p:spPr>
          <a:xfrm flipH="1">
            <a:off x="20479458" y="1066800"/>
            <a:ext cx="1751184" cy="1838250"/>
          </a:xfrm>
          <a:prstGeom prst="rect">
            <a:avLst/>
          </a:prstGeom>
        </p:spPr>
      </p:pic>
      <p:grpSp>
        <p:nvGrpSpPr>
          <p:cNvPr id="7" name="组合 6"/>
          <p:cNvGrpSpPr/>
          <p:nvPr/>
        </p:nvGrpSpPr>
        <p:grpSpPr>
          <a:xfrm>
            <a:off x="8010524" y="1131684"/>
            <a:ext cx="11963401" cy="1838251"/>
            <a:chOff x="9340296" y="9426623"/>
            <a:chExt cx="5682815" cy="884486"/>
          </a:xfrm>
        </p:grpSpPr>
        <p:sp>
          <p:nvSpPr>
            <p:cNvPr id="8" name="圆角矩形标注 8"/>
            <p:cNvSpPr/>
            <p:nvPr/>
          </p:nvSpPr>
          <p:spPr bwMode="auto">
            <a:xfrm>
              <a:off x="9340296" y="9426623"/>
              <a:ext cx="5682815" cy="884486"/>
            </a:xfrm>
            <a:prstGeom prst="wedgeRoundRectCallout">
              <a:avLst>
                <a:gd name="adj1" fmla="val 53259"/>
                <a:gd name="adj2" fmla="val -10757"/>
                <a:gd name="adj3" fmla="val 16667"/>
              </a:avLst>
            </a:prstGeom>
            <a:solidFill>
              <a:srgbClr val="E9F4E3"/>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9" name="矩形 8"/>
            <p:cNvSpPr>
              <a:spLocks noChangeArrowheads="1"/>
            </p:cNvSpPr>
            <p:nvPr/>
          </p:nvSpPr>
          <p:spPr bwMode="auto">
            <a:xfrm>
              <a:off x="9454630" y="9434696"/>
              <a:ext cx="5459892" cy="85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ts val="7000"/>
                </a:lnSpc>
                <a:buNone/>
                <a:defRPr/>
              </a:pPr>
              <a:r>
                <a:rPr lang="zh-CN" altLang="en-US" sz="4400" b="1">
                  <a:solidFill>
                    <a:srgbClr val="FF0000"/>
                  </a:solidFill>
                  <a:latin typeface="+mj-ea"/>
                  <a:sym typeface="Arial" pitchFamily="34" charset="0"/>
                </a:rPr>
                <a:t>组成比例的两个比既可以写成</a:t>
              </a:r>
              <a:r>
                <a:rPr lang="zh-CN" altLang="en-US" sz="4400" b="1">
                  <a:solidFill>
                    <a:srgbClr val="0000FF"/>
                  </a:solidFill>
                  <a:latin typeface="+mj-ea"/>
                  <a:sym typeface="Arial" pitchFamily="34" charset="0"/>
                </a:rPr>
                <a:t>带比号的形式</a:t>
              </a:r>
              <a:r>
                <a:rPr lang="zh-CN" altLang="en-US" sz="4400" b="1">
                  <a:solidFill>
                    <a:srgbClr val="FF0000"/>
                  </a:solidFill>
                  <a:latin typeface="+mj-ea"/>
                  <a:sym typeface="Arial" pitchFamily="34" charset="0"/>
                </a:rPr>
                <a:t>，也可以写成</a:t>
              </a:r>
              <a:r>
                <a:rPr lang="zh-CN" altLang="en-US" sz="4400" b="1">
                  <a:solidFill>
                    <a:srgbClr val="0000FF"/>
                  </a:solidFill>
                  <a:latin typeface="+mj-ea"/>
                  <a:sym typeface="Arial" pitchFamily="34" charset="0"/>
                </a:rPr>
                <a:t>分数的形式</a:t>
              </a:r>
              <a:r>
                <a:rPr lang="zh-CN" altLang="en-US" sz="4400" b="1">
                  <a:solidFill>
                    <a:srgbClr val="FF0000"/>
                  </a:solidFill>
                  <a:latin typeface="+mj-ea"/>
                  <a:sym typeface="Arial" pitchFamily="34" charset="0"/>
                </a:rPr>
                <a:t>，但读法相同。</a:t>
              </a:r>
              <a:endParaRPr lang="zh-CN" altLang="en-US" sz="4400" b="1">
                <a:solidFill>
                  <a:srgbClr val="FF0000"/>
                </a:solidFill>
                <a:latin typeface="+mj-ea"/>
                <a:sym typeface="Arial" pitchFamily="34" charset="0"/>
              </a:endParaRPr>
            </a:p>
          </p:txBody>
        </p:sp>
      </p:grpSp>
      <p:sp>
        <p:nvSpPr>
          <p:cNvPr id="10" name="文本框 9"/>
          <p:cNvSpPr txBox="1"/>
          <p:nvPr/>
        </p:nvSpPr>
        <p:spPr bwMode="auto">
          <a:xfrm>
            <a:off x="17183100" y="3247875"/>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B</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Effect transition="in" filter="wipe(left)">
                                      <p:cBhvr>
                                        <p:cTn id="16" dur="500"/>
                                        <p:tgtEl>
                                          <p:spTgt spid="5">
                                            <p:txEl>
                                              <p:pRg st="0" end="0"/>
                                            </p:txEl>
                                          </p:spTgt>
                                        </p:tgtEl>
                                      </p:cBhvr>
                                    </p:animEffect>
                                  </p:childTnLst>
                                </p:cTn>
                              </p:par>
                            </p:childTnLst>
                          </p:cTn>
                        </p:par>
                        <p:par>
                          <p:cTn id="17" fill="hold" nodeType="afterGroup">
                            <p:stCondLst>
                              <p:cond delay="1000"/>
                            </p:stCondLst>
                            <p:childTnLst>
                              <p:par>
                                <p:cTn id="18" presetID="22" presetClass="entr" presetSubtype="8" dur="500" fill="hold" nodeType="after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wipe(left)">
                                      <p:cBhvr>
                                        <p:cTn id="20" dur="500"/>
                                        <p:tgtEl>
                                          <p:spTgt spid="5">
                                            <p:txEl>
                                              <p:pRg st="1" end="1"/>
                                            </p:txEl>
                                          </p:spTgt>
                                        </p:tgtEl>
                                      </p:cBhvr>
                                    </p:animEffect>
                                  </p:childTnLst>
                                </p:cTn>
                              </p:par>
                            </p:childTnLst>
                          </p:cTn>
                        </p:par>
                        <p:par>
                          <p:cTn id="21" fill="hold" nodeType="afterGroup">
                            <p:stCondLst>
                              <p:cond delay="1500"/>
                            </p:stCondLst>
                            <p:childTnLst>
                              <p:par>
                                <p:cTn id="22" presetID="22" presetClass="entr" presetSubtype="8" dur="50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wipe(left)">
                                      <p:cBhvr>
                                        <p:cTn id="24" dur="500"/>
                                        <p:tgtEl>
                                          <p:spTgt spid="5">
                                            <p:txEl>
                                              <p:pRg st="2" end="2"/>
                                            </p:txEl>
                                          </p:spTgt>
                                        </p:tgtEl>
                                      </p:cBhvr>
                                    </p:animEffect>
                                  </p:childTnLst>
                                </p:cTn>
                              </p:par>
                            </p:childTnLst>
                          </p:cTn>
                        </p:par>
                        <p:par>
                          <p:cTn id="25" fill="hold" nodeType="afterGroup">
                            <p:stCondLst>
                              <p:cond delay="2000"/>
                            </p:stCondLst>
                            <p:childTnLst>
                              <p:par>
                                <p:cTn id="26" presetID="22" presetClass="entr" presetSubtype="8" dur="500" fill="hold" nodeType="after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wipe(left)">
                                      <p:cBhvr>
                                        <p:cTn id="28" dur="500"/>
                                        <p:tgtEl>
                                          <p:spTgt spid="5">
                                            <p:txEl>
                                              <p:pRg st="3" end="3"/>
                                            </p:txEl>
                                          </p:spTgt>
                                        </p:tgtEl>
                                      </p:cBhvr>
                                    </p:animEffect>
                                  </p:childTnLst>
                                </p:cTn>
                              </p:par>
                            </p:childTnLst>
                          </p:cTn>
                        </p:par>
                        <p:par>
                          <p:cTn id="29" fill="hold" nodeType="afterGroup">
                            <p:stCondLst>
                              <p:cond delay="2500"/>
                            </p:stCondLst>
                            <p:childTnLst>
                              <p:par>
                                <p:cTn id="30" presetID="22" presetClass="entr" presetSubtype="8" dur="500" fill="hold" nodeType="after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wipe(left)">
                                      <p:cBhvr>
                                        <p:cTn id="32" dur="500"/>
                                        <p:tgtEl>
                                          <p:spTgt spid="5">
                                            <p:txEl>
                                              <p:pRg st="4" end="4"/>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par>
                          <p:cTn id="37" fill="hold" nodeType="afterGroup">
                            <p:stCondLst>
                              <p:cond delay="1"/>
                            </p:stCondLst>
                            <p:childTnLst>
                              <p:par>
                                <p:cTn id="38" presetID="22" presetClass="entr" presetSubtype="8" dur="500" fill="hold" nodeType="after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left)">
                                      <p:cBhvr>
                                        <p:cTn id="40" dur="500"/>
                                        <p:tgtEl>
                                          <p:spTgt spid="7"/>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22" presetClass="entr" presetSubtype="8" dur="500" fill="hold" grpId="1"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left)">
                                      <p:cBhvr>
                                        <p:cTn id="4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10"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2" name="图片 1"/>
          <p:cNvPicPr>
            <a:picLocks noChangeAspect="1"/>
          </p:cNvPicPr>
          <p:nvPr/>
        </p:nvPicPr>
        <p:blipFill>
          <a:blip r:embed="rId3">
            <a:extLst>
              <a:ext uri="{28A0092B-C50C-407E-A947-70E740481C1C}">
                <a14:useLocalDpi xmlns:a14="http://schemas.microsoft.com/office/drawing/2010/main" val="0"/>
              </a:ext>
            </a:extLst>
          </a:blip>
          <a:srcRect l="9531" t="38209" r="8125" b="33402"/>
          <a:stretch>
            <a:fillRect/>
          </a:stretch>
        </p:blipFill>
        <p:spPr>
          <a:xfrm>
            <a:off x="1219200" y="2954971"/>
            <a:ext cx="21480822" cy="9465629"/>
          </a:xfrm>
          <a:prstGeom prst="rect">
            <a:avLst/>
          </a:prstGeom>
        </p:spPr>
      </p:pic>
      <p:sp>
        <p:nvSpPr>
          <p:cNvPr id="3" name="矩形 2"/>
          <p:cNvSpPr>
            <a:spLocks noChangeArrowheads="1"/>
          </p:cNvSpPr>
          <p:nvPr/>
        </p:nvSpPr>
        <p:spPr bwMode="auto">
          <a:xfrm>
            <a:off x="3657600" y="3377569"/>
            <a:ext cx="17907000" cy="3893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ct val="150000"/>
              </a:lnSpc>
              <a:buNone/>
              <a:defRPr/>
            </a:pPr>
            <a:r>
              <a:rPr lang="en-US" altLang="zh-CN" sz="5400" b="1">
                <a:latin typeface="+mj-ea"/>
                <a:sym typeface="Arial" pitchFamily="34" charset="0"/>
              </a:rPr>
              <a:t>1</a:t>
            </a:r>
            <a:r>
              <a:rPr lang="zh-CN" altLang="en-US" sz="5400" b="1">
                <a:latin typeface="+mj-ea"/>
                <a:sym typeface="Arial" pitchFamily="34" charset="0"/>
              </a:rPr>
              <a:t>、</a:t>
            </a:r>
            <a:r>
              <a:rPr lang="zh-CN" altLang="en-US" sz="5400" b="1">
                <a:solidFill>
                  <a:srgbClr val="0000FF"/>
                </a:solidFill>
                <a:latin typeface="+mj-ea"/>
                <a:sym typeface="Arial" pitchFamily="34" charset="0"/>
              </a:rPr>
              <a:t>比例的基本性质</a:t>
            </a:r>
            <a:endParaRPr lang="en-US" altLang="zh-CN" sz="5400" b="1">
              <a:solidFill>
                <a:srgbClr val="0000FF"/>
              </a:solidFill>
              <a:latin typeface="+mj-ea"/>
              <a:sym typeface="Arial" pitchFamily="34" charset="0"/>
            </a:endParaRPr>
          </a:p>
          <a:p>
            <a:pPr>
              <a:lnSpc>
                <a:spcPct val="150000"/>
              </a:lnSpc>
              <a:buNone/>
              <a:defRPr/>
            </a:pPr>
            <a:r>
              <a:rPr lang="zh-CN" altLang="en-US" sz="5400" b="1">
                <a:solidFill>
                  <a:srgbClr val="FF0000"/>
                </a:solidFill>
                <a:latin typeface="+mj-ea"/>
                <a:sym typeface="Arial" pitchFamily="34" charset="0"/>
              </a:rPr>
              <a:t>在比例里，两个外项的积等于两个内项的积。</a:t>
            </a:r>
            <a:endParaRPr lang="en-US" altLang="zh-CN" sz="5400" b="1">
              <a:solidFill>
                <a:srgbClr val="FF0000"/>
              </a:solidFill>
              <a:latin typeface="+mj-ea"/>
              <a:sym typeface="Arial" pitchFamily="34" charset="0"/>
            </a:endParaRPr>
          </a:p>
          <a:p>
            <a:pPr>
              <a:lnSpc>
                <a:spcPct val="150000"/>
              </a:lnSpc>
              <a:buNone/>
              <a:defRPr/>
            </a:pPr>
            <a:r>
              <a:rPr lang="zh-CN" altLang="en-US" sz="5400" b="1">
                <a:latin typeface="+mj-ea"/>
                <a:sym typeface="Arial" pitchFamily="34" charset="0"/>
              </a:rPr>
              <a:t>可以用字母表示比例的基本性质：</a:t>
            </a:r>
            <a:endParaRPr lang="zh-CN" altLang="en-US" sz="5400" b="1">
              <a:latin typeface="+mj-ea"/>
              <a:sym typeface="Arial" pitchFamily="34" charset="0"/>
            </a:endParaRPr>
          </a:p>
        </p:txBody>
      </p:sp>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grpSp>
        <p:nvGrpSpPr>
          <p:cNvPr id="5" name="组合 4"/>
          <p:cNvGrpSpPr/>
          <p:nvPr/>
        </p:nvGrpSpPr>
        <p:grpSpPr>
          <a:xfrm>
            <a:off x="10439400" y="1676400"/>
            <a:ext cx="5638800" cy="1066800"/>
            <a:chOff x="692103" y="1765829"/>
            <a:chExt cx="4028421" cy="1067454"/>
          </a:xfrm>
        </p:grpSpPr>
        <p:sp>
          <p:nvSpPr>
            <p:cNvPr id="6" name="任意多边形 22"/>
            <p:cNvSpPr/>
            <p:nvPr/>
          </p:nvSpPr>
          <p:spPr>
            <a:xfrm>
              <a:off x="692103" y="1765829"/>
              <a:ext cx="4028421" cy="1067454"/>
            </a:xfrm>
            <a:custGeom>
              <a:gdLst>
                <a:gd name="connsiteX0" fmla="*/ 71536 w 1092783"/>
                <a:gd name="connsiteY0" fmla="*/ 0 h 353162"/>
                <a:gd name="connsiteX1" fmla="*/ 1021247 w 1092783"/>
                <a:gd name="connsiteY1" fmla="*/ 0 h 353162"/>
                <a:gd name="connsiteX2" fmla="*/ 1092783 w 1092783"/>
                <a:gd name="connsiteY2" fmla="*/ 71536 h 353162"/>
                <a:gd name="connsiteX3" fmla="*/ 1092783 w 1092783"/>
                <a:gd name="connsiteY3" fmla="*/ 353162 h 353162"/>
                <a:gd name="connsiteX4" fmla="*/ 0 w 1092783"/>
                <a:gd name="connsiteY4" fmla="*/ 353162 h 353162"/>
                <a:gd name="connsiteX5" fmla="*/ 0 w 1092783"/>
                <a:gd name="connsiteY5" fmla="*/ 71536 h 353162"/>
                <a:gd name="connsiteX6" fmla="*/ 71536 w 1092783"/>
                <a:gd name="connsiteY6" fmla="*/ 0 h 353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83" h="353162">
                  <a:moveTo>
                    <a:pt x="71536" y="0"/>
                  </a:moveTo>
                  <a:lnTo>
                    <a:pt x="1021247" y="0"/>
                  </a:lnTo>
                  <a:cubicBezTo>
                    <a:pt x="1060755" y="0"/>
                    <a:pt x="1092783" y="32028"/>
                    <a:pt x="1092783" y="71536"/>
                  </a:cubicBezTo>
                  <a:lnTo>
                    <a:pt x="1092783" y="353162"/>
                  </a:lnTo>
                  <a:lnTo>
                    <a:pt x="0" y="353162"/>
                  </a:lnTo>
                  <a:lnTo>
                    <a:pt x="0" y="71536"/>
                  </a:lnTo>
                  <a:cubicBezTo>
                    <a:pt x="0" y="32028"/>
                    <a:pt x="32028" y="0"/>
                    <a:pt x="71536" y="0"/>
                  </a:cubicBezTo>
                  <a:close/>
                </a:path>
              </a:pathLst>
            </a:custGeom>
            <a:solidFill>
              <a:srgbClr val="00B05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accent1"/>
                </a:solidFill>
                <a:latin typeface="黑体" panose="02010609060101010101" charset="-122"/>
                <a:ea typeface="黑体" panose="02010609060101010101" charset="-122"/>
              </a:endParaRPr>
            </a:p>
          </p:txBody>
        </p:sp>
        <p:sp>
          <p:nvSpPr>
            <p:cNvPr id="7" name="文本框 6"/>
            <p:cNvSpPr txBox="1"/>
            <p:nvPr/>
          </p:nvSpPr>
          <p:spPr>
            <a:xfrm>
              <a:off x="878664" y="1773382"/>
              <a:ext cx="3732983" cy="923896"/>
            </a:xfrm>
            <a:prstGeom prst="rect">
              <a:avLst/>
            </a:prstGeom>
            <a:no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5400" b="1">
                  <a:solidFill>
                    <a:schemeClr val="bg1"/>
                  </a:solidFill>
                  <a:latin typeface="+mn-ea"/>
                  <a:cs typeface="黑体" panose="02010609060101010101" charset="-122"/>
                </a:rPr>
                <a:t>比例的基本性质</a:t>
              </a:r>
              <a:endParaRPr lang="zh-CN" altLang="en-US" sz="5400" b="1">
                <a:solidFill>
                  <a:schemeClr val="bg1"/>
                </a:solidFill>
                <a:latin typeface="+mn-ea"/>
                <a:cs typeface="黑体" panose="02010609060101010101" charset="-122"/>
              </a:endParaRPr>
            </a:p>
          </p:txBody>
        </p:sp>
      </p:grpSp>
      <p:sp>
        <p:nvSpPr>
          <p:cNvPr id="8" name="Rectangle 6"/>
          <p:cNvSpPr>
            <a:spLocks noChangeArrowheads="1"/>
          </p:cNvSpPr>
          <p:nvPr/>
        </p:nvSpPr>
        <p:spPr bwMode="auto">
          <a:xfrm>
            <a:off x="4544844" y="7566667"/>
            <a:ext cx="11789111" cy="994118"/>
          </a:xfrm>
          <a:prstGeom prst="rect">
            <a:avLst/>
          </a:prstGeom>
          <a:noFill/>
          <a:ln>
            <a:noFill/>
          </a:ln>
        </p:spPr>
        <p:txBody>
          <a:bodyPr wrap="square" anchor="ctr">
            <a:spAutoFit/>
          </a:bodyPr>
          <a:lstStyle>
            <a:defPPr>
              <a:defRPr lang="en-US"/>
            </a:defPPr>
            <a:lvl1pPr marL="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20000"/>
              </a:lnSpc>
              <a:defRPr/>
            </a:pPr>
            <a:r>
              <a:rPr lang="zh-CN" altLang="en-US" sz="5400" b="1">
                <a:solidFill>
                  <a:schemeClr val="tx1">
                    <a:lumMod val="95000"/>
                    <a:lumOff val="5000"/>
                  </a:schemeClr>
                </a:solidFill>
                <a:latin typeface="宋体" panose="02010600030101010101" pitchFamily="2" charset="-122"/>
              </a:rPr>
              <a:t>如果</a:t>
            </a:r>
            <a:r>
              <a:rPr lang="zh-CN" altLang="en-US" sz="5400" b="1">
                <a:solidFill>
                  <a:schemeClr val="tx1">
                    <a:lumMod val="95000"/>
                    <a:lumOff val="5000"/>
                  </a:schemeClr>
                </a:solidFill>
                <a:latin typeface="Times New Roman" panose="02020603050405020304" pitchFamily="18" charset="0"/>
                <a:ea typeface="黑体" panose="02010609060101010101" charset="-122"/>
              </a:rPr>
              <a:t> </a:t>
            </a:r>
            <a:r>
              <a:rPr lang="en-US" altLang="zh-CN" sz="5400" b="1" i="1" err="1">
                <a:solidFill>
                  <a:srgbClr val="0000FF"/>
                </a:solidFill>
                <a:latin typeface="Times New Roman" panose="02020603050405020304" pitchFamily="18" charset="0"/>
                <a:ea typeface="黑体" panose="02010609060101010101" charset="-122"/>
              </a:rPr>
              <a:t>a</a:t>
            </a:r>
            <a:r>
              <a:rPr lang="en-US" altLang="zh-CN" sz="5400" b="1" err="1">
                <a:latin typeface="Times New Roman" panose="02020603050405020304" pitchFamily="18" charset="0"/>
                <a:ea typeface="黑体" panose="02010609060101010101" charset="-122"/>
              </a:rPr>
              <a:t>∶</a:t>
            </a:r>
            <a:r>
              <a:rPr lang="en-US" altLang="zh-CN" sz="5400" b="1" i="1" err="1">
                <a:solidFill>
                  <a:srgbClr val="FF0000"/>
                </a:solidFill>
                <a:latin typeface="Times New Roman" panose="02020603050405020304" pitchFamily="18" charset="0"/>
                <a:ea typeface="黑体" panose="02010609060101010101" charset="-122"/>
              </a:rPr>
              <a:t>b</a:t>
            </a:r>
            <a:r>
              <a:rPr lang="zh-CN" altLang="en-US" sz="5400" b="1">
                <a:latin typeface="宋体" panose="02010600030101010101" pitchFamily="2" charset="-122"/>
              </a:rPr>
              <a:t>＝</a:t>
            </a:r>
            <a:r>
              <a:rPr lang="en-US" altLang="zh-CN" sz="5400" b="1" i="1" err="1">
                <a:solidFill>
                  <a:srgbClr val="FF0000"/>
                </a:solidFill>
                <a:latin typeface="Times New Roman" panose="02020603050405020304" pitchFamily="18" charset="0"/>
                <a:ea typeface="黑体" panose="02010609060101010101" charset="-122"/>
              </a:rPr>
              <a:t>c</a:t>
            </a:r>
            <a:r>
              <a:rPr lang="en-US" altLang="zh-CN" sz="5400" b="1" err="1">
                <a:latin typeface="Times New Roman" panose="02020603050405020304" pitchFamily="18" charset="0"/>
                <a:ea typeface="黑体" panose="02010609060101010101" charset="-122"/>
              </a:rPr>
              <a:t>∶</a:t>
            </a:r>
            <a:r>
              <a:rPr lang="en-US" altLang="zh-CN" sz="5400" b="1" i="1" err="1">
                <a:solidFill>
                  <a:srgbClr val="0000FF"/>
                </a:solidFill>
                <a:latin typeface="Times New Roman" panose="02020603050405020304" pitchFamily="18" charset="0"/>
                <a:ea typeface="黑体" panose="02010609060101010101" charset="-122"/>
              </a:rPr>
              <a:t>d</a:t>
            </a:r>
            <a:r>
              <a:rPr lang="zh-CN" altLang="en-US" sz="5400" b="1">
                <a:latin typeface="宋体" panose="02010600030101010101" pitchFamily="2" charset="-122"/>
              </a:rPr>
              <a:t>（</a:t>
            </a:r>
            <a:r>
              <a:rPr lang="en-US" altLang="zh-CN" sz="5400" b="1" i="1">
                <a:latin typeface="Times New Roman" panose="02020603050405020304" pitchFamily="18" charset="0"/>
                <a:ea typeface="黑体" panose="02010609060101010101" charset="-122"/>
              </a:rPr>
              <a:t>b</a:t>
            </a:r>
            <a:r>
              <a:rPr lang="zh-CN" altLang="en-US" sz="5400" b="1" i="1">
                <a:latin typeface="宋体" panose="02010600030101010101" pitchFamily="2" charset="-122"/>
              </a:rPr>
              <a:t>、</a:t>
            </a:r>
            <a:r>
              <a:rPr lang="en-US" altLang="zh-CN" sz="5400" b="1" i="1">
                <a:latin typeface="Times New Roman" panose="02020603050405020304" pitchFamily="18" charset="0"/>
                <a:ea typeface="黑体" panose="02010609060101010101" charset="-122"/>
              </a:rPr>
              <a:t>d</a:t>
            </a:r>
            <a:r>
              <a:rPr lang="en-US" altLang="zh-CN" sz="5400" b="1">
                <a:latin typeface="宋体" panose="02010600030101010101" pitchFamily="2" charset="-122"/>
              </a:rPr>
              <a:t>≠</a:t>
            </a:r>
            <a:r>
              <a:rPr lang="en-US" altLang="zh-CN" sz="5400" b="1">
                <a:latin typeface="Times New Roman" panose="02020603050405020304" pitchFamily="18" charset="0"/>
                <a:ea typeface="黑体" panose="02010609060101010101" charset="-122"/>
              </a:rPr>
              <a:t>0</a:t>
            </a:r>
            <a:r>
              <a:rPr lang="zh-CN" altLang="en-US" sz="5400" b="1">
                <a:latin typeface="宋体" panose="02010600030101010101" pitchFamily="2" charset="-122"/>
              </a:rPr>
              <a:t>）</a:t>
            </a:r>
            <a:r>
              <a:rPr lang="en-US" altLang="zh-CN" sz="5400" b="1" i="1">
                <a:latin typeface="Times New Roman" panose="02020603050405020304" pitchFamily="18" charset="0"/>
                <a:ea typeface="黑体" panose="02010609060101010101" charset="-122"/>
              </a:rPr>
              <a:t> </a:t>
            </a:r>
            <a:endParaRPr lang="zh-CN" altLang="en-US" sz="5400" b="1">
              <a:latin typeface="Times New Roman" panose="02020603050405020304" pitchFamily="18" charset="0"/>
              <a:ea typeface="黑体" panose="02010609060101010101" charset="-122"/>
            </a:endParaRPr>
          </a:p>
        </p:txBody>
      </p:sp>
      <p:sp>
        <p:nvSpPr>
          <p:cNvPr id="10" name="文本框 9"/>
          <p:cNvSpPr txBox="1">
            <a:spLocks noChangeArrowheads="1"/>
          </p:cNvSpPr>
          <p:nvPr/>
        </p:nvSpPr>
        <p:spPr bwMode="auto">
          <a:xfrm>
            <a:off x="15303571" y="8477719"/>
            <a:ext cx="37909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spcBef>
                <a:spcPct val="50000"/>
              </a:spcBef>
            </a:pPr>
            <a:r>
              <a:rPr lang="en-US" altLang="zh-CN" sz="5400" b="1" i="1">
                <a:solidFill>
                  <a:srgbClr val="0000FF"/>
                </a:solidFill>
                <a:latin typeface="Times New Roman" panose="02020603050405020304" pitchFamily="18" charset="0"/>
                <a:ea typeface="楷体_GB2312" panose="02010609030101010101" pitchFamily="49" charset="-122"/>
              </a:rPr>
              <a:t>a</a:t>
            </a:r>
            <a:r>
              <a:rPr lang="en-US" altLang="zh-CN" sz="5400" b="1" i="1">
                <a:solidFill>
                  <a:srgbClr val="0000FF"/>
                </a:solidFill>
                <a:latin typeface="Times New Roman" panose="02020603050405020304" pitchFamily="18" charset="0"/>
              </a:rPr>
              <a:t>d </a:t>
            </a:r>
            <a:r>
              <a:rPr lang="zh-CN" altLang="en-US" sz="5400" b="1">
                <a:latin typeface="宋体" panose="02010600030101010101" pitchFamily="2" charset="-122"/>
              </a:rPr>
              <a:t>＝</a:t>
            </a:r>
            <a:r>
              <a:rPr lang="en-US" altLang="zh-CN" sz="5400" b="1" i="1">
                <a:solidFill>
                  <a:srgbClr val="0000FF"/>
                </a:solidFill>
                <a:latin typeface="Times New Roman" panose="02020603050405020304" pitchFamily="18" charset="0"/>
              </a:rPr>
              <a:t> </a:t>
            </a:r>
            <a:r>
              <a:rPr lang="en-US" altLang="zh-CN" sz="5400" b="1" i="1" err="1">
                <a:solidFill>
                  <a:srgbClr val="FF0000"/>
                </a:solidFill>
                <a:latin typeface="Times New Roman" panose="02020603050405020304" pitchFamily="18" charset="0"/>
                <a:ea typeface="楷体_GB2312" panose="02010609030101010101" pitchFamily="49" charset="-122"/>
              </a:rPr>
              <a:t>bc</a:t>
            </a:r>
            <a:endParaRPr lang="en-US" altLang="zh-CN" sz="5400" b="1" i="1">
              <a:solidFill>
                <a:srgbClr val="FF0000"/>
              </a:solidFill>
              <a:latin typeface="Times New Roman" panose="02020603050405020304" pitchFamily="18" charset="0"/>
              <a:ea typeface="楷体_GB2312" panose="02010609030101010101" pitchFamily="49" charset="-122"/>
            </a:endParaRPr>
          </a:p>
        </p:txBody>
      </p:sp>
      <mc:AlternateContent>
        <mc:Choice Requires="a14">
          <p:sp>
            <p:nvSpPr>
              <p:cNvPr id="20" name="文本框 19" title="">
                <a:extLst>
                  <a:ext uri="{FF2B5EF4-FFF2-40B4-BE49-F238E27FC236}">
                    <ele attr="{E709E8F9-CA99-C44E-8119-DD957D51E6C6}"/>
                  </a:ext>
                </a:extLst>
              </p:cNvPr>
              <p:cNvSpPr txBox="1"/>
              <p:nvPr/>
            </p:nvSpPr>
            <p:spPr bwMode="auto">
              <a:xfrm>
                <a:off x="5156357" y="8555130"/>
                <a:ext cx="3652487" cy="1712648"/>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atin typeface="宋体" panose="02010600030101010101" pitchFamily="2" charset="-122"/>
                  </a:rPr>
                  <a:t>或 </a:t>
                </a:r>
                <a14:m>
                  <m:oMathPara>
                    <m:oMathParaPr>
                      <m:jc/>
                    </m:oMathParaPr>
                    <m:oMath>
                      <m:f>
                        <m:fPr>
                          <m:type m:val="bar"/>
                          <m:ctrlPr>
                            <a:rPr lang="en-US" altLang="zh-CN" sz="5400" b="1" i="1" smtClean="0">
                              <a:ln w="18415" cmpd="sng">
                                <a:noFill/>
                                <a:prstDash val="solid"/>
                              </a:ln>
                              <a:solidFill>
                                <a:srgbClr val="FF0000"/>
                              </a:solidFill>
                              <a:latin typeface="Cambria Math" panose="02040503050406030204" pitchFamily="18" charset="0"/>
                              <a:sym typeface="+mn-lt"/>
                            </a:rPr>
                          </m:ctrlPr>
                        </m:fPr>
                        <m:num>
                          <m:r>
                            <m:rPr>
                              <m:sty m:val="bi"/>
                            </m:rPr>
                            <a:rPr lang="en-US" altLang="zh-CN" sz="5400" b="1" i="1">
                              <a:solidFill>
                                <a:srgbClr val="0000FF"/>
                              </a:solidFill>
                              <a:latin typeface="Times New Roman" pitchFamily="18" charset="0"/>
                              <a:ea typeface="黑体" pitchFamily="49" charset="-122"/>
                            </a:rPr>
                            <m:t>𝒂</m:t>
                          </m:r>
                        </m:num>
                        <m:den>
                          <m:r>
                            <m:rPr>
                              <m:sty m:val="bi"/>
                            </m:rPr>
                            <a:rPr lang="en-US" altLang="zh-CN" sz="5400" b="1" i="1">
                              <a:solidFill>
                                <a:srgbClr val="FF0000"/>
                              </a:solidFill>
                              <a:latin typeface="Times New Roman" pitchFamily="18" charset="0"/>
                              <a:ea typeface="黑体" pitchFamily="49" charset="-122"/>
                            </a:rPr>
                            <m:t>𝒃</m:t>
                          </m:r>
                        </m:den>
                      </m:f>
                    </m:oMath>
                  </m:oMathPara>
                </a14:m>
                <a:r>
                  <a:rPr lang="zh-CN" altLang="en-US" sz="5400" b="1">
                    <a:ln w="18415" cmpd="sng">
                      <a:noFill/>
                      <a:prstDash val="solid"/>
                    </a:ln>
                    <a:solidFill>
                      <a:srgbClr val="FF0000"/>
                    </a:solidFill>
                    <a:latin typeface="+mn-ea"/>
                    <a:cs typeface="思源黑体 CN Light" panose="020b0300000000000000" charset="-122"/>
                    <a:sym typeface="+mn-lt"/>
                  </a:rPr>
                  <a:t> ＝ </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solidFill>
                                <a:srgbClr val="FF0000"/>
                              </a:solidFill>
                              <a:latin typeface="Times New Roman" pitchFamily="18" charset="0"/>
                              <a:ea typeface="黑体" pitchFamily="49" charset="-122"/>
                            </a:rPr>
                            <m:t>𝒄</m:t>
                          </m:r>
                        </m:num>
                        <m:den>
                          <m:r>
                            <m:rPr>
                              <m:sty m:val="bi"/>
                            </m:rPr>
                            <a:rPr lang="en-US" altLang="zh-CN" sz="5400" b="1" i="1">
                              <a:solidFill>
                                <a:srgbClr val="0000FF"/>
                              </a:solidFill>
                              <a:latin typeface="Times New Roman" pitchFamily="18" charset="0"/>
                              <a:ea typeface="黑体" pitchFamily="49" charset="-122"/>
                            </a:rPr>
                            <m:t>𝒅</m:t>
                          </m:r>
                        </m:den>
                      </m:f>
                    </m:oMath>
                  </m:oMathPara>
                </a14:m>
                <a:r>
                  <a:rPr lang="zh-CN" altLang="en-US" sz="5400" b="1">
                    <a:ln w="18415" cmpd="sng">
                      <a:noFill/>
                      <a:prstDash val="solid"/>
                    </a:ln>
                    <a:solidFill>
                      <a:srgbClr val="FF0000"/>
                    </a:solidFill>
                    <a:latin typeface="+mn-ea"/>
                    <a:cs typeface="思源黑体 CN Light" panose="020b0300000000000000" charset="-122"/>
                    <a:sym typeface="+mn-lt"/>
                  </a:rPr>
                  <a:t> </a:t>
                </a:r>
                <a:endParaRPr lang="en-US" altLang="zh-CN" sz="5400" b="1">
                  <a:ln w="18415" cmpd="sng">
                    <a:noFill/>
                    <a:prstDash val="solid"/>
                  </a:ln>
                  <a:solidFill>
                    <a:srgbClr val="FF0000"/>
                  </a:solidFill>
                  <a:latin typeface="+mn-ea"/>
                  <a:cs typeface="思源黑体 CN Light" panose="020b0300000000000000" charset="-122"/>
                  <a:sym typeface="+mn-lt"/>
                </a:endParaRPr>
              </a:p>
            </p:txBody>
          </p:sp>
        </mc:Choice>
        <mc:Fallback>
          <p:sp>
            <p:nvSpPr>
              <p:cNvPr id="20" name="文本框 19"/>
              <p:cNvSpPr txBox="1">
                <a:spLocks noRot="1" noChangeAspect="1" noMove="1" noResize="1" noEditPoints="1" noAdjustHandles="1" noChangeArrowheads="1" noChangeShapeType="1" noTextEdit="1"/>
              </p:cNvSpPr>
              <p:nvPr/>
            </p:nvSpPr>
            <p:spPr bwMode="auto">
              <a:xfrm>
                <a:off x="5156357" y="8555130"/>
                <a:ext cx="3652487" cy="1712648"/>
              </a:xfrm>
              <a:prstGeom prst="rect">
                <a:avLst/>
              </a:prstGeom>
              <a:blipFill rotWithShape="1">
                <a:blip r:embed="rId5"/>
                <a:stretch>
                  <a:fillRect l="-9015" b="-6762"/>
                </a:stretch>
              </a:blipFill>
            </p:spPr>
            <p:txBody>
              <a:bodyPr/>
              <a:lstStyle/>
              <a:p>
                <a:r>
                  <a:rPr lang="zh-CN" altLang="en-US">
                    <a:noFill/>
                  </a:rPr>
                  <a:t> </a:t>
                </a:r>
                <a:endParaRPr lang="zh-CN" altLang="en-US">
                  <a:noFill/>
                </a:endParaRPr>
              </a:p>
            </p:txBody>
          </p:sp>
        </mc:Fallback>
      </mc:AlternateContent>
      <p:sp>
        <p:nvSpPr>
          <p:cNvPr id="21" name="左大括号 20"/>
          <p:cNvSpPr/>
          <p:nvPr/>
        </p:nvSpPr>
        <p:spPr>
          <a:xfrm flipH="1">
            <a:off x="13351269" y="8008144"/>
            <a:ext cx="593331" cy="1897856"/>
          </a:xfrm>
          <a:prstGeom prst="leftBrace">
            <a:avLst>
              <a:gd name="adj1" fmla="val 35345"/>
              <a:gd name="adj2" fmla="val 50000"/>
            </a:avLst>
          </a:prstGeom>
          <a:ln w="57150">
            <a:solidFill>
              <a:srgbClr val="0099FF"/>
            </a:solidFill>
          </a:ln>
        </p:spPr>
        <p:style>
          <a:lnRef idx="1">
            <a:schemeClr val="accent6"/>
          </a:lnRef>
          <a:fillRef idx="0">
            <a:schemeClr val="accent6"/>
          </a:fillRef>
          <a:effectRef idx="0">
            <a:schemeClr val="accent6"/>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4400"/>
          </a:p>
        </p:txBody>
      </p:sp>
      <p:sp>
        <p:nvSpPr>
          <p:cNvPr id="22" name="箭头: 右 21"/>
          <p:cNvSpPr/>
          <p:nvPr/>
        </p:nvSpPr>
        <p:spPr>
          <a:xfrm>
            <a:off x="14096998" y="8738195"/>
            <a:ext cx="775841" cy="449263"/>
          </a:xfrm>
          <a:prstGeom prst="rightArrow">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5" name="直接箭头连接符 14"/>
          <p:cNvCxnSpPr/>
          <p:nvPr/>
        </p:nvCxnSpPr>
        <p:spPr>
          <a:xfrm>
            <a:off x="6781800" y="9317982"/>
            <a:ext cx="1262856" cy="720984"/>
          </a:xfrm>
          <a:prstGeom prst="straightConnector1">
            <a:avLst/>
          </a:prstGeom>
          <a:ln w="38100">
            <a:solidFill>
              <a:srgbClr val="00B0F0"/>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flipV="1">
            <a:off x="6709653" y="9411454"/>
            <a:ext cx="1367547" cy="627512"/>
          </a:xfrm>
          <a:prstGeom prst="straightConnector1">
            <a:avLst/>
          </a:prstGeom>
          <a:ln w="38100">
            <a:solidFill>
              <a:srgbClr val="00B0F0"/>
            </a:solidFill>
            <a:prstDash val="dash"/>
            <a:tailEnd type="triangle"/>
          </a:ln>
        </p:spPr>
        <p:style>
          <a:lnRef idx="1">
            <a:schemeClr val="accent1"/>
          </a:lnRef>
          <a:fillRef idx="0">
            <a:schemeClr val="accent1"/>
          </a:fillRef>
          <a:effectRef idx="0">
            <a:schemeClr val="accent1"/>
          </a:effectRef>
          <a:fontRef idx="minor">
            <a:schemeClr val="tx1"/>
          </a:fontRef>
        </p:style>
      </p:cxnSp>
      <p:grpSp>
        <p:nvGrpSpPr>
          <p:cNvPr id="31" name="组合 30"/>
          <p:cNvGrpSpPr/>
          <p:nvPr/>
        </p:nvGrpSpPr>
        <p:grpSpPr>
          <a:xfrm>
            <a:off x="8587860" y="10479549"/>
            <a:ext cx="5095632" cy="1066955"/>
            <a:chOff x="14793869" y="9360426"/>
            <a:chExt cx="3040977" cy="513372"/>
          </a:xfrm>
        </p:grpSpPr>
        <p:sp>
          <p:nvSpPr>
            <p:cNvPr id="32" name="圆角矩形标注 8"/>
            <p:cNvSpPr/>
            <p:nvPr/>
          </p:nvSpPr>
          <p:spPr bwMode="auto">
            <a:xfrm>
              <a:off x="14793869" y="9409169"/>
              <a:ext cx="3040977" cy="464629"/>
            </a:xfrm>
            <a:prstGeom prst="wedgeRoundRectCallout">
              <a:avLst>
                <a:gd name="adj1" fmla="val 60748"/>
                <a:gd name="adj2" fmla="val -12017"/>
                <a:gd name="adj3" fmla="val 16667"/>
              </a:avLst>
            </a:prstGeom>
            <a:solidFill>
              <a:srgbClr val="E9F4E3"/>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33" name="矩形 32"/>
            <p:cNvSpPr>
              <a:spLocks noChangeArrowheads="1"/>
            </p:cNvSpPr>
            <p:nvPr/>
          </p:nvSpPr>
          <p:spPr bwMode="auto">
            <a:xfrm>
              <a:off x="14868613" y="9360426"/>
              <a:ext cx="2868350" cy="464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ts val="8000"/>
                </a:lnSpc>
                <a:buNone/>
                <a:defRPr/>
              </a:pPr>
              <a:r>
                <a:rPr lang="zh-CN" altLang="en-US" sz="4800" b="1">
                  <a:solidFill>
                    <a:srgbClr val="FF0000"/>
                  </a:solidFill>
                  <a:latin typeface="+mj-ea"/>
                  <a:sym typeface="Arial" pitchFamily="34" charset="0"/>
                </a:rPr>
                <a:t>交叉相乘积相等。</a:t>
              </a:r>
              <a:endParaRPr lang="zh-CN" altLang="en-US" sz="4800" b="1">
                <a:solidFill>
                  <a:srgbClr val="FF0000"/>
                </a:solidFill>
                <a:latin typeface="+mj-ea"/>
                <a:sym typeface="Arial" pitchFamily="34" charset="0"/>
              </a:endParaRPr>
            </a:p>
          </p:txBody>
        </p:sp>
      </p:grpSp>
      <p:pic>
        <p:nvPicPr>
          <p:cNvPr id="35" name="图片 34"/>
          <p:cNvPicPr>
            <a:picLocks noChangeAspect="1"/>
          </p:cNvPicPr>
          <p:nvPr/>
        </p:nvPicPr>
        <p:blipFill>
          <a:blip r:embed="rId6">
            <a:extLst>
              <a:ext uri="{28A0092B-C50C-407E-A947-70E740481C1C}">
                <a14:useLocalDpi xmlns:a14="http://schemas.microsoft.com/office/drawing/2010/main" val="0"/>
              </a:ext>
            </a:extLst>
          </a:blip>
          <a:srcRect l="19681" r="10521" b="44999"/>
          <a:stretch>
            <a:fillRect/>
          </a:stretch>
        </p:blipFill>
        <p:spPr>
          <a:xfrm>
            <a:off x="14341363" y="10186059"/>
            <a:ext cx="1721596" cy="1712648"/>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left)">
                                      <p:cBhvr>
                                        <p:cTn id="14" dur="500"/>
                                        <p:tgtEl>
                                          <p:spTgt spid="2"/>
                                        </p:tgtEl>
                                      </p:cBhvr>
                                    </p:animEffect>
                                  </p:childTnLst>
                                </p:cTn>
                              </p:par>
                            </p:childTnLst>
                          </p:cTn>
                        </p:par>
                        <p:par>
                          <p:cTn id="15" fill="hold" nodeType="afterGroup">
                            <p:stCondLst>
                              <p:cond delay="500"/>
                            </p:stCondLst>
                            <p:childTnLst>
                              <p:par>
                                <p:cTn id="16" presetID="22" presetClass="entr" presetSubtype="8" dur="500" fill="hold"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left)">
                                      <p:cBhvr>
                                        <p:cTn id="18" dur="500"/>
                                        <p:tgtEl>
                                          <p:spTgt spid="3">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left)">
                                      <p:cBhvr>
                                        <p:cTn id="23" dur="500"/>
                                        <p:tgtEl>
                                          <p:spTgt spid="3">
                                            <p:txEl>
                                              <p:pRg st="1" end="1"/>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left)">
                                      <p:cBhvr>
                                        <p:cTn id="28" dur="500"/>
                                        <p:tgtEl>
                                          <p:spTgt spid="3">
                                            <p:txEl>
                                              <p:pRg st="2" end="2"/>
                                            </p:txEl>
                                          </p:spTgt>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22" presetClass="entr" presetSubtype="8" dur="50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wipe(left)">
                                      <p:cBhvr>
                                        <p:cTn id="33" dur="500"/>
                                        <p:tgtEl>
                                          <p:spTgt spid="8"/>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8" dur="500" fill="hold" nodeType="clickEffect">
                                  <p:stCondLst>
                                    <p:cond delay="0"/>
                                  </p:stCondLst>
                                  <p:childTnLst>
                                    <p:set>
                                      <p:cBhvr>
                                        <p:cTn id="37" dur="1" fill="hold">
                                          <p:stCondLst>
                                            <p:cond delay="0"/>
                                          </p:stCondLst>
                                        </p:cTn>
                                        <p:tgtEl>
                                          <p:spTgt spid="20">
                                            <p:txEl>
                                              <p:pRg st="0" end="0"/>
                                            </p:txEl>
                                          </p:spTgt>
                                        </p:tgtEl>
                                        <p:attrNameLst>
                                          <p:attrName>style.visibility</p:attrName>
                                        </p:attrNameLst>
                                      </p:cBhvr>
                                      <p:to>
                                        <p:strVal val="visible"/>
                                      </p:to>
                                    </p:set>
                                    <p:animEffect transition="in" filter="wipe(left)">
                                      <p:cBhvr>
                                        <p:cTn id="38" dur="500"/>
                                        <p:tgtEl>
                                          <p:spTgt spid="20">
                                            <p:txEl>
                                              <p:pRg st="0" end="0"/>
                                            </p:txEl>
                                          </p:spTgt>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22" presetClass="entr" presetSubtype="8" dur="50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500"/>
                                        <p:tgtEl>
                                          <p:spTgt spid="21"/>
                                        </p:tgtEl>
                                      </p:cBhvr>
                                    </p:animEffect>
                                  </p:childTnLst>
                                </p:cTn>
                              </p:par>
                            </p:childTnLst>
                          </p:cTn>
                        </p:par>
                        <p:par>
                          <p:cTn id="44" fill="hold" nodeType="afterGroup">
                            <p:stCondLst>
                              <p:cond delay="500"/>
                            </p:stCondLst>
                            <p:childTnLst>
                              <p:par>
                                <p:cTn id="45" presetID="22" presetClass="entr" presetSubtype="8" dur="500"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wipe(left)">
                                      <p:cBhvr>
                                        <p:cTn id="47" dur="500"/>
                                        <p:tgtEl>
                                          <p:spTgt spid="2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wipe(left)">
                                      <p:cBhvr>
                                        <p:cTn id="52" dur="500"/>
                                        <p:tgtEl>
                                          <p:spTgt spid="10"/>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8" dur="500" fill="hold"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wipe(left)">
                                      <p:cBhvr>
                                        <p:cTn id="57" dur="500"/>
                                        <p:tgtEl>
                                          <p:spTgt spid="15"/>
                                        </p:tgtEl>
                                      </p:cBhvr>
                                    </p:animEffect>
                                  </p:childTnLst>
                                </p:cTn>
                              </p:par>
                            </p:childTnLst>
                          </p:cTn>
                        </p:par>
                        <p:par>
                          <p:cTn id="58" fill="hold" nodeType="afterGroup">
                            <p:stCondLst>
                              <p:cond delay="500"/>
                            </p:stCondLst>
                            <p:childTnLst>
                              <p:par>
                                <p:cTn id="59" presetID="22" presetClass="entr" presetSubtype="8" dur="500" fill="hold" grpId="0" nodeType="after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left)">
                                      <p:cBhvr>
                                        <p:cTn id="61" dur="500"/>
                                        <p:tgtEl>
                                          <p:spTgt spid="16"/>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1" presetClass="entr" presetSubtype="0" dur="1" fill="hold" nodeType="clickEffect">
                                  <p:stCondLst>
                                    <p:cond delay="0"/>
                                  </p:stCondLst>
                                  <p:childTnLst>
                                    <p:set>
                                      <p:cBhvr>
                                        <p:cTn id="65" dur="1" fill="hold">
                                          <p:stCondLst>
                                            <p:cond delay="0"/>
                                          </p:stCondLst>
                                        </p:cTn>
                                        <p:tgtEl>
                                          <p:spTgt spid="35"/>
                                        </p:tgtEl>
                                        <p:attrNameLst>
                                          <p:attrName>style.visibility</p:attrName>
                                        </p:attrNameLst>
                                      </p:cBhvr>
                                      <p:to>
                                        <p:strVal val="visible"/>
                                      </p:to>
                                    </p:set>
                                  </p:childTnLst>
                                </p:cTn>
                              </p:par>
                            </p:childTnLst>
                          </p:cTn>
                        </p:par>
                        <p:par>
                          <p:cTn id="66" fill="hold" nodeType="afterGroup">
                            <p:stCondLst>
                              <p:cond delay="1"/>
                            </p:stCondLst>
                            <p:childTnLst>
                              <p:par>
                                <p:cTn id="67" presetID="22" presetClass="entr" presetSubtype="2" dur="500" fill="hold" nodeType="afterEffect">
                                  <p:stCondLst>
                                    <p:cond delay="0"/>
                                  </p:stCondLst>
                                  <p:childTnLst>
                                    <p:set>
                                      <p:cBhvr>
                                        <p:cTn id="68" dur="1" fill="hold">
                                          <p:stCondLst>
                                            <p:cond delay="0"/>
                                          </p:stCondLst>
                                        </p:cTn>
                                        <p:tgtEl>
                                          <p:spTgt spid="31"/>
                                        </p:tgtEl>
                                        <p:attrNameLst>
                                          <p:attrName>style.visibility</p:attrName>
                                        </p:attrNameLst>
                                      </p:cBhvr>
                                      <p:to>
                                        <p:strVal val="visible"/>
                                      </p:to>
                                    </p:set>
                                    <p:animEffect transition="in" filter="wipe(right)">
                                      <p:cBhvr>
                                        <p:cTn id="69"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21" grpId="0"/>
      <p:bldP spid="22" grpId="0"/>
      <p:bldP spid="1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rcRect l="9531" t="38209" r="8125" b="33402"/>
          <a:stretch>
            <a:fillRect/>
          </a:stretch>
        </p:blipFill>
        <p:spPr>
          <a:xfrm>
            <a:off x="1219200" y="2954971"/>
            <a:ext cx="21480822" cy="9465629"/>
          </a:xfrm>
          <a:prstGeom prst="rect">
            <a:avLst/>
          </a:prstGeom>
        </p:spPr>
      </p:pic>
      <p:pic>
        <p:nvPicPr>
          <p:cNvPr id="9" name="图片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grpSp>
        <p:nvGrpSpPr>
          <p:cNvPr id="10" name="组合 9"/>
          <p:cNvGrpSpPr/>
          <p:nvPr/>
        </p:nvGrpSpPr>
        <p:grpSpPr>
          <a:xfrm>
            <a:off x="8927767" y="1670945"/>
            <a:ext cx="7924800" cy="1066800"/>
            <a:chOff x="692103" y="1765829"/>
            <a:chExt cx="5661564" cy="1067454"/>
          </a:xfrm>
        </p:grpSpPr>
        <p:sp>
          <p:nvSpPr>
            <p:cNvPr id="11" name="任意多边形 22"/>
            <p:cNvSpPr/>
            <p:nvPr/>
          </p:nvSpPr>
          <p:spPr>
            <a:xfrm>
              <a:off x="692103" y="1765829"/>
              <a:ext cx="5661564" cy="1067454"/>
            </a:xfrm>
            <a:custGeom>
              <a:gdLst>
                <a:gd name="connsiteX0" fmla="*/ 71536 w 1092783"/>
                <a:gd name="connsiteY0" fmla="*/ 0 h 353162"/>
                <a:gd name="connsiteX1" fmla="*/ 1021247 w 1092783"/>
                <a:gd name="connsiteY1" fmla="*/ 0 h 353162"/>
                <a:gd name="connsiteX2" fmla="*/ 1092783 w 1092783"/>
                <a:gd name="connsiteY2" fmla="*/ 71536 h 353162"/>
                <a:gd name="connsiteX3" fmla="*/ 1092783 w 1092783"/>
                <a:gd name="connsiteY3" fmla="*/ 353162 h 353162"/>
                <a:gd name="connsiteX4" fmla="*/ 0 w 1092783"/>
                <a:gd name="connsiteY4" fmla="*/ 353162 h 353162"/>
                <a:gd name="connsiteX5" fmla="*/ 0 w 1092783"/>
                <a:gd name="connsiteY5" fmla="*/ 71536 h 353162"/>
                <a:gd name="connsiteX6" fmla="*/ 71536 w 1092783"/>
                <a:gd name="connsiteY6" fmla="*/ 0 h 353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83" h="353162">
                  <a:moveTo>
                    <a:pt x="71536" y="0"/>
                  </a:moveTo>
                  <a:lnTo>
                    <a:pt x="1021247" y="0"/>
                  </a:lnTo>
                  <a:cubicBezTo>
                    <a:pt x="1060755" y="0"/>
                    <a:pt x="1092783" y="32028"/>
                    <a:pt x="1092783" y="71536"/>
                  </a:cubicBezTo>
                  <a:lnTo>
                    <a:pt x="1092783" y="353162"/>
                  </a:lnTo>
                  <a:lnTo>
                    <a:pt x="0" y="353162"/>
                  </a:lnTo>
                  <a:lnTo>
                    <a:pt x="0" y="71536"/>
                  </a:lnTo>
                  <a:cubicBezTo>
                    <a:pt x="0" y="32028"/>
                    <a:pt x="32028" y="0"/>
                    <a:pt x="71536" y="0"/>
                  </a:cubicBezTo>
                  <a:close/>
                </a:path>
              </a:pathLst>
            </a:custGeom>
            <a:solidFill>
              <a:srgbClr val="00B05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accent1"/>
                </a:solidFill>
                <a:latin typeface="黑体" panose="02010609060101010101" charset="-122"/>
                <a:ea typeface="黑体" panose="02010609060101010101" charset="-122"/>
              </a:endParaRPr>
            </a:p>
          </p:txBody>
        </p:sp>
        <p:sp>
          <p:nvSpPr>
            <p:cNvPr id="12" name="文本框 11"/>
            <p:cNvSpPr txBox="1"/>
            <p:nvPr/>
          </p:nvSpPr>
          <p:spPr>
            <a:xfrm>
              <a:off x="878664" y="1773382"/>
              <a:ext cx="5311689" cy="923896"/>
            </a:xfrm>
            <a:prstGeom prst="rect">
              <a:avLst/>
            </a:prstGeom>
            <a:no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5400" b="1">
                  <a:solidFill>
                    <a:schemeClr val="bg1"/>
                  </a:solidFill>
                  <a:latin typeface="+mn-ea"/>
                  <a:cs typeface="黑体" panose="02010609060101010101" charset="-122"/>
                </a:rPr>
                <a:t>比和比例的联系和区别</a:t>
              </a:r>
              <a:endParaRPr lang="zh-CN" altLang="en-US" sz="5400" b="1">
                <a:solidFill>
                  <a:schemeClr val="bg1"/>
                </a:solidFill>
                <a:latin typeface="+mn-ea"/>
                <a:cs typeface="黑体" panose="02010609060101010101" charset="-122"/>
              </a:endParaRPr>
            </a:p>
          </p:txBody>
        </p:sp>
      </p:grpSp>
      <p:graphicFrame>
        <p:nvGraphicFramePr>
          <p:cNvPr id="14" name="表格 3"/>
          <p:cNvGraphicFramePr>
            <a:graphicFrameLocks noGrp="1"/>
          </p:cNvGraphicFramePr>
          <p:nvPr/>
        </p:nvGraphicFramePr>
        <p:xfrm>
          <a:off x="3962400" y="3657600"/>
          <a:ext cx="17624423" cy="8131175"/>
        </p:xfrm>
        <a:graphic>
          <a:graphicData uri="http://schemas.openxmlformats.org/drawingml/2006/table">
            <a:tbl>
              <a:tblPr firstRow="1" bandRow="1">
                <a:tableStyleId>{5C22544A-7EE6-4342-B048-85BDC9FD1C3A}</a:tableStyleId>
              </a:tblPr>
              <a:tblGrid>
                <a:gridCol w="1250178"/>
                <a:gridCol w="3626622"/>
                <a:gridCol w="1905000"/>
                <a:gridCol w="3429000"/>
                <a:gridCol w="7413624"/>
              </a:tblGrid>
              <a:tr h="2402726">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意义</a:t>
                      </a: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项数</a:t>
                      </a: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区别</a:t>
                      </a: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基本性质</a:t>
                      </a: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r>
              <a:tr h="3325723">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比</a:t>
                      </a:r>
                      <a:endParaRPr lang="en-US" altLang="zh-CN"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r>
              <a:tr h="2402726">
                <a:tc>
                  <a:txBody>
                    <a:bodyPr vert="horz" wrap="square"/>
                    <a:lstStyle/>
                    <a:p>
                      <a:pPr algn="ctr"/>
                      <a:r>
                        <a:rPr lang="zh-CN" altLang="en-US" sz="5400" b="1">
                          <a:solidFill>
                            <a:schemeClr val="tx1"/>
                          </a:solidFill>
                          <a:latin typeface="宋体" panose="02010600030101010101" pitchFamily="2" charset="-122"/>
                          <a:ea typeface="宋体" panose="02010600030101010101" pitchFamily="2" charset="-122"/>
                        </a:rPr>
                        <a:t>比例</a:t>
                      </a: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endParaRPr lang="zh-CN" altLang="en-US" sz="5400" b="1">
                        <a:solidFill>
                          <a:schemeClr val="tx1"/>
                        </a:solidFill>
                        <a:latin typeface="宋体" panose="02010600030101010101" pitchFamily="2" charset="-122"/>
                        <a:ea typeface="宋体" panose="02010600030101010101" pitchFamily="2" charset="-122"/>
                      </a:endParaRPr>
                    </a:p>
                  </a:txBody>
                  <a:tcPr marL="91438" marR="91438" marT="45726" marB="45726"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r>
            </a:tbl>
          </a:graphicData>
        </a:graphic>
      </p:graphicFrame>
      <p:sp>
        <p:nvSpPr>
          <p:cNvPr id="15" name="矩形 14"/>
          <p:cNvSpPr>
            <a:spLocks noChangeArrowheads="1"/>
          </p:cNvSpPr>
          <p:nvPr/>
        </p:nvSpPr>
        <p:spPr bwMode="auto">
          <a:xfrm>
            <a:off x="5631922" y="6703053"/>
            <a:ext cx="316776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4800" b="1">
                <a:solidFill>
                  <a:srgbClr val="FF0000"/>
                </a:solidFill>
                <a:latin typeface="宋体" panose="02010600030101010101" pitchFamily="2" charset="-122"/>
                <a:cs typeface="Times New Roman" panose="02020603050405020304" pitchFamily="18" charset="0"/>
              </a:rPr>
              <a:t>表示两个数相除</a:t>
            </a:r>
            <a:endParaRPr lang="zh-CN" altLang="en-US" sz="4800" b="1">
              <a:solidFill>
                <a:srgbClr val="FF0000"/>
              </a:solidFill>
              <a:latin typeface="宋体" panose="02010600030101010101" pitchFamily="2" charset="-122"/>
              <a:cs typeface="Times New Roman" panose="02020603050405020304" pitchFamily="18" charset="0"/>
            </a:endParaRPr>
          </a:p>
        </p:txBody>
      </p:sp>
      <p:sp>
        <p:nvSpPr>
          <p:cNvPr id="16" name="矩形 15"/>
          <p:cNvSpPr>
            <a:spLocks noChangeArrowheads="1"/>
          </p:cNvSpPr>
          <p:nvPr/>
        </p:nvSpPr>
        <p:spPr bwMode="auto">
          <a:xfrm>
            <a:off x="5614257" y="9750198"/>
            <a:ext cx="279228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4800" b="1">
                <a:solidFill>
                  <a:srgbClr val="0000FF"/>
                </a:solidFill>
                <a:latin typeface="宋体" panose="02010600030101010101" pitchFamily="2" charset="-122"/>
                <a:cs typeface="Times New Roman" panose="02020603050405020304" pitchFamily="18" charset="0"/>
              </a:rPr>
              <a:t>表示两个比相等</a:t>
            </a:r>
            <a:endParaRPr lang="zh-CN" altLang="en-US" sz="4800" b="1">
              <a:solidFill>
                <a:srgbClr val="0000FF"/>
              </a:solidFill>
              <a:latin typeface="宋体" panose="02010600030101010101" pitchFamily="2" charset="-122"/>
              <a:cs typeface="Times New Roman" panose="02020603050405020304" pitchFamily="18" charset="0"/>
            </a:endParaRPr>
          </a:p>
        </p:txBody>
      </p:sp>
      <p:sp>
        <p:nvSpPr>
          <p:cNvPr id="17" name="矩形 16"/>
          <p:cNvSpPr>
            <a:spLocks noChangeArrowheads="1"/>
          </p:cNvSpPr>
          <p:nvPr/>
        </p:nvSpPr>
        <p:spPr bwMode="auto">
          <a:xfrm>
            <a:off x="9218715" y="7227382"/>
            <a:ext cx="122068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en-US" altLang="zh-CN" sz="4800" b="1">
                <a:solidFill>
                  <a:srgbClr val="FF0000"/>
                </a:solidFill>
                <a:latin typeface="宋体" panose="02010600030101010101" pitchFamily="2" charset="-122"/>
                <a:cs typeface="Times New Roman" panose="02020603050405020304" pitchFamily="18" charset="0"/>
              </a:rPr>
              <a:t>2</a:t>
            </a:r>
            <a:r>
              <a:rPr lang="zh-CN" altLang="en-US" sz="4800" b="1">
                <a:solidFill>
                  <a:srgbClr val="FF0000"/>
                </a:solidFill>
                <a:latin typeface="宋体" panose="02010600030101010101" pitchFamily="2" charset="-122"/>
                <a:cs typeface="Times New Roman" panose="02020603050405020304" pitchFamily="18" charset="0"/>
              </a:rPr>
              <a:t>项</a:t>
            </a:r>
            <a:endParaRPr lang="zh-CN" altLang="en-US" sz="4800" b="1">
              <a:solidFill>
                <a:srgbClr val="FF0000"/>
              </a:solidFill>
              <a:latin typeface="宋体" panose="02010600030101010101" pitchFamily="2" charset="-122"/>
              <a:cs typeface="Times New Roman" panose="02020603050405020304" pitchFamily="18" charset="0"/>
            </a:endParaRPr>
          </a:p>
        </p:txBody>
      </p:sp>
      <p:sp>
        <p:nvSpPr>
          <p:cNvPr id="19" name="矩形 18"/>
          <p:cNvSpPr>
            <a:spLocks noChangeArrowheads="1"/>
          </p:cNvSpPr>
          <p:nvPr/>
        </p:nvSpPr>
        <p:spPr bwMode="auto">
          <a:xfrm>
            <a:off x="9288822" y="10147258"/>
            <a:ext cx="116840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en-US" altLang="zh-CN" sz="4800" b="1">
                <a:solidFill>
                  <a:srgbClr val="0000FF"/>
                </a:solidFill>
                <a:latin typeface="宋体" panose="02010600030101010101" pitchFamily="2" charset="-122"/>
                <a:cs typeface="Times New Roman" panose="02020603050405020304" pitchFamily="18" charset="0"/>
              </a:rPr>
              <a:t>4</a:t>
            </a:r>
            <a:r>
              <a:rPr lang="zh-CN" altLang="en-US" sz="4800" b="1">
                <a:solidFill>
                  <a:srgbClr val="0000FF"/>
                </a:solidFill>
                <a:latin typeface="宋体" panose="02010600030101010101" pitchFamily="2" charset="-122"/>
                <a:cs typeface="Times New Roman" panose="02020603050405020304" pitchFamily="18" charset="0"/>
              </a:rPr>
              <a:t>项</a:t>
            </a:r>
            <a:endParaRPr lang="zh-CN" altLang="en-US" sz="4800" b="1">
              <a:solidFill>
                <a:srgbClr val="0000FF"/>
              </a:solidFill>
              <a:latin typeface="宋体" panose="02010600030101010101" pitchFamily="2" charset="-122"/>
              <a:cs typeface="Times New Roman" panose="02020603050405020304" pitchFamily="18" charset="0"/>
            </a:endParaRPr>
          </a:p>
        </p:txBody>
      </p:sp>
      <p:sp>
        <p:nvSpPr>
          <p:cNvPr id="20" name="矩形 19"/>
          <p:cNvSpPr>
            <a:spLocks noChangeArrowheads="1"/>
          </p:cNvSpPr>
          <p:nvPr/>
        </p:nvSpPr>
        <p:spPr bwMode="auto">
          <a:xfrm>
            <a:off x="10858426" y="6938357"/>
            <a:ext cx="310649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zh-CN" altLang="en-US" sz="4800" b="1">
                <a:solidFill>
                  <a:srgbClr val="FF0000"/>
                </a:solidFill>
                <a:latin typeface="宋体" panose="02010600030101010101" pitchFamily="2" charset="-122"/>
                <a:cs typeface="Times New Roman" panose="02020603050405020304" pitchFamily="18" charset="0"/>
              </a:rPr>
              <a:t>比是一个除法算式</a:t>
            </a:r>
            <a:endParaRPr lang="zh-CN" altLang="en-US" sz="4800" b="1">
              <a:solidFill>
                <a:srgbClr val="FF0000"/>
              </a:solidFill>
              <a:latin typeface="宋体" panose="02010600030101010101" pitchFamily="2" charset="-122"/>
              <a:cs typeface="Times New Roman" panose="02020603050405020304" pitchFamily="18" charset="0"/>
            </a:endParaRPr>
          </a:p>
        </p:txBody>
      </p:sp>
      <p:sp>
        <p:nvSpPr>
          <p:cNvPr id="21" name="矩形 20"/>
          <p:cNvSpPr>
            <a:spLocks noChangeArrowheads="1"/>
          </p:cNvSpPr>
          <p:nvPr/>
        </p:nvSpPr>
        <p:spPr bwMode="auto">
          <a:xfrm>
            <a:off x="11148143" y="9750198"/>
            <a:ext cx="310649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4800" b="1">
                <a:solidFill>
                  <a:srgbClr val="0000FF"/>
                </a:solidFill>
                <a:latin typeface="宋体" panose="02010600030101010101" pitchFamily="2" charset="-122"/>
                <a:cs typeface="Times New Roman" panose="02020603050405020304" pitchFamily="18" charset="0"/>
              </a:rPr>
              <a:t>比例是一个等式</a:t>
            </a:r>
            <a:endParaRPr lang="zh-CN" altLang="en-US" sz="4800" b="1">
              <a:solidFill>
                <a:srgbClr val="0000FF"/>
              </a:solidFill>
              <a:latin typeface="宋体" panose="02010600030101010101" pitchFamily="2" charset="-122"/>
              <a:cs typeface="Times New Roman" panose="02020603050405020304" pitchFamily="18" charset="0"/>
            </a:endParaRPr>
          </a:p>
        </p:txBody>
      </p:sp>
      <p:sp>
        <p:nvSpPr>
          <p:cNvPr id="22" name="矩形 21"/>
          <p:cNvSpPr>
            <a:spLocks noChangeArrowheads="1"/>
          </p:cNvSpPr>
          <p:nvPr/>
        </p:nvSpPr>
        <p:spPr bwMode="auto">
          <a:xfrm>
            <a:off x="14859000" y="6488719"/>
            <a:ext cx="6324601"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4800" b="1">
                <a:solidFill>
                  <a:srgbClr val="FF0000"/>
                </a:solidFill>
                <a:latin typeface="宋体" panose="02010600030101010101" pitchFamily="2" charset="-122"/>
                <a:cs typeface="Times New Roman" panose="02020603050405020304" pitchFamily="18" charset="0"/>
              </a:rPr>
              <a:t>比的前项和后项同时乘或除以同一个数（</a:t>
            </a:r>
            <a:r>
              <a:rPr lang="en-US" altLang="zh-CN" sz="4800" b="1">
                <a:solidFill>
                  <a:srgbClr val="FF0000"/>
                </a:solidFill>
                <a:latin typeface="宋体" panose="02010600030101010101" pitchFamily="2" charset="-122"/>
                <a:cs typeface="Times New Roman" panose="02020603050405020304" pitchFamily="18" charset="0"/>
              </a:rPr>
              <a:t>0</a:t>
            </a:r>
            <a:r>
              <a:rPr lang="zh-CN" altLang="en-US" sz="4800" b="1">
                <a:solidFill>
                  <a:srgbClr val="FF0000"/>
                </a:solidFill>
                <a:latin typeface="宋体" panose="02010600030101010101" pitchFamily="2" charset="-122"/>
                <a:cs typeface="Times New Roman" panose="02020603050405020304" pitchFamily="18" charset="0"/>
              </a:rPr>
              <a:t>除外），比值不变。</a:t>
            </a:r>
            <a:endParaRPr lang="zh-CN" altLang="en-US" sz="4800" b="1">
              <a:solidFill>
                <a:srgbClr val="FF0000"/>
              </a:solidFill>
              <a:latin typeface="宋体" panose="02010600030101010101" pitchFamily="2" charset="-122"/>
              <a:cs typeface="Times New Roman" panose="02020603050405020304" pitchFamily="18" charset="0"/>
            </a:endParaRPr>
          </a:p>
        </p:txBody>
      </p:sp>
      <p:sp>
        <p:nvSpPr>
          <p:cNvPr id="23" name="矩形 22"/>
          <p:cNvSpPr>
            <a:spLocks noChangeArrowheads="1"/>
          </p:cNvSpPr>
          <p:nvPr/>
        </p:nvSpPr>
        <p:spPr bwMode="auto">
          <a:xfrm>
            <a:off x="14945561" y="9750198"/>
            <a:ext cx="661078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4800" b="1">
                <a:solidFill>
                  <a:srgbClr val="0000FF"/>
                </a:solidFill>
                <a:latin typeface="宋体" panose="02010600030101010101" pitchFamily="2" charset="-122"/>
                <a:cs typeface="Times New Roman" panose="02020603050405020304" pitchFamily="18" charset="0"/>
              </a:rPr>
              <a:t>在比例里，两个外项的积等于两个内项的积。</a:t>
            </a:r>
            <a:endParaRPr lang="zh-CN" altLang="en-US" sz="4800" b="1">
              <a:solidFill>
                <a:srgbClr val="0000FF"/>
              </a:solidFill>
              <a:latin typeface="宋体" panose="02010600030101010101" pitchFamily="2" charset="-122"/>
              <a:cs typeface="Times New Roman" panose="02020603050405020304" pitchFamily="18" charset="0"/>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childTnLst>
                          </p:cTn>
                        </p:par>
                        <p:par>
                          <p:cTn id="15" fill="hold" nodeType="afterGroup">
                            <p:stCondLst>
                              <p:cond delay="500"/>
                            </p:stCondLst>
                            <p:childTnLst>
                              <p:par>
                                <p:cTn id="16" presetID="42" presetClass="entr" presetSubtype="0" dur="1000" fill="hold"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1000"/>
                                        <p:tgtEl>
                                          <p:spTgt spid="14"/>
                                        </p:tgtEl>
                                      </p:cBhvr>
                                    </p:animEffect>
                                    <p:anim calcmode="lin" valueType="num">
                                      <p:cBhvr>
                                        <p:cTn id="19" dur="1000" fill="hold"/>
                                        <p:tgtEl>
                                          <p:spTgt spid="14"/>
                                        </p:tgtEl>
                                        <p:attrNameLst>
                                          <p:attrName>ppt_x</p:attrName>
                                        </p:attrNameLst>
                                      </p:cBhvr>
                                      <p:tavLst>
                                        <p:tav tm="0">
                                          <p:val>
                                            <p:strVal val="#ppt_x"/>
                                          </p:val>
                                        </p:tav>
                                        <p:tav tm="100000">
                                          <p:val>
                                            <p:strVal val="#ppt_x"/>
                                          </p:val>
                                        </p:tav>
                                      </p:tavLst>
                                    </p:anim>
                                    <p:anim calcmode="lin" valueType="num">
                                      <p:cBhvr>
                                        <p:cTn id="2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42" presetClass="entr" presetSubtype="0" dur="50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anim calcmode="lin" valueType="num">
                                      <p:cBhvr>
                                        <p:cTn id="26" dur="500" fill="hold"/>
                                        <p:tgtEl>
                                          <p:spTgt spid="15"/>
                                        </p:tgtEl>
                                        <p:attrNameLst>
                                          <p:attrName>ppt_x</p:attrName>
                                        </p:attrNameLst>
                                      </p:cBhvr>
                                      <p:tavLst>
                                        <p:tav tm="0">
                                          <p:val>
                                            <p:strVal val="#ppt_x"/>
                                          </p:val>
                                        </p:tav>
                                        <p:tav tm="100000">
                                          <p:val>
                                            <p:strVal val="#ppt_x"/>
                                          </p:val>
                                        </p:tav>
                                      </p:tavLst>
                                    </p:anim>
                                    <p:anim calcmode="lin" valueType="num">
                                      <p:cBhvr>
                                        <p:cTn id="27" dur="5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2" presetClass="entr" presetSubtype="0" dur="50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anim calcmode="lin" valueType="num">
                                      <p:cBhvr>
                                        <p:cTn id="33" dur="500" fill="hold"/>
                                        <p:tgtEl>
                                          <p:spTgt spid="16"/>
                                        </p:tgtEl>
                                        <p:attrNameLst>
                                          <p:attrName>ppt_x</p:attrName>
                                        </p:attrNameLst>
                                      </p:cBhvr>
                                      <p:tavLst>
                                        <p:tav tm="0">
                                          <p:val>
                                            <p:strVal val="#ppt_x"/>
                                          </p:val>
                                        </p:tav>
                                        <p:tav tm="100000">
                                          <p:val>
                                            <p:strVal val="#ppt_x"/>
                                          </p:val>
                                        </p:tav>
                                      </p:tavLst>
                                    </p:anim>
                                    <p:anim calcmode="lin" valueType="num">
                                      <p:cBhvr>
                                        <p:cTn id="34" dur="5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42" presetClass="entr" presetSubtype="0" dur="50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anim calcmode="lin" valueType="num">
                                      <p:cBhvr>
                                        <p:cTn id="40" dur="500" fill="hold"/>
                                        <p:tgtEl>
                                          <p:spTgt spid="17"/>
                                        </p:tgtEl>
                                        <p:attrNameLst>
                                          <p:attrName>ppt_x</p:attrName>
                                        </p:attrNameLst>
                                      </p:cBhvr>
                                      <p:tavLst>
                                        <p:tav tm="0">
                                          <p:val>
                                            <p:strVal val="#ppt_x"/>
                                          </p:val>
                                        </p:tav>
                                        <p:tav tm="100000">
                                          <p:val>
                                            <p:strVal val="#ppt_x"/>
                                          </p:val>
                                        </p:tav>
                                      </p:tavLst>
                                    </p:anim>
                                    <p:anim calcmode="lin" valueType="num">
                                      <p:cBhvr>
                                        <p:cTn id="41" dur="5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42" presetClass="entr" presetSubtype="0" dur="50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anim calcmode="lin" valueType="num">
                                      <p:cBhvr>
                                        <p:cTn id="47" dur="500" fill="hold"/>
                                        <p:tgtEl>
                                          <p:spTgt spid="19"/>
                                        </p:tgtEl>
                                        <p:attrNameLst>
                                          <p:attrName>ppt_x</p:attrName>
                                        </p:attrNameLst>
                                      </p:cBhvr>
                                      <p:tavLst>
                                        <p:tav tm="0">
                                          <p:val>
                                            <p:strVal val="#ppt_x"/>
                                          </p:val>
                                        </p:tav>
                                        <p:tav tm="100000">
                                          <p:val>
                                            <p:strVal val="#ppt_x"/>
                                          </p:val>
                                        </p:tav>
                                      </p:tavLst>
                                    </p:anim>
                                    <p:anim calcmode="lin" valueType="num">
                                      <p:cBhvr>
                                        <p:cTn id="48" dur="5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42" presetClass="entr" presetSubtype="0" dur="500" fill="hold" grpId="0" nodeType="click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fade">
                                      <p:cBhvr>
                                        <p:cTn id="53" dur="500"/>
                                        <p:tgtEl>
                                          <p:spTgt spid="20"/>
                                        </p:tgtEl>
                                      </p:cBhvr>
                                    </p:animEffect>
                                    <p:anim calcmode="lin" valueType="num">
                                      <p:cBhvr>
                                        <p:cTn id="54" dur="500" fill="hold"/>
                                        <p:tgtEl>
                                          <p:spTgt spid="20"/>
                                        </p:tgtEl>
                                        <p:attrNameLst>
                                          <p:attrName>ppt_x</p:attrName>
                                        </p:attrNameLst>
                                      </p:cBhvr>
                                      <p:tavLst>
                                        <p:tav tm="0">
                                          <p:val>
                                            <p:strVal val="#ppt_x"/>
                                          </p:val>
                                        </p:tav>
                                        <p:tav tm="100000">
                                          <p:val>
                                            <p:strVal val="#ppt_x"/>
                                          </p:val>
                                        </p:tav>
                                      </p:tavLst>
                                    </p:anim>
                                    <p:anim calcmode="lin" valueType="num">
                                      <p:cBhvr>
                                        <p:cTn id="55" dur="5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42" presetClass="entr" presetSubtype="0" dur="500" fill="hold" grpId="0" nodeType="click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anim calcmode="lin" valueType="num">
                                      <p:cBhvr>
                                        <p:cTn id="61" dur="500" fill="hold"/>
                                        <p:tgtEl>
                                          <p:spTgt spid="21"/>
                                        </p:tgtEl>
                                        <p:attrNameLst>
                                          <p:attrName>ppt_x</p:attrName>
                                        </p:attrNameLst>
                                      </p:cBhvr>
                                      <p:tavLst>
                                        <p:tav tm="0">
                                          <p:val>
                                            <p:strVal val="#ppt_x"/>
                                          </p:val>
                                        </p:tav>
                                        <p:tav tm="100000">
                                          <p:val>
                                            <p:strVal val="#ppt_x"/>
                                          </p:val>
                                        </p:tav>
                                      </p:tavLst>
                                    </p:anim>
                                    <p:anim calcmode="lin" valueType="num">
                                      <p:cBhvr>
                                        <p:cTn id="62" dur="5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42" presetClass="entr" presetSubtype="0" dur="500" fill="hold" grpId="0" nodeType="clickEffect">
                                  <p:stCondLst>
                                    <p:cond delay="0"/>
                                  </p:stCondLst>
                                  <p:childTnLst>
                                    <p:set>
                                      <p:cBhvr>
                                        <p:cTn id="66" dur="1" fill="hold">
                                          <p:stCondLst>
                                            <p:cond delay="0"/>
                                          </p:stCondLst>
                                        </p:cTn>
                                        <p:tgtEl>
                                          <p:spTgt spid="22"/>
                                        </p:tgtEl>
                                        <p:attrNameLst>
                                          <p:attrName>style.visibility</p:attrName>
                                        </p:attrNameLst>
                                      </p:cBhvr>
                                      <p:to>
                                        <p:strVal val="visible"/>
                                      </p:to>
                                    </p:set>
                                    <p:animEffect transition="in" filter="fade">
                                      <p:cBhvr>
                                        <p:cTn id="67" dur="500"/>
                                        <p:tgtEl>
                                          <p:spTgt spid="22"/>
                                        </p:tgtEl>
                                      </p:cBhvr>
                                    </p:animEffect>
                                    <p:anim calcmode="lin" valueType="num">
                                      <p:cBhvr>
                                        <p:cTn id="68" dur="500" fill="hold"/>
                                        <p:tgtEl>
                                          <p:spTgt spid="22"/>
                                        </p:tgtEl>
                                        <p:attrNameLst>
                                          <p:attrName>ppt_x</p:attrName>
                                        </p:attrNameLst>
                                      </p:cBhvr>
                                      <p:tavLst>
                                        <p:tav tm="0">
                                          <p:val>
                                            <p:strVal val="#ppt_x"/>
                                          </p:val>
                                        </p:tav>
                                        <p:tav tm="100000">
                                          <p:val>
                                            <p:strVal val="#ppt_x"/>
                                          </p:val>
                                        </p:tav>
                                      </p:tavLst>
                                    </p:anim>
                                    <p:anim calcmode="lin" valueType="num">
                                      <p:cBhvr>
                                        <p:cTn id="69" dur="5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70" fill="hold" nodeType="clickPar">
                      <p:stCondLst>
                        <p:cond delay="indefinite"/>
                      </p:stCondLst>
                      <p:childTnLst>
                        <p:par>
                          <p:cTn id="71" fill="hold">
                            <p:stCondLst>
                              <p:cond delay="0"/>
                            </p:stCondLst>
                            <p:childTnLst>
                              <p:par>
                                <p:cTn id="72" presetID="42" presetClass="entr" presetSubtype="0" dur="500" fill="hold" grpId="0" nodeType="clickEffect">
                                  <p:stCondLst>
                                    <p:cond delay="0"/>
                                  </p:stCondLst>
                                  <p:childTnLst>
                                    <p:set>
                                      <p:cBhvr>
                                        <p:cTn id="73" dur="1" fill="hold">
                                          <p:stCondLst>
                                            <p:cond delay="0"/>
                                          </p:stCondLst>
                                        </p:cTn>
                                        <p:tgtEl>
                                          <p:spTgt spid="23"/>
                                        </p:tgtEl>
                                        <p:attrNameLst>
                                          <p:attrName>style.visibility</p:attrName>
                                        </p:attrNameLst>
                                      </p:cBhvr>
                                      <p:to>
                                        <p:strVal val="visible"/>
                                      </p:to>
                                    </p:set>
                                    <p:animEffect transition="in" filter="fade">
                                      <p:cBhvr>
                                        <p:cTn id="74" dur="500"/>
                                        <p:tgtEl>
                                          <p:spTgt spid="23"/>
                                        </p:tgtEl>
                                      </p:cBhvr>
                                    </p:animEffect>
                                    <p:anim calcmode="lin" valueType="num">
                                      <p:cBhvr>
                                        <p:cTn id="75" dur="500" fill="hold"/>
                                        <p:tgtEl>
                                          <p:spTgt spid="23"/>
                                        </p:tgtEl>
                                        <p:attrNameLst>
                                          <p:attrName>ppt_x</p:attrName>
                                        </p:attrNameLst>
                                      </p:cBhvr>
                                      <p:tavLst>
                                        <p:tav tm="0">
                                          <p:val>
                                            <p:strVal val="#ppt_x"/>
                                          </p:val>
                                        </p:tav>
                                        <p:tav tm="100000">
                                          <p:val>
                                            <p:strVal val="#ppt_x"/>
                                          </p:val>
                                        </p:tav>
                                      </p:tavLst>
                                    </p:anim>
                                    <p:anim calcmode="lin" valueType="num">
                                      <p:cBhvr>
                                        <p:cTn id="76" dur="5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9" grpId="0"/>
      <p:bldP spid="20" grpId="0"/>
      <p:bldP spid="21" grpId="0"/>
      <p:bldP spid="22" grpId="0"/>
      <p:bldP spid="2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8" name="文本框 7"/>
          <p:cNvSpPr txBox="1"/>
          <p:nvPr/>
        </p:nvSpPr>
        <p:spPr bwMode="auto">
          <a:xfrm>
            <a:off x="3962400" y="3048000"/>
            <a:ext cx="16954500" cy="363708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5400" b="1">
                <a:ln w="18415" cmpd="sng">
                  <a:noFill/>
                  <a:prstDash val="solid"/>
                </a:ln>
                <a:latin typeface="+mn-ea"/>
                <a:cs typeface="思源黑体 CN Light" panose="020b0300000000000000" charset="-122"/>
                <a:sym typeface="+mn-lt"/>
              </a:rPr>
              <a:t>【</a:t>
            </a:r>
            <a:r>
              <a:rPr lang="zh-CN" altLang="en-US" sz="5400" b="1">
                <a:ln w="18415" cmpd="sng">
                  <a:noFill/>
                  <a:prstDash val="solid"/>
                </a:ln>
                <a:latin typeface="+mn-ea"/>
                <a:cs typeface="思源黑体 CN Light" panose="020b0300000000000000" charset="-122"/>
                <a:sym typeface="+mn-lt"/>
              </a:rPr>
              <a:t>例</a:t>
            </a:r>
            <a:r>
              <a:rPr lang="en-US" altLang="zh-CN" sz="5400" b="1">
                <a:ln w="18415" cmpd="sng">
                  <a:noFill/>
                  <a:prstDash val="solid"/>
                </a:ln>
                <a:latin typeface="+mn-ea"/>
                <a:cs typeface="思源黑体 CN Light" panose="020b0300000000000000" charset="-122"/>
                <a:sym typeface="+mn-lt"/>
              </a:rPr>
              <a:t>2】</a:t>
            </a:r>
            <a:r>
              <a:rPr lang="zh-CN" altLang="en-US" sz="5400" b="1">
                <a:ln w="18415" cmpd="sng">
                  <a:noFill/>
                  <a:prstDash val="solid"/>
                </a:ln>
                <a:latin typeface="+mn-ea"/>
                <a:cs typeface="思源黑体 CN Light" panose="020b0300000000000000" charset="-122"/>
                <a:sym typeface="+mn-lt"/>
              </a:rPr>
              <a:t>在一个比例中，已知两个外项的积是</a:t>
            </a:r>
            <a:r>
              <a:rPr lang="en-US" altLang="zh-CN" sz="5400" b="1">
                <a:ln w="18415" cmpd="sng">
                  <a:noFill/>
                  <a:prstDash val="solid"/>
                </a:ln>
                <a:latin typeface="+mn-ea"/>
                <a:cs typeface="思源黑体 CN Light" panose="020b0300000000000000" charset="-122"/>
                <a:sym typeface="+mn-lt"/>
              </a:rPr>
              <a:t>900</a:t>
            </a:r>
            <a:r>
              <a:rPr lang="zh-CN" altLang="en-US" sz="5400" b="1">
                <a:ln w="18415" cmpd="sng">
                  <a:noFill/>
                  <a:prstDash val="solid"/>
                </a:ln>
                <a:latin typeface="+mn-ea"/>
                <a:cs typeface="思源黑体 CN Light" panose="020b0300000000000000" charset="-122"/>
                <a:sym typeface="+mn-lt"/>
              </a:rPr>
              <a:t>，如果一个内项是</a:t>
            </a:r>
            <a:r>
              <a:rPr lang="en-US" altLang="zh-CN" sz="5400" b="1">
                <a:ln w="18415" cmpd="sng">
                  <a:noFill/>
                  <a:prstDash val="solid"/>
                </a:ln>
                <a:latin typeface="+mn-ea"/>
                <a:cs typeface="思源黑体 CN Light" panose="020b0300000000000000" charset="-122"/>
                <a:sym typeface="+mn-lt"/>
              </a:rPr>
              <a:t>36</a:t>
            </a:r>
            <a:r>
              <a:rPr lang="zh-CN" altLang="en-US" sz="5400" b="1">
                <a:ln w="18415" cmpd="sng">
                  <a:noFill/>
                  <a:prstDash val="solid"/>
                </a:ln>
                <a:latin typeface="+mn-ea"/>
                <a:cs typeface="思源黑体 CN Light" panose="020b0300000000000000" charset="-122"/>
                <a:sym typeface="+mn-lt"/>
              </a:rPr>
              <a:t>，那么另一个内项是（    ）。</a:t>
            </a:r>
            <a:endParaRPr lang="en-US" altLang="zh-CN" sz="5400" b="1">
              <a:ln w="18415" cmpd="sng">
                <a:noFill/>
                <a:prstDash val="solid"/>
              </a:ln>
              <a:latin typeface="+mn-ea"/>
              <a:cs typeface="思源黑体 CN Light" panose="020b0300000000000000" charset="-122"/>
              <a:sym typeface="+mn-lt"/>
            </a:endParaRPr>
          </a:p>
          <a:p>
            <a:pPr>
              <a:lnSpc>
                <a:spcPct val="150000"/>
              </a:lnSpc>
              <a:defRPr/>
            </a:pPr>
            <a:r>
              <a:rPr lang="en-US" altLang="zh-CN" sz="5400" b="1">
                <a:ln w="18415" cmpd="sng">
                  <a:noFill/>
                  <a:prstDash val="solid"/>
                </a:ln>
                <a:latin typeface="+mn-ea"/>
                <a:cs typeface="思源黑体 CN Light" panose="020b0300000000000000" charset="-122"/>
                <a:sym typeface="+mn-lt"/>
              </a:rPr>
              <a:t>A</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35      B</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25      C</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15</a:t>
            </a:r>
            <a:endParaRPr lang="zh-CN" altLang="en-US" sz="5400" b="1">
              <a:ln w="18415" cmpd="sng">
                <a:noFill/>
                <a:prstDash val="solid"/>
              </a:ln>
              <a:latin typeface="+mn-ea"/>
              <a:cs typeface="思源黑体 CN Light" panose="020b0300000000000000" charset="-122"/>
              <a:sym typeface="+mn-lt"/>
            </a:endParaRPr>
          </a:p>
        </p:txBody>
      </p:sp>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10" name="矩形: 圆角 9"/>
          <p:cNvSpPr/>
          <p:nvPr/>
        </p:nvSpPr>
        <p:spPr>
          <a:xfrm>
            <a:off x="4819650" y="7051430"/>
            <a:ext cx="14744700" cy="4708968"/>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p:cNvSpPr txBox="1"/>
          <p:nvPr/>
        </p:nvSpPr>
        <p:spPr bwMode="auto">
          <a:xfrm>
            <a:off x="5391150" y="7114415"/>
            <a:ext cx="14173200" cy="435119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根据比例的基本性质：两个外项的积等于两个内项的积。已知两个外项的积，用外项积除以其中一个内项，就能得到另一个内项。</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4800" b="1">
                <a:ln w="18415" cmpd="sng">
                  <a:noFill/>
                  <a:prstDash val="solid"/>
                </a:ln>
                <a:solidFill>
                  <a:srgbClr val="FF0000"/>
                </a:solidFill>
                <a:latin typeface="+mn-ea"/>
                <a:cs typeface="思源黑体 CN Light" panose="020b0300000000000000" charset="-122"/>
                <a:sym typeface="+mn-lt"/>
              </a:rPr>
              <a:t>900÷36</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25</a:t>
            </a:r>
            <a:r>
              <a:rPr lang="zh-CN" altLang="en-US" sz="4800" b="1">
                <a:ln w="18415" cmpd="sng">
                  <a:noFill/>
                  <a:prstDash val="solid"/>
                </a:ln>
                <a:solidFill>
                  <a:srgbClr val="FF0000"/>
                </a:solidFill>
                <a:latin typeface="+mn-ea"/>
                <a:cs typeface="思源黑体 CN Light" panose="020b0300000000000000" charset="-122"/>
                <a:sym typeface="+mn-lt"/>
              </a:rPr>
              <a:t>，则另一个内项是</a:t>
            </a:r>
            <a:r>
              <a:rPr lang="en-US" altLang="zh-CN" sz="4800" b="1">
                <a:ln w="18415" cmpd="sng">
                  <a:noFill/>
                  <a:prstDash val="solid"/>
                </a:ln>
                <a:solidFill>
                  <a:srgbClr val="FF0000"/>
                </a:solidFill>
                <a:latin typeface="+mn-ea"/>
                <a:cs typeface="思源黑体 CN Light" panose="020b0300000000000000" charset="-122"/>
                <a:sym typeface="+mn-lt"/>
              </a:rPr>
              <a:t>25</a:t>
            </a:r>
            <a:r>
              <a:rPr lang="zh-CN" altLang="en-US" sz="4800" b="1">
                <a:ln w="18415" cmpd="sng">
                  <a:noFill/>
                  <a:prstDash val="solid"/>
                </a:ln>
                <a:solidFill>
                  <a:srgbClr val="FF0000"/>
                </a:solidFill>
                <a:latin typeface="+mn-ea"/>
                <a:cs typeface="思源黑体 CN Light" panose="020b0300000000000000" charset="-122"/>
                <a:sym typeface="+mn-lt"/>
              </a:rPr>
              <a:t>，故答案选</a:t>
            </a:r>
            <a:r>
              <a:rPr lang="en-US" altLang="zh-CN" sz="4800" b="1">
                <a:ln w="18415" cmpd="sng">
                  <a:noFill/>
                  <a:prstDash val="solid"/>
                </a:ln>
                <a:solidFill>
                  <a:srgbClr val="FF0000"/>
                </a:solidFill>
                <a:latin typeface="+mn-ea"/>
                <a:cs typeface="思源黑体 CN Light" panose="020b0300000000000000" charset="-122"/>
                <a:sym typeface="+mn-lt"/>
              </a:rPr>
              <a:t>B</a:t>
            </a:r>
            <a:r>
              <a:rPr lang="zh-CN" altLang="en-US" sz="4800" b="1">
                <a:ln w="18415" cmpd="sng">
                  <a:noFill/>
                  <a:prstDash val="solid"/>
                </a:ln>
                <a:solidFill>
                  <a:srgbClr val="FF0000"/>
                </a:solidFill>
                <a:latin typeface="+mn-ea"/>
                <a:cs typeface="思源黑体 CN Light" panose="020b0300000000000000" charset="-122"/>
                <a:sym typeface="+mn-lt"/>
              </a:rPr>
              <a:t>。</a:t>
            </a:r>
            <a:endParaRPr lang="en-US" altLang="zh-CN" sz="4800" b="1">
              <a:ln w="18415" cmpd="sng">
                <a:noFill/>
                <a:prstDash val="solid"/>
              </a:ln>
              <a:solidFill>
                <a:srgbClr val="FF0000"/>
              </a:solidFill>
              <a:latin typeface="+mn-ea"/>
              <a:cs typeface="思源黑体 CN Light" panose="020b0300000000000000" charset="-122"/>
              <a:sym typeface="+mn-lt"/>
            </a:endParaRPr>
          </a:p>
        </p:txBody>
      </p:sp>
      <p:sp>
        <p:nvSpPr>
          <p:cNvPr id="12" name="文本框 11"/>
          <p:cNvSpPr txBox="1"/>
          <p:nvPr/>
        </p:nvSpPr>
        <p:spPr bwMode="auto">
          <a:xfrm>
            <a:off x="15468600" y="4476549"/>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B</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11">
                                            <p:txEl>
                                              <p:pRg st="0" end="0"/>
                                            </p:txEl>
                                          </p:spTgt>
                                        </p:tgtEl>
                                        <p:attrNameLst>
                                          <p:attrName>style.visibility</p:attrName>
                                        </p:attrNameLst>
                                      </p:cBhvr>
                                      <p:to>
                                        <p:strVal val="visible"/>
                                      </p:to>
                                    </p:set>
                                    <p:animEffect transition="in" filter="wipe(left)">
                                      <p:cBhvr>
                                        <p:cTn id="16" dur="500"/>
                                        <p:tgtEl>
                                          <p:spTgt spid="11">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11">
                                            <p:txEl>
                                              <p:pRg st="1" end="1"/>
                                            </p:txEl>
                                          </p:spTgt>
                                        </p:tgtEl>
                                        <p:attrNameLst>
                                          <p:attrName>style.visibility</p:attrName>
                                        </p:attrNameLst>
                                      </p:cBhvr>
                                      <p:to>
                                        <p:strVal val="visible"/>
                                      </p:to>
                                    </p:set>
                                    <p:animEffect transition="in" filter="wipe(left)">
                                      <p:cBhvr>
                                        <p:cTn id="21" dur="500"/>
                                        <p:tgtEl>
                                          <p:spTgt spid="11">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grpId="1"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wipe(left)">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1"/>
      <p:bldP spid="10" grpId="0"/>
      <p:bldP spid="12"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7" name="图片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 y="-1"/>
            <a:ext cx="24422100" cy="13737431"/>
          </a:xfrm>
          <a:prstGeom prst="rect">
            <a:avLst/>
          </a:prstGeom>
        </p:spPr>
      </p:pic>
      <p:sp>
        <p:nvSpPr>
          <p:cNvPr id="21" name="Rectangle 13"/>
          <p:cNvSpPr>
            <a:spLocks noChangeArrowheads="1"/>
          </p:cNvSpPr>
          <p:nvPr/>
        </p:nvSpPr>
        <p:spPr bwMode="auto">
          <a:xfrm>
            <a:off x="0" y="0"/>
            <a:ext cx="2438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mc:AlternateContent>
        <mc:Choice Requires="a14">
          <p:sp>
            <p:nvSpPr>
              <p:cNvPr id="2" name="文本框 1" title="">
                <a:extLst>
                  <a:ext uri="{FF2B5EF4-FFF2-40B4-BE49-F238E27FC236}">
                    <ele attr="{668E08F7-5036-7632-46C3-7CC094605668}"/>
                  </a:ext>
                </a:extLst>
              </p:cNvPr>
              <p:cNvSpPr txBox="1"/>
              <p:nvPr/>
            </p:nvSpPr>
            <p:spPr bwMode="auto">
              <a:xfrm>
                <a:off x="4152900" y="3124200"/>
                <a:ext cx="16078200" cy="302307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5400" b="1">
                    <a:ln w="18415" cmpd="sng">
                      <a:noFill/>
                      <a:prstDash val="solid"/>
                    </a:ln>
                    <a:latin typeface="+mn-ea"/>
                    <a:cs typeface="思源黑体 CN Light" panose="020b0300000000000000" charset="-122"/>
                    <a:sym typeface="+mn-lt"/>
                  </a:rPr>
                  <a:t>【</a:t>
                </a:r>
                <a:r>
                  <a:rPr lang="zh-CN" altLang="en-US" sz="5400" b="1">
                    <a:ln w="18415" cmpd="sng">
                      <a:noFill/>
                      <a:prstDash val="solid"/>
                    </a:ln>
                    <a:latin typeface="+mn-ea"/>
                    <a:cs typeface="思源黑体 CN Light" panose="020b0300000000000000" charset="-122"/>
                    <a:sym typeface="+mn-lt"/>
                  </a:rPr>
                  <a:t>例</a:t>
                </a:r>
                <a:r>
                  <a:rPr lang="en-US" altLang="zh-CN" sz="5400" b="1">
                    <a:ln w="18415" cmpd="sng">
                      <a:noFill/>
                      <a:prstDash val="solid"/>
                    </a:ln>
                    <a:latin typeface="+mn-ea"/>
                    <a:cs typeface="思源黑体 CN Light" panose="020b0300000000000000" charset="-122"/>
                    <a:sym typeface="+mn-lt"/>
                  </a:rPr>
                  <a:t>3】</a:t>
                </a:r>
                <a:r>
                  <a:rPr lang="zh-CN" altLang="en-US" sz="5400" b="1">
                    <a:ln w="18415" cmpd="sng">
                      <a:noFill/>
                      <a:prstDash val="solid"/>
                    </a:ln>
                    <a:latin typeface="+mn-ea"/>
                    <a:cs typeface="思源黑体 CN Light" panose="020b0300000000000000" charset="-122"/>
                    <a:sym typeface="+mn-lt"/>
                  </a:rPr>
                  <a:t>如果</a:t>
                </a:r>
                <a:r>
                  <a:rPr lang="en-US" altLang="zh-CN" sz="5400" b="1">
                    <a:ln w="18415" cmpd="sng">
                      <a:noFill/>
                      <a:prstDash val="solid"/>
                    </a:ln>
                    <a:latin typeface="+mn-ea"/>
                    <a:cs typeface="思源黑体 CN Light" panose="020b0300000000000000" charset="-122"/>
                    <a:sym typeface="+mn-lt"/>
                  </a:rPr>
                  <a:t>A×</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𝟐</m:t>
                          </m:r>
                        </m:num>
                        <m:den>
                          <m:r>
                            <m:rPr>
                              <m:sty m:val="bi"/>
                            </m:rPr>
                            <a:rPr lang="en-US" altLang="zh-CN" sz="5400" b="1" i="1" smtClean="0">
                              <a:ln w="18415" cmpd="sng">
                                <a:noFill/>
                                <a:prstDash val="solid"/>
                              </a:ln>
                              <a:latin typeface="Cambria Math" panose="02040503050406030204" pitchFamily="18" charset="0"/>
                              <a:sym typeface="+mn-lt"/>
                            </a:rPr>
                            <m:t>𝟑</m:t>
                          </m:r>
                        </m:den>
                      </m:f>
                    </m:oMath>
                  </m:oMathPara>
                </a14:m>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B÷</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𝟒</m:t>
                          </m:r>
                        </m:num>
                        <m:den>
                          <m:r>
                            <m:rPr>
                              <m:sty m:val="bi"/>
                            </m:rPr>
                            <a:rPr lang="en-US" altLang="zh-CN" sz="5400" b="1" i="1" smtClean="0">
                              <a:ln w="18415" cmpd="sng">
                                <a:noFill/>
                                <a:prstDash val="solid"/>
                              </a:ln>
                              <a:latin typeface="Cambria Math" panose="02040503050406030204" pitchFamily="18" charset="0"/>
                              <a:sym typeface="+mn-lt"/>
                            </a:rPr>
                            <m:t>𝟓</m:t>
                          </m:r>
                        </m:den>
                      </m:f>
                    </m:oMath>
                  </m:oMathPara>
                </a14:m>
                <a:r>
                  <a:rPr lang="zh-CN" altLang="en-US" sz="5400" b="1">
                    <a:ln w="18415" cmpd="sng">
                      <a:noFill/>
                      <a:prstDash val="solid"/>
                    </a:ln>
                    <a:latin typeface="+mn-ea"/>
                    <a:cs typeface="思源黑体 CN Light" panose="020b0300000000000000" charset="-122"/>
                    <a:sym typeface="+mn-lt"/>
                  </a:rPr>
                  <a:t>（其中</a:t>
                </a:r>
                <a:r>
                  <a:rPr lang="en-US" altLang="zh-CN" sz="5400" b="1">
                    <a:ln w="18415" cmpd="sng">
                      <a:noFill/>
                      <a:prstDash val="solid"/>
                    </a:ln>
                    <a:latin typeface="+mn-ea"/>
                    <a:cs typeface="思源黑体 CN Light" panose="020b0300000000000000" charset="-122"/>
                    <a:sym typeface="+mn-lt"/>
                  </a:rPr>
                  <a:t>A</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B</a:t>
                </a:r>
                <a:r>
                  <a:rPr lang="zh-CN" altLang="en-US" sz="5400" b="1">
                    <a:ln w="18415" cmpd="sng">
                      <a:noFill/>
                      <a:prstDash val="solid"/>
                    </a:ln>
                    <a:latin typeface="+mn-ea"/>
                    <a:cs typeface="思源黑体 CN Light" panose="020b0300000000000000" charset="-122"/>
                    <a:sym typeface="+mn-lt"/>
                  </a:rPr>
                  <a:t>均不为</a:t>
                </a:r>
                <a:r>
                  <a:rPr lang="en-US" altLang="zh-CN" sz="5400" b="1">
                    <a:ln w="18415" cmpd="sng">
                      <a:noFill/>
                      <a:prstDash val="solid"/>
                    </a:ln>
                    <a:latin typeface="+mn-ea"/>
                    <a:cs typeface="思源黑体 CN Light" panose="020b0300000000000000" charset="-122"/>
                    <a:sym typeface="+mn-lt"/>
                  </a:rPr>
                  <a:t>0</a:t>
                </a:r>
                <a:r>
                  <a:rPr lang="zh-CN" altLang="en-US" sz="5400" b="1">
                    <a:ln w="18415" cmpd="sng">
                      <a:noFill/>
                      <a:prstDash val="solid"/>
                    </a:ln>
                    <a:latin typeface="+mn-ea"/>
                    <a:cs typeface="思源黑体 CN Light" panose="020b0300000000000000" charset="-122"/>
                    <a:sym typeface="+mn-lt"/>
                  </a:rPr>
                  <a:t>），那么</a:t>
                </a:r>
                <a:r>
                  <a:rPr lang="en-US" altLang="zh-CN" sz="5400" b="1">
                    <a:ln w="18415" cmpd="sng">
                      <a:noFill/>
                      <a:prstDash val="solid"/>
                    </a:ln>
                    <a:latin typeface="+mn-ea"/>
                    <a:cs typeface="思源黑体 CN Light" panose="020b0300000000000000" charset="-122"/>
                    <a:sym typeface="+mn-lt"/>
                  </a:rPr>
                  <a:t>A</a:t>
                </a:r>
                <a:r>
                  <a:rPr lang="en-US" altLang="zh-CN" sz="5400" b="1">
                    <a:latin typeface="+mn-ea"/>
                  </a:rPr>
                  <a:t>∶</a:t>
                </a:r>
                <a:r>
                  <a:rPr lang="en-US" altLang="zh-CN" sz="5400" b="1">
                    <a:ln w="18415" cmpd="sng">
                      <a:noFill/>
                      <a:prstDash val="solid"/>
                    </a:ln>
                    <a:latin typeface="+mn-ea"/>
                    <a:cs typeface="思源黑体 CN Light" panose="020b0300000000000000" charset="-122"/>
                    <a:sym typeface="+mn-lt"/>
                  </a:rPr>
                  <a:t>B</a:t>
                </a:r>
                <a:r>
                  <a:rPr lang="zh-CN" altLang="en-US" sz="5400" b="1">
                    <a:ln w="18415" cmpd="sng">
                      <a:noFill/>
                      <a:prstDash val="solid"/>
                    </a:ln>
                    <a:latin typeface="+mn-ea"/>
                    <a:cs typeface="思源黑体 CN Light" panose="020b0300000000000000" charset="-122"/>
                    <a:sym typeface="+mn-lt"/>
                  </a:rPr>
                  <a:t>＝（    ）</a:t>
                </a:r>
                <a:r>
                  <a:rPr lang="en-US" altLang="zh-CN" sz="5400" b="1">
                    <a:latin typeface="+mn-ea"/>
                  </a:rPr>
                  <a:t>∶</a:t>
                </a:r>
                <a:r>
                  <a:rPr lang="zh-CN" altLang="en-US" sz="5400" b="1">
                    <a:ln w="18415" cmpd="sng">
                      <a:noFill/>
                      <a:prstDash val="solid"/>
                    </a:ln>
                    <a:latin typeface="+mn-ea"/>
                    <a:cs typeface="思源黑体 CN Light" panose="020b0300000000000000" charset="-122"/>
                    <a:sym typeface="+mn-lt"/>
                  </a:rPr>
                  <a:t>（    ）。</a:t>
                </a:r>
                <a:endParaRPr lang="en-US" altLang="zh-CN" sz="5400" b="1">
                  <a:ln w="18415" cmpd="sng">
                    <a:noFill/>
                    <a:prstDash val="solid"/>
                  </a:ln>
                  <a:latin typeface="+mn-ea"/>
                  <a:cs typeface="思源黑体 CN Light" panose="020b0300000000000000" charset="-122"/>
                  <a:sym typeface="+mn-lt"/>
                </a:endParaRPr>
              </a:p>
            </p:txBody>
          </p:sp>
        </mc:Choice>
        <mc:Fallback>
          <p:sp>
            <p:nvSpPr>
              <p:cNvPr id="2" name="文本框 1"/>
              <p:cNvSpPr txBox="1">
                <a:spLocks noRot="1" noChangeAspect="1" noMove="1" noResize="1" noEditPoints="1" noAdjustHandles="1" noChangeArrowheads="1" noChangeShapeType="1" noTextEdit="1"/>
              </p:cNvSpPr>
              <p:nvPr/>
            </p:nvSpPr>
            <p:spPr bwMode="auto">
              <a:xfrm>
                <a:off x="4152900" y="3124200"/>
                <a:ext cx="16078200" cy="3023072"/>
              </a:xfrm>
              <a:prstGeom prst="rect">
                <a:avLst/>
              </a:prstGeom>
              <a:blipFill rotWithShape="1">
                <a:blip r:embed="rId3"/>
                <a:stretch>
                  <a:fillRect l="-2009" r="-1327" b="-8687"/>
                </a:stretch>
              </a:blipFill>
            </p:spPr>
            <p:txBody>
              <a:bodyPr/>
              <a:lstStyle/>
              <a:p>
                <a:r>
                  <a:rPr lang="zh-CN" altLang="en-US">
                    <a:noFill/>
                  </a:rPr>
                  <a:t> </a:t>
                </a:r>
                <a:endParaRPr lang="zh-CN" altLang="en-US">
                  <a:noFill/>
                </a:endParaRPr>
              </a:p>
            </p:txBody>
          </p:sp>
        </mc:Fallback>
      </mc:AlternateContent>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4" name="矩形: 圆角 3"/>
          <p:cNvSpPr/>
          <p:nvPr/>
        </p:nvSpPr>
        <p:spPr>
          <a:xfrm>
            <a:off x="4648200" y="6575064"/>
            <a:ext cx="15735300" cy="5062348"/>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5" name="文本框 4" title="">
                <a:extLst>
                  <a:ext uri="{FF2B5EF4-FFF2-40B4-BE49-F238E27FC236}">
                    <ele attr="{387B1E05-6866-3330-E023-73F7752B0C9C}"/>
                  </a:ext>
                </a:extLst>
              </p:cNvPr>
              <p:cNvSpPr txBox="1"/>
              <p:nvPr/>
            </p:nvSpPr>
            <p:spPr bwMode="auto">
              <a:xfrm>
                <a:off x="5181600" y="6501527"/>
                <a:ext cx="14801850" cy="47816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因为</a:t>
                </a:r>
                <a:r>
                  <a:rPr lang="en-US" altLang="zh-CN" sz="4800" b="1">
                    <a:ln w="18415" cmpd="sng">
                      <a:noFill/>
                      <a:prstDash val="solid"/>
                    </a:ln>
                    <a:solidFill>
                      <a:srgbClr val="FF0000"/>
                    </a:solidFill>
                    <a:latin typeface="+mn-ea"/>
                    <a:cs typeface="思源黑体 CN Light" panose="020b0300000000000000" charset="-122"/>
                    <a:sym typeface="+mn-lt"/>
                  </a:rPr>
                  <a:t>A×</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𝟐</m:t>
                          </m:r>
                        </m:num>
                        <m:den>
                          <m:r>
                            <m:rPr>
                              <m:sty m:val="bi"/>
                            </m:rPr>
                            <a:rPr lang="en-US" altLang="zh-CN" sz="4800" b="1" i="1">
                              <a:ln w="18415" cmpd="sng">
                                <a:noFill/>
                                <a:prstDash val="solid"/>
                              </a:ln>
                              <a:solidFill>
                                <a:srgbClr val="FF0000"/>
                              </a:solidFill>
                              <a:latin typeface="Cambria Math" panose="02040503050406030204" pitchFamily="18" charset="0"/>
                              <a:sym typeface="+mn-lt"/>
                            </a:rPr>
                            <m:t>𝟑</m:t>
                          </m:r>
                        </m:den>
                      </m:f>
                    </m:oMath>
                  </m:oMathPara>
                </a14:m>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B÷</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𝟒</m:t>
                          </m:r>
                        </m:num>
                        <m:den>
                          <m:r>
                            <m:rPr>
                              <m:sty m:val="bi"/>
                            </m:rPr>
                            <a:rPr lang="en-US" altLang="zh-CN" sz="4800" b="1" i="1">
                              <a:ln w="18415" cmpd="sng">
                                <a:noFill/>
                                <a:prstDash val="solid"/>
                              </a:ln>
                              <a:solidFill>
                                <a:srgbClr val="FF0000"/>
                              </a:solidFill>
                              <a:latin typeface="Cambria Math" panose="02040503050406030204" pitchFamily="18" charset="0"/>
                              <a:sym typeface="+mn-lt"/>
                            </a:rPr>
                            <m:t>𝟓</m:t>
                          </m:r>
                        </m:den>
                      </m:f>
                    </m:oMath>
                  </m:oMathPara>
                </a14:m>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4800" b="1">
                    <a:ln w="18415" cmpd="sng">
                      <a:noFill/>
                      <a:prstDash val="solid"/>
                    </a:ln>
                    <a:solidFill>
                      <a:srgbClr val="FF0000"/>
                    </a:solidFill>
                    <a:latin typeface="+mn-ea"/>
                    <a:cs typeface="思源黑体 CN Light" panose="020b0300000000000000" charset="-122"/>
                    <a:sym typeface="+mn-lt"/>
                  </a:rPr>
                  <a:t>A×</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𝟐</m:t>
                          </m:r>
                        </m:num>
                        <m:den>
                          <m:r>
                            <m:rPr>
                              <m:sty m:val="bi"/>
                            </m:rPr>
                            <a:rPr lang="en-US" altLang="zh-CN" sz="4800" b="1" i="1">
                              <a:ln w="18415" cmpd="sng">
                                <a:noFill/>
                                <a:prstDash val="solid"/>
                              </a:ln>
                              <a:solidFill>
                                <a:srgbClr val="FF0000"/>
                              </a:solidFill>
                              <a:latin typeface="Cambria Math" panose="02040503050406030204" pitchFamily="18" charset="0"/>
                              <a:sym typeface="+mn-lt"/>
                            </a:rPr>
                            <m:t>𝟑</m:t>
                          </m:r>
                        </m:den>
                      </m:f>
                    </m:oMath>
                  </m:oMathPara>
                </a14:m>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B×</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smtClean="0">
                              <a:ln w="18415" cmpd="sng">
                                <a:noFill/>
                                <a:prstDash val="solid"/>
                              </a:ln>
                              <a:solidFill>
                                <a:srgbClr val="FF0000"/>
                              </a:solidFill>
                              <a:latin typeface="Cambria Math" panose="02040503050406030204" pitchFamily="18" charset="0"/>
                              <a:sym typeface="+mn-lt"/>
                            </a:rPr>
                            <m:t>𝟓</m:t>
                          </m:r>
                        </m:num>
                        <m:den>
                          <m:r>
                            <m:rPr>
                              <m:sty m:val="bi"/>
                            </m:rPr>
                            <a:rPr lang="en-US" altLang="zh-CN" sz="4800" b="1" i="1" smtClean="0">
                              <a:ln w="18415" cmpd="sng">
                                <a:noFill/>
                                <a:prstDash val="solid"/>
                              </a:ln>
                              <a:solidFill>
                                <a:srgbClr val="FF0000"/>
                              </a:solidFill>
                              <a:latin typeface="Cambria Math" panose="02040503050406030204" pitchFamily="18" charset="0"/>
                              <a:sym typeface="+mn-lt"/>
                            </a:rPr>
                            <m:t>𝟒</m:t>
                          </m:r>
                        </m:den>
                      </m:f>
                    </m:oMath>
                  </m:oMathPara>
                </a14:m>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所以</a:t>
                </a:r>
                <a:r>
                  <a:rPr lang="en-US" altLang="zh-CN" sz="4800" b="1">
                    <a:ln w="18415" cmpd="sng">
                      <a:noFill/>
                      <a:prstDash val="solid"/>
                    </a:ln>
                    <a:solidFill>
                      <a:srgbClr val="FF0000"/>
                    </a:solidFill>
                    <a:latin typeface="+mn-ea"/>
                    <a:cs typeface="思源黑体 CN Light" panose="020b0300000000000000" charset="-122"/>
                    <a:sym typeface="+mn-lt"/>
                  </a:rPr>
                  <a:t>A</a:t>
                </a:r>
                <a:r>
                  <a:rPr lang="en-US" altLang="zh-CN" sz="4800" b="1">
                    <a:solidFill>
                      <a:srgbClr val="FF0000"/>
                    </a:solidFill>
                    <a:latin typeface="+mn-ea"/>
                  </a:rPr>
                  <a:t>∶</a:t>
                </a:r>
                <a:r>
                  <a:rPr lang="en-US" altLang="zh-CN" sz="4800" b="1">
                    <a:ln w="18415" cmpd="sng">
                      <a:noFill/>
                      <a:prstDash val="solid"/>
                    </a:ln>
                    <a:solidFill>
                      <a:srgbClr val="FF0000"/>
                    </a:solidFill>
                    <a:latin typeface="+mn-ea"/>
                    <a:cs typeface="思源黑体 CN Light" panose="020b0300000000000000" charset="-122"/>
                    <a:sym typeface="+mn-lt"/>
                  </a:rPr>
                  <a:t>B </a:t>
                </a:r>
                <a:r>
                  <a:rPr lang="zh-CN" altLang="en-US" sz="4800" b="1">
                    <a:ln w="18415" cmpd="sng">
                      <a:noFill/>
                      <a:prstDash val="solid"/>
                    </a:ln>
                    <a:solidFill>
                      <a:srgbClr val="FF0000"/>
                    </a:solidFill>
                    <a:latin typeface="+mn-ea"/>
                    <a:cs typeface="思源黑体 CN Light" panose="020b0300000000000000" charset="-122"/>
                    <a:sym typeface="+mn-lt"/>
                  </a:rPr>
                  <a:t>＝ </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𝟓</m:t>
                          </m:r>
                        </m:num>
                        <m:den>
                          <m:r>
                            <m:rPr>
                              <m:sty m:val="bi"/>
                            </m:rPr>
                            <a:rPr lang="en-US" altLang="zh-CN" sz="4800" b="1" i="1">
                              <a:ln w="18415" cmpd="sng">
                                <a:noFill/>
                                <a:prstDash val="solid"/>
                              </a:ln>
                              <a:solidFill>
                                <a:srgbClr val="FF0000"/>
                              </a:solidFill>
                              <a:latin typeface="Cambria Math" panose="02040503050406030204" pitchFamily="18" charset="0"/>
                              <a:sym typeface="+mn-lt"/>
                            </a:rPr>
                            <m:t>𝟒</m:t>
                          </m:r>
                        </m:den>
                      </m:f>
                    </m:oMath>
                  </m:oMathPara>
                </a14:m>
                <a:r>
                  <a:rPr lang="en-US" altLang="zh-CN" sz="4800" b="1">
                    <a:solidFill>
                      <a:srgbClr val="FF0000"/>
                    </a:solidFill>
                    <a:latin typeface="+mn-ea"/>
                  </a:rPr>
                  <a:t>∶</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𝟐</m:t>
                          </m:r>
                        </m:num>
                        <m:den>
                          <m:r>
                            <m:rPr>
                              <m:sty m:val="bi"/>
                            </m:rPr>
                            <a:rPr lang="en-US" altLang="zh-CN" sz="4800" b="1" i="1">
                              <a:ln w="18415" cmpd="sng">
                                <a:noFill/>
                                <a:prstDash val="solid"/>
                              </a:ln>
                              <a:solidFill>
                                <a:srgbClr val="FF0000"/>
                              </a:solidFill>
                              <a:latin typeface="Cambria Math" panose="02040503050406030204" pitchFamily="18" charset="0"/>
                              <a:sym typeface="+mn-lt"/>
                            </a:rPr>
                            <m:t>𝟑</m:t>
                          </m:r>
                        </m:den>
                      </m:f>
                    </m:oMath>
                  </m:oMathPara>
                </a14:m>
                <a:r>
                  <a:rPr lang="zh-CN" altLang="en-US" sz="4800" b="1">
                    <a:ln w="18415" cmpd="sng">
                      <a:noFill/>
                      <a:prstDash val="solid"/>
                    </a:ln>
                    <a:solidFill>
                      <a:srgbClr val="FF0000"/>
                    </a:solidFill>
                    <a:latin typeface="+mn-ea"/>
                    <a:cs typeface="思源黑体 CN Light" panose="020b0300000000000000" charset="-122"/>
                    <a:sym typeface="+mn-lt"/>
                  </a:rPr>
                  <a:t> ＝（</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𝟓</m:t>
                          </m:r>
                        </m:num>
                        <m:den>
                          <m:r>
                            <m:rPr>
                              <m:sty m:val="bi"/>
                            </m:rPr>
                            <a:rPr lang="en-US" altLang="zh-CN" sz="4800" b="1" i="1">
                              <a:ln w="18415" cmpd="sng">
                                <a:noFill/>
                                <a:prstDash val="solid"/>
                              </a:ln>
                              <a:solidFill>
                                <a:srgbClr val="FF0000"/>
                              </a:solidFill>
                              <a:latin typeface="Cambria Math" panose="02040503050406030204" pitchFamily="18" charset="0"/>
                              <a:sym typeface="+mn-lt"/>
                            </a:rPr>
                            <m:t>𝟒</m:t>
                          </m:r>
                        </m:den>
                      </m:f>
                    </m:oMath>
                  </m:oMathPara>
                </a14:m>
                <a:r>
                  <a:rPr lang="en-US" altLang="zh-CN" sz="4800" b="1">
                    <a:ln w="18415" cmpd="sng">
                      <a:noFill/>
                      <a:prstDash val="solid"/>
                    </a:ln>
                    <a:solidFill>
                      <a:srgbClr val="FF0000"/>
                    </a:solidFill>
                    <a:latin typeface="+mn-ea"/>
                    <a:cs typeface="思源黑体 CN Light" panose="020b0300000000000000" charset="-122"/>
                    <a:sym typeface="+mn-lt"/>
                  </a:rPr>
                  <a:t> ×12</a:t>
                </a:r>
                <a:r>
                  <a:rPr lang="zh-CN" altLang="en-US" sz="4800" b="1">
                    <a:solidFill>
                      <a:srgbClr val="FF0000"/>
                    </a:solidFill>
                    <a:latin typeface="+mn-ea"/>
                  </a:rPr>
                  <a:t>）</a:t>
                </a:r>
                <a:r>
                  <a:rPr lang="en-US" altLang="zh-CN" sz="4800" b="1">
                    <a:solidFill>
                      <a:srgbClr val="FF0000"/>
                    </a:solidFill>
                    <a:latin typeface="+mn-ea"/>
                  </a:rPr>
                  <a:t>∶</a:t>
                </a:r>
                <a:r>
                  <a:rPr lang="zh-CN" altLang="en-US" sz="4800" b="1">
                    <a:solidFill>
                      <a:srgbClr val="FF0000"/>
                    </a:solidFill>
                    <a:latin typeface="+mn-ea"/>
                  </a:rPr>
                  <a:t>（</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i"/>
                            </m:rPr>
                            <a:rPr lang="en-US" altLang="zh-CN" sz="4800" b="1" i="1">
                              <a:ln w="18415" cmpd="sng">
                                <a:noFill/>
                                <a:prstDash val="solid"/>
                              </a:ln>
                              <a:solidFill>
                                <a:srgbClr val="FF0000"/>
                              </a:solidFill>
                              <a:latin typeface="Cambria Math" panose="02040503050406030204" pitchFamily="18" charset="0"/>
                              <a:sym typeface="+mn-lt"/>
                            </a:rPr>
                            <m:t>𝟐</m:t>
                          </m:r>
                        </m:num>
                        <m:den>
                          <m:r>
                            <m:rPr>
                              <m:sty m:val="bi"/>
                            </m:rPr>
                            <a:rPr lang="en-US" altLang="zh-CN" sz="4800" b="1" i="1">
                              <a:ln w="18415" cmpd="sng">
                                <a:noFill/>
                                <a:prstDash val="solid"/>
                              </a:ln>
                              <a:solidFill>
                                <a:srgbClr val="FF0000"/>
                              </a:solidFill>
                              <a:latin typeface="Cambria Math" panose="02040503050406030204" pitchFamily="18" charset="0"/>
                              <a:sym typeface="+mn-lt"/>
                            </a:rPr>
                            <m:t>𝟑</m:t>
                          </m:r>
                        </m:den>
                      </m:f>
                    </m:oMath>
                  </m:oMathPara>
                </a14:m>
                <a:r>
                  <a:rPr lang="en-US" altLang="zh-CN" sz="4800" b="1">
                    <a:ln w="18415" cmpd="sng">
                      <a:noFill/>
                      <a:prstDash val="solid"/>
                    </a:ln>
                    <a:solidFill>
                      <a:srgbClr val="FF0000"/>
                    </a:solidFill>
                    <a:latin typeface="+mn-ea"/>
                    <a:cs typeface="思源黑体 CN Light" panose="020b0300000000000000" charset="-122"/>
                    <a:sym typeface="+mn-lt"/>
                  </a:rPr>
                  <a:t>×12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15</a:t>
                </a:r>
                <a:r>
                  <a:rPr lang="en-US" altLang="zh-CN" sz="4800" b="1">
                    <a:solidFill>
                      <a:srgbClr val="FF0000"/>
                    </a:solidFill>
                    <a:latin typeface="+mn-ea"/>
                  </a:rPr>
                  <a:t>∶8</a:t>
                </a:r>
                <a:endParaRPr lang="en-US" altLang="zh-CN" sz="4800" b="1">
                  <a:ln w="18415" cmpd="sng">
                    <a:noFill/>
                    <a:prstDash val="solid"/>
                  </a:ln>
                  <a:solidFill>
                    <a:srgbClr val="FF0000"/>
                  </a:solidFill>
                  <a:latin typeface="+mn-ea"/>
                  <a:cs typeface="思源黑体 CN Light" panose="020b0300000000000000" charset="-122"/>
                  <a:sym typeface="+mn-lt"/>
                </a:endParaRPr>
              </a:p>
            </p:txBody>
          </p:sp>
        </mc:Choice>
        <mc:Fallback>
          <p:sp>
            <p:nvSpPr>
              <p:cNvPr id="5" name="文本框 4"/>
              <p:cNvSpPr txBox="1">
                <a:spLocks noRot="1" noChangeAspect="1" noMove="1" noResize="1" noEditPoints="1" noAdjustHandles="1" noChangeArrowheads="1" noChangeShapeType="1" noTextEdit="1"/>
              </p:cNvSpPr>
              <p:nvPr/>
            </p:nvSpPr>
            <p:spPr bwMode="auto">
              <a:xfrm>
                <a:off x="5181600" y="6501527"/>
                <a:ext cx="14801850" cy="4781630"/>
              </a:xfrm>
              <a:prstGeom prst="rect">
                <a:avLst/>
              </a:prstGeom>
              <a:blipFill rotWithShape="1">
                <a:blip r:embed="rId5"/>
                <a:stretch>
                  <a:fillRect l="-1853" b="-1531"/>
                </a:stretch>
              </a:blipFill>
            </p:spPr>
            <p:txBody>
              <a:bodyPr/>
              <a:lstStyle/>
              <a:p>
                <a:r>
                  <a:rPr lang="zh-CN" altLang="en-US">
                    <a:noFill/>
                  </a:rPr>
                  <a:t> </a:t>
                </a:r>
                <a:endParaRPr lang="zh-CN" altLang="en-US">
                  <a:noFill/>
                </a:endParaRPr>
              </a:p>
            </p:txBody>
          </p:sp>
        </mc:Fallback>
      </mc:AlternateContent>
      <p:sp>
        <p:nvSpPr>
          <p:cNvPr id="6" name="文本框 5"/>
          <p:cNvSpPr txBox="1"/>
          <p:nvPr/>
        </p:nvSpPr>
        <p:spPr bwMode="auto">
          <a:xfrm>
            <a:off x="7239000" y="5079764"/>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15</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
        <p:nvSpPr>
          <p:cNvPr id="7" name="文本框 6"/>
          <p:cNvSpPr txBox="1"/>
          <p:nvPr/>
        </p:nvSpPr>
        <p:spPr bwMode="auto">
          <a:xfrm>
            <a:off x="10858500" y="5079764"/>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8</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Effect transition="in" filter="wipe(left)">
                                      <p:cBhvr>
                                        <p:cTn id="16" dur="500"/>
                                        <p:tgtEl>
                                          <p:spTgt spid="5">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Effect transition="in" filter="wipe(left)">
                                      <p:cBhvr>
                                        <p:cTn id="26" dur="500"/>
                                        <p:tgtEl>
                                          <p:spTgt spid="5">
                                            <p:txEl>
                                              <p:pRg st="2" end="2"/>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1"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ipe(left)">
                                      <p:cBhvr>
                                        <p:cTn id="31" dur="500"/>
                                        <p:tgtEl>
                                          <p:spTgt spid="6"/>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grpId="1"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6" grpId="1"/>
      <p:bldP spid="7"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6" name="文本框 25"/>
          <p:cNvSpPr txBox="1"/>
          <p:nvPr/>
        </p:nvSpPr>
        <p:spPr bwMode="auto">
          <a:xfrm>
            <a:off x="3581399" y="2926795"/>
            <a:ext cx="17907002" cy="213520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4】</a:t>
            </a:r>
            <a:r>
              <a:rPr lang="zh-CN" altLang="en-US" sz="4800" b="1">
                <a:ln w="18415" cmpd="sng">
                  <a:noFill/>
                  <a:prstDash val="solid"/>
                </a:ln>
                <a:latin typeface="+mn-ea"/>
                <a:cs typeface="思源黑体 CN Light" panose="020b0300000000000000" charset="-122"/>
                <a:sym typeface="+mn-lt"/>
              </a:rPr>
              <a:t>在比例</a:t>
            </a:r>
            <a:r>
              <a:rPr lang="en-US" altLang="zh-CN" sz="4800" b="1">
                <a:ln w="18415" cmpd="sng">
                  <a:noFill/>
                  <a:prstDash val="solid"/>
                </a:ln>
                <a:latin typeface="+mn-ea"/>
                <a:cs typeface="思源黑体 CN Light" panose="020b0300000000000000" charset="-122"/>
                <a:sym typeface="+mn-lt"/>
              </a:rPr>
              <a:t>24</a:t>
            </a:r>
            <a:r>
              <a:rPr lang="en-US" altLang="zh-CN" sz="4800" b="1">
                <a:latin typeface="+mn-ea"/>
              </a:rPr>
              <a:t>∶</a:t>
            </a:r>
            <a:r>
              <a:rPr lang="en-US" altLang="zh-CN" sz="4800" b="1">
                <a:ln w="18415" cmpd="sng">
                  <a:noFill/>
                  <a:prstDash val="solid"/>
                </a:ln>
                <a:latin typeface="+mn-ea"/>
                <a:sym typeface="+mn-lt"/>
              </a:rPr>
              <a:t>16</a:t>
            </a: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18</a:t>
            </a:r>
            <a:r>
              <a:rPr lang="en-US" altLang="zh-CN" sz="4800" b="1">
                <a:latin typeface="+mn-ea"/>
              </a:rPr>
              <a:t>∶</a:t>
            </a:r>
            <a:r>
              <a:rPr lang="en-US" altLang="zh-CN" sz="4800" b="1">
                <a:ln w="18415" cmpd="sng">
                  <a:noFill/>
                  <a:prstDash val="solid"/>
                </a:ln>
                <a:latin typeface="+mn-ea"/>
                <a:cs typeface="思源黑体 CN Light" panose="020b0300000000000000" charset="-122"/>
                <a:sym typeface="+mn-lt"/>
              </a:rPr>
              <a:t>12</a:t>
            </a:r>
            <a:r>
              <a:rPr lang="zh-CN" altLang="en-US" sz="4800" b="1">
                <a:ln w="18415" cmpd="sng">
                  <a:noFill/>
                  <a:prstDash val="solid"/>
                </a:ln>
                <a:latin typeface="+mn-ea"/>
                <a:cs typeface="思源黑体 CN Light" panose="020b0300000000000000" charset="-122"/>
                <a:sym typeface="+mn-lt"/>
              </a:rPr>
              <a:t>中，如果将第一个比的前项减去</a:t>
            </a:r>
            <a:r>
              <a:rPr lang="en-US" altLang="zh-CN" sz="4800" b="1">
                <a:ln w="18415" cmpd="sng">
                  <a:noFill/>
                  <a:prstDash val="solid"/>
                </a:ln>
                <a:latin typeface="+mn-ea"/>
                <a:cs typeface="思源黑体 CN Light" panose="020b0300000000000000" charset="-122"/>
                <a:sym typeface="+mn-lt"/>
              </a:rPr>
              <a:t>6</a:t>
            </a:r>
            <a:r>
              <a:rPr lang="zh-CN" altLang="en-US" sz="4800" b="1">
                <a:ln w="18415" cmpd="sng">
                  <a:noFill/>
                  <a:prstDash val="solid"/>
                </a:ln>
                <a:latin typeface="+mn-ea"/>
                <a:cs typeface="思源黑体 CN Light" panose="020b0300000000000000" charset="-122"/>
                <a:sym typeface="+mn-lt"/>
              </a:rPr>
              <a:t>，那么第二个比的后项应该加上（    ）才能使比例成立。</a:t>
            </a:r>
            <a:endParaRPr lang="en-US" altLang="zh-CN" sz="4800" b="1">
              <a:ln w="18415" cmpd="sng">
                <a:noFill/>
                <a:prstDash val="solid"/>
              </a:ln>
              <a:latin typeface="+mn-ea"/>
              <a:cs typeface="思源黑体 CN Light" panose="020b0300000000000000" charset="-122"/>
              <a:sym typeface="+mn-lt"/>
            </a:endParaRPr>
          </a:p>
        </p:txBody>
      </p:sp>
      <p:pic>
        <p:nvPicPr>
          <p:cNvPr id="27" name="图片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28" name="矩形: 圆角 27"/>
          <p:cNvSpPr/>
          <p:nvPr/>
        </p:nvSpPr>
        <p:spPr>
          <a:xfrm>
            <a:off x="3124200" y="5533749"/>
            <a:ext cx="18135600" cy="7103214"/>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9" name="文本框 28"/>
          <p:cNvSpPr txBox="1"/>
          <p:nvPr/>
        </p:nvSpPr>
        <p:spPr bwMode="auto">
          <a:xfrm>
            <a:off x="3911708" y="5709631"/>
            <a:ext cx="16890891" cy="677493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7600"/>
              </a:lnSpc>
              <a:defRPr/>
            </a:pPr>
            <a:r>
              <a:rPr lang="zh-CN" altLang="en-US" sz="4800" b="1">
                <a:ln w="18415" cmpd="sng">
                  <a:noFill/>
                  <a:prstDash val="solid"/>
                </a:ln>
                <a:solidFill>
                  <a:srgbClr val="FF0000"/>
                </a:solidFill>
                <a:latin typeface="+mn-ea"/>
                <a:cs typeface="思源黑体 CN Light" panose="020b0300000000000000" charset="-122"/>
                <a:sym typeface="+mn-lt"/>
              </a:rPr>
              <a:t>在比例</a:t>
            </a:r>
            <a:r>
              <a:rPr lang="en-US" altLang="zh-CN" sz="4800" b="1">
                <a:ln w="18415" cmpd="sng">
                  <a:noFill/>
                  <a:prstDash val="solid"/>
                </a:ln>
                <a:solidFill>
                  <a:srgbClr val="FF0000"/>
                </a:solidFill>
                <a:latin typeface="+mn-ea"/>
                <a:cs typeface="思源黑体 CN Light" panose="020b0300000000000000" charset="-122"/>
                <a:sym typeface="+mn-lt"/>
              </a:rPr>
              <a:t>24</a:t>
            </a:r>
            <a:r>
              <a:rPr lang="en-US" altLang="zh-CN" sz="4800" b="1">
                <a:solidFill>
                  <a:srgbClr val="FF0000"/>
                </a:solidFill>
                <a:latin typeface="+mn-ea"/>
              </a:rPr>
              <a:t>∶</a:t>
            </a:r>
            <a:r>
              <a:rPr lang="en-US" altLang="zh-CN" sz="4800" b="1">
                <a:ln w="18415" cmpd="sng">
                  <a:noFill/>
                  <a:prstDash val="solid"/>
                </a:ln>
                <a:solidFill>
                  <a:srgbClr val="FF0000"/>
                </a:solidFill>
                <a:latin typeface="+mn-ea"/>
                <a:cs typeface="思源黑体 CN Light" panose="020b0300000000000000" charset="-122"/>
                <a:sym typeface="+mn-lt"/>
              </a:rPr>
              <a:t>16</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18</a:t>
            </a:r>
            <a:r>
              <a:rPr lang="en-US" altLang="zh-CN" sz="4800" b="1">
                <a:solidFill>
                  <a:srgbClr val="FF0000"/>
                </a:solidFill>
                <a:latin typeface="+mn-ea"/>
              </a:rPr>
              <a:t>∶</a:t>
            </a:r>
            <a:r>
              <a:rPr lang="en-US" altLang="zh-CN" sz="4800" b="1">
                <a:ln w="18415" cmpd="sng">
                  <a:noFill/>
                  <a:prstDash val="solid"/>
                </a:ln>
                <a:solidFill>
                  <a:srgbClr val="FF0000"/>
                </a:solidFill>
                <a:latin typeface="+mn-ea"/>
                <a:cs typeface="思源黑体 CN Light" panose="020b0300000000000000" charset="-122"/>
                <a:sym typeface="+mn-lt"/>
              </a:rPr>
              <a:t>12</a:t>
            </a:r>
            <a:r>
              <a:rPr lang="zh-CN" altLang="en-US" sz="4800" b="1">
                <a:ln w="18415" cmpd="sng">
                  <a:noFill/>
                  <a:prstDash val="solid"/>
                </a:ln>
                <a:solidFill>
                  <a:srgbClr val="FF0000"/>
                </a:solidFill>
                <a:latin typeface="+mn-ea"/>
                <a:cs typeface="思源黑体 CN Light" panose="020b0300000000000000" charset="-122"/>
                <a:sym typeface="+mn-lt"/>
              </a:rPr>
              <a:t>中，设第二个比的后项应该加上</a:t>
            </a:r>
            <a:r>
              <a:rPr lang="en-US" altLang="zh-CN" sz="4800" b="1">
                <a:ln w="18415" cmpd="sng">
                  <a:noFill/>
                  <a:prstDash val="solid"/>
                </a:ln>
                <a:solidFill>
                  <a:srgbClr val="FF0000"/>
                </a:solidFill>
                <a:latin typeface="+mn-ea"/>
                <a:cs typeface="思源黑体 CN Light" panose="020b0300000000000000" charset="-122"/>
                <a:sym typeface="+mn-lt"/>
              </a:rPr>
              <a:t>x</a:t>
            </a:r>
            <a:r>
              <a:rPr lang="zh-CN" altLang="en-US" sz="4800" b="1">
                <a:ln w="18415" cmpd="sng">
                  <a:noFill/>
                  <a:prstDash val="solid"/>
                </a:ln>
                <a:solidFill>
                  <a:srgbClr val="FF0000"/>
                </a:solidFill>
                <a:latin typeface="+mn-ea"/>
                <a:cs typeface="思源黑体 CN Light" panose="020b0300000000000000" charset="-122"/>
                <a:sym typeface="+mn-lt"/>
              </a:rPr>
              <a:t>才能使比例成立，</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ts val="7600"/>
              </a:lnSpc>
              <a:defRPr/>
            </a:pPr>
            <a:r>
              <a:rPr lang="en-US" altLang="zh-CN" sz="4800" b="1">
                <a:ln w="18415" cmpd="sng">
                  <a:noFill/>
                  <a:prstDash val="solid"/>
                </a:ln>
                <a:solidFill>
                  <a:srgbClr val="FF0000"/>
                </a:solidFill>
                <a:latin typeface="+mn-ea"/>
                <a:cs typeface="思源黑体 CN Light" panose="020b0300000000000000" charset="-122"/>
                <a:sym typeface="+mn-lt"/>
              </a:rPr>
              <a:t>(24</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6)</a:t>
            </a:r>
            <a:r>
              <a:rPr lang="en-US" altLang="zh-CN" sz="4800" b="1">
                <a:solidFill>
                  <a:srgbClr val="FF0000"/>
                </a:solidFill>
                <a:latin typeface="+mn-ea"/>
              </a:rPr>
              <a:t>∶</a:t>
            </a:r>
            <a:r>
              <a:rPr lang="en-US" altLang="zh-CN" sz="4800" b="1">
                <a:ln w="18415" cmpd="sng">
                  <a:noFill/>
                  <a:prstDash val="solid"/>
                </a:ln>
                <a:solidFill>
                  <a:srgbClr val="FF0000"/>
                </a:solidFill>
                <a:latin typeface="+mn-ea"/>
                <a:cs typeface="思源黑体 CN Light" panose="020b0300000000000000" charset="-122"/>
                <a:sym typeface="+mn-lt"/>
              </a:rPr>
              <a:t>16</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18</a:t>
            </a:r>
            <a:r>
              <a:rPr lang="en-US" altLang="zh-CN" sz="4800" b="1">
                <a:solidFill>
                  <a:srgbClr val="FF0000"/>
                </a:solidFill>
                <a:latin typeface="+mn-ea"/>
              </a:rPr>
              <a:t>∶</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x</a:t>
            </a:r>
            <a:r>
              <a:rPr lang="zh-CN" altLang="en-US" sz="4800" b="1">
                <a:ln w="18415" cmpd="sng">
                  <a:noFill/>
                  <a:prstDash val="solid"/>
                </a:ln>
                <a:solidFill>
                  <a:srgbClr val="FF0000"/>
                </a:solidFill>
                <a:latin typeface="+mn-ea"/>
                <a:cs typeface="思源黑体 CN Light" panose="020b0300000000000000" charset="-122"/>
                <a:sym typeface="+mn-lt"/>
              </a:rPr>
              <a:t>）</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ts val="7600"/>
              </a:lnSpc>
              <a:defRPr/>
            </a:pPr>
            <a:r>
              <a:rPr lang="zh-CN" altLang="en-US" sz="4800" b="1">
                <a:ln w="18415" cmpd="sng">
                  <a:noFill/>
                  <a:prstDash val="solid"/>
                </a:ln>
                <a:solidFill>
                  <a:srgbClr val="FF0000"/>
                </a:solidFill>
                <a:latin typeface="+mn-ea"/>
                <a:cs typeface="思源黑体 CN Light" panose="020b0300000000000000" charset="-122"/>
                <a:sym typeface="+mn-lt"/>
              </a:rPr>
              <a:t>化简可得：</a:t>
            </a:r>
            <a:r>
              <a:rPr lang="en-US" altLang="zh-CN" sz="4800" b="1">
                <a:ln w="18415" cmpd="sng">
                  <a:noFill/>
                  <a:prstDash val="solid"/>
                </a:ln>
                <a:solidFill>
                  <a:srgbClr val="FF0000"/>
                </a:solidFill>
                <a:latin typeface="+mn-ea"/>
                <a:cs typeface="思源黑体 CN Light" panose="020b0300000000000000" charset="-122"/>
                <a:sym typeface="+mn-lt"/>
              </a:rPr>
              <a:t>18</a:t>
            </a:r>
            <a:r>
              <a:rPr lang="en-US" altLang="zh-CN" sz="4800" b="1">
                <a:solidFill>
                  <a:srgbClr val="FF0000"/>
                </a:solidFill>
                <a:latin typeface="+mn-ea"/>
              </a:rPr>
              <a:t>∶</a:t>
            </a:r>
            <a:r>
              <a:rPr lang="en-US" altLang="zh-CN" sz="4800" b="1">
                <a:ln w="18415" cmpd="sng">
                  <a:noFill/>
                  <a:prstDash val="solid"/>
                </a:ln>
                <a:solidFill>
                  <a:srgbClr val="FF0000"/>
                </a:solidFill>
                <a:latin typeface="+mn-ea"/>
                <a:cs typeface="思源黑体 CN Light" panose="020b0300000000000000" charset="-122"/>
                <a:sym typeface="+mn-lt"/>
              </a:rPr>
              <a:t>16</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18</a:t>
            </a:r>
            <a:r>
              <a:rPr lang="en-US" altLang="zh-CN" sz="4800" b="1">
                <a:solidFill>
                  <a:srgbClr val="FF0000"/>
                </a:solidFill>
                <a:latin typeface="+mn-ea"/>
              </a:rPr>
              <a:t>∶</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x</a:t>
            </a:r>
            <a:r>
              <a:rPr lang="zh-CN" altLang="en-US" sz="4800" b="1">
                <a:ln w="18415" cmpd="sng">
                  <a:noFill/>
                  <a:prstDash val="solid"/>
                </a:ln>
                <a:solidFill>
                  <a:srgbClr val="FF0000"/>
                </a:solidFill>
                <a:latin typeface="+mn-ea"/>
                <a:cs typeface="思源黑体 CN Light" panose="020b0300000000000000" charset="-122"/>
                <a:sym typeface="+mn-lt"/>
              </a:rPr>
              <a:t>）</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ts val="7600"/>
              </a:lnSpc>
              <a:defRPr/>
            </a:pPr>
            <a:r>
              <a:rPr lang="zh-CN" altLang="en-US" sz="4800" b="1">
                <a:ln w="18415" cmpd="sng">
                  <a:noFill/>
                  <a:prstDash val="solid"/>
                </a:ln>
                <a:solidFill>
                  <a:srgbClr val="FF0000"/>
                </a:solidFill>
                <a:latin typeface="+mn-ea"/>
                <a:cs typeface="思源黑体 CN Light" panose="020b0300000000000000" charset="-122"/>
                <a:sym typeface="+mn-lt"/>
              </a:rPr>
              <a:t>因为比例的内项积等于外项积，所以</a:t>
            </a:r>
            <a:r>
              <a:rPr lang="en-US" altLang="zh-CN" sz="4800" b="1">
                <a:ln w="18415" cmpd="sng">
                  <a:noFill/>
                  <a:prstDash val="solid"/>
                </a:ln>
                <a:solidFill>
                  <a:srgbClr val="FF0000"/>
                </a:solidFill>
                <a:latin typeface="+mn-ea"/>
                <a:cs typeface="思源黑体 CN Light" panose="020b0300000000000000" charset="-122"/>
                <a:sym typeface="+mn-lt"/>
              </a:rPr>
              <a:t>16×18</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18×</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x</a:t>
            </a:r>
            <a:r>
              <a:rPr lang="zh-CN" altLang="en-US" sz="4800" b="1">
                <a:ln w="18415" cmpd="sng">
                  <a:noFill/>
                  <a:prstDash val="solid"/>
                </a:ln>
                <a:solidFill>
                  <a:srgbClr val="FF0000"/>
                </a:solidFill>
                <a:latin typeface="+mn-ea"/>
                <a:cs typeface="思源黑体 CN Light" panose="020b0300000000000000" charset="-122"/>
                <a:sym typeface="+mn-lt"/>
              </a:rPr>
              <a:t>）</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ts val="7600"/>
              </a:lnSpc>
              <a:defRPr/>
            </a:pPr>
            <a:r>
              <a:rPr lang="en-US" altLang="zh-CN" sz="4800" b="1">
                <a:ln w="18415" cmpd="sng">
                  <a:noFill/>
                  <a:prstDash val="solid"/>
                </a:ln>
                <a:solidFill>
                  <a:srgbClr val="FF0000"/>
                </a:solidFill>
                <a:latin typeface="+mn-ea"/>
                <a:cs typeface="思源黑体 CN Light" panose="020b0300000000000000" charset="-122"/>
                <a:sym typeface="+mn-lt"/>
              </a:rPr>
              <a:t>x</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4</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ts val="7600"/>
              </a:lnSpc>
              <a:defRPr/>
            </a:pPr>
            <a:r>
              <a:rPr lang="zh-CN" altLang="en-US" sz="4800" b="1">
                <a:ln w="18415" cmpd="sng">
                  <a:noFill/>
                  <a:prstDash val="solid"/>
                </a:ln>
                <a:solidFill>
                  <a:srgbClr val="FF0000"/>
                </a:solidFill>
                <a:latin typeface="+mn-ea"/>
                <a:cs typeface="思源黑体 CN Light" panose="020b0300000000000000" charset="-122"/>
                <a:sym typeface="+mn-lt"/>
              </a:rPr>
              <a:t>因此，第二个比的后项应该加上</a:t>
            </a:r>
            <a:r>
              <a:rPr lang="en-US" altLang="zh-CN" sz="4800" b="1">
                <a:ln w="18415" cmpd="sng">
                  <a:noFill/>
                  <a:prstDash val="solid"/>
                </a:ln>
                <a:solidFill>
                  <a:srgbClr val="FF0000"/>
                </a:solidFill>
                <a:latin typeface="+mn-ea"/>
                <a:cs typeface="思源黑体 CN Light" panose="020b0300000000000000" charset="-122"/>
                <a:sym typeface="+mn-lt"/>
              </a:rPr>
              <a:t>4</a:t>
            </a:r>
            <a:r>
              <a:rPr lang="zh-CN" altLang="en-US" sz="4800" b="1">
                <a:ln w="18415" cmpd="sng">
                  <a:noFill/>
                  <a:prstDash val="solid"/>
                </a:ln>
                <a:solidFill>
                  <a:srgbClr val="FF0000"/>
                </a:solidFill>
                <a:latin typeface="+mn-ea"/>
                <a:cs typeface="思源黑体 CN Light" panose="020b0300000000000000" charset="-122"/>
                <a:sym typeface="+mn-lt"/>
              </a:rPr>
              <a:t>才能使比例成立。</a:t>
            </a:r>
            <a:endParaRPr lang="en-US" altLang="zh-CN" sz="4800" b="1">
              <a:ln w="18415" cmpd="sng">
                <a:noFill/>
                <a:prstDash val="solid"/>
              </a:ln>
              <a:solidFill>
                <a:srgbClr val="FF0000"/>
              </a:solidFill>
              <a:latin typeface="+mn-ea"/>
              <a:cs typeface="思源黑体 CN Light" panose="020b0300000000000000" charset="-122"/>
              <a:sym typeface="+mn-lt"/>
            </a:endParaRPr>
          </a:p>
        </p:txBody>
      </p:sp>
      <p:sp>
        <p:nvSpPr>
          <p:cNvPr id="31" name="文本框 30"/>
          <p:cNvSpPr txBox="1"/>
          <p:nvPr/>
        </p:nvSpPr>
        <p:spPr bwMode="auto">
          <a:xfrm>
            <a:off x="12649200" y="4274403"/>
            <a:ext cx="1066800"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4800" b="1">
                <a:ln w="18415" cmpd="sng">
                  <a:noFill/>
                  <a:prstDash val="solid"/>
                </a:ln>
                <a:solidFill>
                  <a:srgbClr val="0000FF"/>
                </a:solidFill>
                <a:latin typeface="宋体" panose="02010600030101010101" pitchFamily="2" charset="-122"/>
                <a:cs typeface="思源黑体 CN Light" panose="020b0300000000000000" charset="-122"/>
                <a:sym typeface="+mn-lt"/>
              </a:rPr>
              <a:t>4</a:t>
            </a:r>
            <a:endParaRPr lang="zh-CN" altLang="en-US" sz="48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left)">
                                      <p:cBhvr>
                                        <p:cTn id="7" dur="500"/>
                                        <p:tgtEl>
                                          <p:spTgt spid="2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500"/>
                                        <p:tgtEl>
                                          <p:spTgt spid="28"/>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29">
                                            <p:txEl>
                                              <p:pRg st="0" end="0"/>
                                            </p:txEl>
                                          </p:spTgt>
                                        </p:tgtEl>
                                        <p:attrNameLst>
                                          <p:attrName>style.visibility</p:attrName>
                                        </p:attrNameLst>
                                      </p:cBhvr>
                                      <p:to>
                                        <p:strVal val="visible"/>
                                      </p:to>
                                    </p:set>
                                    <p:animEffect transition="in" filter="wipe(left)">
                                      <p:cBhvr>
                                        <p:cTn id="16" dur="500"/>
                                        <p:tgtEl>
                                          <p:spTgt spid="29">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29">
                                            <p:txEl>
                                              <p:pRg st="1" end="1"/>
                                            </p:txEl>
                                          </p:spTgt>
                                        </p:tgtEl>
                                        <p:attrNameLst>
                                          <p:attrName>style.visibility</p:attrName>
                                        </p:attrNameLst>
                                      </p:cBhvr>
                                      <p:to>
                                        <p:strVal val="visible"/>
                                      </p:to>
                                    </p:set>
                                    <p:animEffect transition="in" filter="wipe(left)">
                                      <p:cBhvr>
                                        <p:cTn id="21" dur="500"/>
                                        <p:tgtEl>
                                          <p:spTgt spid="29">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29">
                                            <p:txEl>
                                              <p:pRg st="2" end="2"/>
                                            </p:txEl>
                                          </p:spTgt>
                                        </p:tgtEl>
                                        <p:attrNameLst>
                                          <p:attrName>style.visibility</p:attrName>
                                        </p:attrNameLst>
                                      </p:cBhvr>
                                      <p:to>
                                        <p:strVal val="visible"/>
                                      </p:to>
                                    </p:set>
                                    <p:animEffect transition="in" filter="wipe(left)">
                                      <p:cBhvr>
                                        <p:cTn id="26" dur="500"/>
                                        <p:tgtEl>
                                          <p:spTgt spid="29">
                                            <p:txEl>
                                              <p:pRg st="2" end="2"/>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nodeType="clickEffect">
                                  <p:stCondLst>
                                    <p:cond delay="0"/>
                                  </p:stCondLst>
                                  <p:childTnLst>
                                    <p:set>
                                      <p:cBhvr>
                                        <p:cTn id="30" dur="1" fill="hold">
                                          <p:stCondLst>
                                            <p:cond delay="0"/>
                                          </p:stCondLst>
                                        </p:cTn>
                                        <p:tgtEl>
                                          <p:spTgt spid="29">
                                            <p:txEl>
                                              <p:pRg st="3" end="3"/>
                                            </p:txEl>
                                          </p:spTgt>
                                        </p:tgtEl>
                                        <p:attrNameLst>
                                          <p:attrName>style.visibility</p:attrName>
                                        </p:attrNameLst>
                                      </p:cBhvr>
                                      <p:to>
                                        <p:strVal val="visible"/>
                                      </p:to>
                                    </p:set>
                                    <p:animEffect transition="in" filter="wipe(left)">
                                      <p:cBhvr>
                                        <p:cTn id="31" dur="500"/>
                                        <p:tgtEl>
                                          <p:spTgt spid="29">
                                            <p:txEl>
                                              <p:pRg st="3" end="3"/>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nodeType="clickEffect">
                                  <p:stCondLst>
                                    <p:cond delay="0"/>
                                  </p:stCondLst>
                                  <p:childTnLst>
                                    <p:set>
                                      <p:cBhvr>
                                        <p:cTn id="35" dur="1" fill="hold">
                                          <p:stCondLst>
                                            <p:cond delay="0"/>
                                          </p:stCondLst>
                                        </p:cTn>
                                        <p:tgtEl>
                                          <p:spTgt spid="29">
                                            <p:txEl>
                                              <p:pRg st="4" end="4"/>
                                            </p:txEl>
                                          </p:spTgt>
                                        </p:tgtEl>
                                        <p:attrNameLst>
                                          <p:attrName>style.visibility</p:attrName>
                                        </p:attrNameLst>
                                      </p:cBhvr>
                                      <p:to>
                                        <p:strVal val="visible"/>
                                      </p:to>
                                    </p:set>
                                    <p:animEffect transition="in" filter="wipe(left)">
                                      <p:cBhvr>
                                        <p:cTn id="36" dur="500"/>
                                        <p:tgtEl>
                                          <p:spTgt spid="29">
                                            <p:txEl>
                                              <p:pRg st="4" end="4"/>
                                            </p:txEl>
                                          </p:spTgt>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22" presetClass="entr" presetSubtype="8" dur="500" fill="hold" nodeType="clickEffect">
                                  <p:stCondLst>
                                    <p:cond delay="0"/>
                                  </p:stCondLst>
                                  <p:childTnLst>
                                    <p:set>
                                      <p:cBhvr>
                                        <p:cTn id="40" dur="1" fill="hold">
                                          <p:stCondLst>
                                            <p:cond delay="0"/>
                                          </p:stCondLst>
                                        </p:cTn>
                                        <p:tgtEl>
                                          <p:spTgt spid="29">
                                            <p:txEl>
                                              <p:pRg st="5" end="5"/>
                                            </p:txEl>
                                          </p:spTgt>
                                        </p:tgtEl>
                                        <p:attrNameLst>
                                          <p:attrName>style.visibility</p:attrName>
                                        </p:attrNameLst>
                                      </p:cBhvr>
                                      <p:to>
                                        <p:strVal val="visible"/>
                                      </p:to>
                                    </p:set>
                                    <p:animEffect transition="in" filter="wipe(left)">
                                      <p:cBhvr>
                                        <p:cTn id="41" dur="500"/>
                                        <p:tgtEl>
                                          <p:spTgt spid="29">
                                            <p:txEl>
                                              <p:pRg st="5" end="5"/>
                                            </p:txEl>
                                          </p:spTgt>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22" presetClass="entr" presetSubtype="8" dur="500" fill="hold" grpId="1" nodeType="click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wipe(left)">
                                      <p:cBhvr>
                                        <p:cTn id="46"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1"/>
      <p:bldP spid="28" grpId="0"/>
      <p:bldP spid="31"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8" name="图片 7"/>
          <p:cNvPicPr>
            <a:picLocks noChangeAspect="1"/>
          </p:cNvPicPr>
          <p:nvPr/>
        </p:nvPicPr>
        <p:blipFill>
          <a:blip r:embed="rId3">
            <a:extLst>
              <a:ext uri="{28A0092B-C50C-407E-A947-70E740481C1C}">
                <a14:useLocalDpi xmlns:a14="http://schemas.microsoft.com/office/drawing/2010/main" val="0"/>
              </a:ext>
            </a:extLst>
          </a:blip>
          <a:srcRect l="9531" t="38209" r="8125" b="33402"/>
          <a:stretch>
            <a:fillRect/>
          </a:stretch>
        </p:blipFill>
        <p:spPr>
          <a:xfrm>
            <a:off x="1219200" y="2806399"/>
            <a:ext cx="21480822" cy="9233201"/>
          </a:xfrm>
          <a:prstGeom prst="rect">
            <a:avLst/>
          </a:prstGeom>
        </p:spPr>
      </p:pic>
      <p:sp>
        <p:nvSpPr>
          <p:cNvPr id="9" name="矩形 8"/>
          <p:cNvSpPr>
            <a:spLocks noChangeArrowheads="1"/>
          </p:cNvSpPr>
          <p:nvPr/>
        </p:nvSpPr>
        <p:spPr bwMode="auto">
          <a:xfrm>
            <a:off x="3638226" y="3300023"/>
            <a:ext cx="17907000" cy="7761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ct val="150000"/>
              </a:lnSpc>
              <a:buNone/>
              <a:defRPr/>
            </a:pPr>
            <a:r>
              <a:rPr lang="en-US" altLang="zh-CN" sz="5400" b="1">
                <a:latin typeface="+mj-ea"/>
                <a:sym typeface="Arial" pitchFamily="34" charset="0"/>
              </a:rPr>
              <a:t>1</a:t>
            </a:r>
            <a:r>
              <a:rPr lang="zh-CN" altLang="en-US" sz="5400" b="1">
                <a:latin typeface="+mj-ea"/>
                <a:sym typeface="Arial" pitchFamily="34" charset="0"/>
              </a:rPr>
              <a:t>、求比例中的未知项，叫做</a:t>
            </a:r>
            <a:r>
              <a:rPr lang="zh-CN" altLang="en-US" sz="5400" b="1">
                <a:solidFill>
                  <a:srgbClr val="0000FF"/>
                </a:solidFill>
                <a:latin typeface="+mj-ea"/>
                <a:sym typeface="Arial" pitchFamily="34" charset="0"/>
              </a:rPr>
              <a:t>解比例</a:t>
            </a:r>
            <a:r>
              <a:rPr lang="zh-CN" altLang="en-US" sz="5400" b="1">
                <a:latin typeface="+mj-ea"/>
                <a:sym typeface="Arial" pitchFamily="34" charset="0"/>
              </a:rPr>
              <a:t>。</a:t>
            </a:r>
            <a:endParaRPr lang="zh-CN" altLang="en-US" sz="5400" b="1">
              <a:latin typeface="+mj-ea"/>
              <a:sym typeface="Arial" pitchFamily="34" charset="0"/>
            </a:endParaRPr>
          </a:p>
          <a:p>
            <a:pPr>
              <a:lnSpc>
                <a:spcPct val="150000"/>
              </a:lnSpc>
              <a:buNone/>
              <a:defRPr/>
            </a:pPr>
            <a:r>
              <a:rPr lang="en-US" altLang="zh-CN" sz="5400" b="1">
                <a:latin typeface="+mj-ea"/>
                <a:sym typeface="Arial" pitchFamily="34" charset="0"/>
              </a:rPr>
              <a:t>2</a:t>
            </a:r>
            <a:r>
              <a:rPr lang="zh-CN" altLang="en-US" sz="5400" b="1">
                <a:latin typeface="+mj-ea"/>
                <a:sym typeface="Arial" pitchFamily="34" charset="0"/>
              </a:rPr>
              <a:t>、</a:t>
            </a:r>
            <a:r>
              <a:rPr lang="zh-CN" altLang="en-US" sz="5400" b="1">
                <a:solidFill>
                  <a:srgbClr val="0000FF"/>
                </a:solidFill>
                <a:latin typeface="+mj-ea"/>
                <a:sym typeface="Arial" pitchFamily="34" charset="0"/>
              </a:rPr>
              <a:t>解比例的依据</a:t>
            </a:r>
            <a:r>
              <a:rPr lang="zh-CN" altLang="en-US" sz="5400" b="1">
                <a:latin typeface="+mj-ea"/>
                <a:sym typeface="Arial" pitchFamily="34" charset="0"/>
              </a:rPr>
              <a:t>：比例的基本性质。</a:t>
            </a:r>
            <a:endParaRPr lang="zh-CN" altLang="en-US" sz="5400" b="1">
              <a:latin typeface="+mj-ea"/>
              <a:sym typeface="Arial" pitchFamily="34" charset="0"/>
            </a:endParaRPr>
          </a:p>
          <a:p>
            <a:pPr>
              <a:lnSpc>
                <a:spcPct val="150000"/>
              </a:lnSpc>
              <a:buNone/>
              <a:defRPr/>
            </a:pPr>
            <a:r>
              <a:rPr lang="en-US" altLang="zh-CN" sz="5400" b="1">
                <a:latin typeface="+mj-ea"/>
                <a:sym typeface="Arial" pitchFamily="34" charset="0"/>
              </a:rPr>
              <a:t>3</a:t>
            </a:r>
            <a:r>
              <a:rPr lang="zh-CN" altLang="en-US" sz="5400" b="1">
                <a:latin typeface="+mj-ea"/>
                <a:sym typeface="Arial" pitchFamily="34" charset="0"/>
              </a:rPr>
              <a:t>、</a:t>
            </a:r>
            <a:r>
              <a:rPr lang="zh-CN" altLang="en-US" sz="5400" b="1">
                <a:solidFill>
                  <a:srgbClr val="0000FF"/>
                </a:solidFill>
                <a:latin typeface="+mj-ea"/>
                <a:sym typeface="Arial" pitchFamily="34" charset="0"/>
              </a:rPr>
              <a:t>解比例的方法</a:t>
            </a:r>
            <a:endParaRPr lang="en-US" altLang="zh-CN" sz="5400" b="1">
              <a:solidFill>
                <a:srgbClr val="0000FF"/>
              </a:solidFill>
              <a:latin typeface="+mj-ea"/>
              <a:sym typeface="Arial" pitchFamily="34" charset="0"/>
            </a:endParaRPr>
          </a:p>
          <a:p>
            <a:pPr>
              <a:lnSpc>
                <a:spcPct val="150000"/>
              </a:lnSpc>
              <a:buNone/>
              <a:defRPr/>
            </a:pPr>
            <a:r>
              <a:rPr lang="zh-CN" altLang="en-US" sz="5400" b="1">
                <a:latin typeface="+mj-ea"/>
                <a:sym typeface="Arial" pitchFamily="34" charset="0"/>
              </a:rPr>
              <a:t>可以根据比例的基本性质将原式转化成学过的方程，再解方程；也可以先将原式进行整理计算，再转化成学过的方程来解。</a:t>
            </a:r>
            <a:endParaRPr lang="en-US" altLang="zh-CN" sz="5400" b="1">
              <a:latin typeface="+mj-ea"/>
              <a:sym typeface="Arial" pitchFamily="34" charset="0"/>
            </a:endParaRPr>
          </a:p>
        </p:txBody>
      </p:sp>
      <p:pic>
        <p:nvPicPr>
          <p:cNvPr id="10" name="图片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grpSp>
        <p:nvGrpSpPr>
          <p:cNvPr id="12" name="组合 11"/>
          <p:cNvGrpSpPr/>
          <p:nvPr/>
        </p:nvGrpSpPr>
        <p:grpSpPr>
          <a:xfrm>
            <a:off x="11051690" y="1406113"/>
            <a:ext cx="3080073" cy="1066800"/>
            <a:chOff x="692103" y="1765829"/>
            <a:chExt cx="2200438" cy="1067454"/>
          </a:xfrm>
        </p:grpSpPr>
        <p:sp>
          <p:nvSpPr>
            <p:cNvPr id="13" name="任意多边形 22"/>
            <p:cNvSpPr/>
            <p:nvPr/>
          </p:nvSpPr>
          <p:spPr>
            <a:xfrm>
              <a:off x="692103" y="1765829"/>
              <a:ext cx="2200438" cy="1067454"/>
            </a:xfrm>
            <a:custGeom>
              <a:gdLst>
                <a:gd name="connsiteX0" fmla="*/ 71536 w 1092783"/>
                <a:gd name="connsiteY0" fmla="*/ 0 h 353162"/>
                <a:gd name="connsiteX1" fmla="*/ 1021247 w 1092783"/>
                <a:gd name="connsiteY1" fmla="*/ 0 h 353162"/>
                <a:gd name="connsiteX2" fmla="*/ 1092783 w 1092783"/>
                <a:gd name="connsiteY2" fmla="*/ 71536 h 353162"/>
                <a:gd name="connsiteX3" fmla="*/ 1092783 w 1092783"/>
                <a:gd name="connsiteY3" fmla="*/ 353162 h 353162"/>
                <a:gd name="connsiteX4" fmla="*/ 0 w 1092783"/>
                <a:gd name="connsiteY4" fmla="*/ 353162 h 353162"/>
                <a:gd name="connsiteX5" fmla="*/ 0 w 1092783"/>
                <a:gd name="connsiteY5" fmla="*/ 71536 h 353162"/>
                <a:gd name="connsiteX6" fmla="*/ 71536 w 1092783"/>
                <a:gd name="connsiteY6" fmla="*/ 0 h 353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83" h="353162">
                  <a:moveTo>
                    <a:pt x="71536" y="0"/>
                  </a:moveTo>
                  <a:lnTo>
                    <a:pt x="1021247" y="0"/>
                  </a:lnTo>
                  <a:cubicBezTo>
                    <a:pt x="1060755" y="0"/>
                    <a:pt x="1092783" y="32028"/>
                    <a:pt x="1092783" y="71536"/>
                  </a:cubicBezTo>
                  <a:lnTo>
                    <a:pt x="1092783" y="353162"/>
                  </a:lnTo>
                  <a:lnTo>
                    <a:pt x="0" y="353162"/>
                  </a:lnTo>
                  <a:lnTo>
                    <a:pt x="0" y="71536"/>
                  </a:lnTo>
                  <a:cubicBezTo>
                    <a:pt x="0" y="32028"/>
                    <a:pt x="32028" y="0"/>
                    <a:pt x="71536" y="0"/>
                  </a:cubicBezTo>
                  <a:close/>
                </a:path>
              </a:pathLst>
            </a:custGeom>
            <a:solidFill>
              <a:srgbClr val="00B05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accent1"/>
                </a:solidFill>
                <a:latin typeface="黑体" panose="02010609060101010101" charset="-122"/>
                <a:ea typeface="黑体" panose="02010609060101010101" charset="-122"/>
              </a:endParaRPr>
            </a:p>
          </p:txBody>
        </p:sp>
        <p:sp>
          <p:nvSpPr>
            <p:cNvPr id="14" name="文本框 13"/>
            <p:cNvSpPr txBox="1"/>
            <p:nvPr/>
          </p:nvSpPr>
          <p:spPr>
            <a:xfrm>
              <a:off x="878665" y="1773382"/>
              <a:ext cx="1893709" cy="923896"/>
            </a:xfrm>
            <a:prstGeom prst="rect">
              <a:avLst/>
            </a:prstGeom>
            <a:no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5400" b="1">
                  <a:solidFill>
                    <a:schemeClr val="bg1"/>
                  </a:solidFill>
                  <a:latin typeface="+mn-ea"/>
                  <a:cs typeface="黑体" panose="02010609060101010101" charset="-122"/>
                </a:rPr>
                <a:t>解比例</a:t>
              </a:r>
              <a:endParaRPr lang="zh-CN" altLang="en-US" sz="5400" b="1">
                <a:solidFill>
                  <a:schemeClr val="bg1"/>
                </a:solidFill>
                <a:latin typeface="+mn-ea"/>
                <a:cs typeface="黑体" panose="02010609060101010101" charset="-122"/>
              </a:endParaRPr>
            </a:p>
          </p:txBody>
        </p:sp>
      </p:gr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par>
                          <p:cTn id="15" fill="hold" nodeType="afterGroup">
                            <p:stCondLst>
                              <p:cond delay="500"/>
                            </p:stCondLst>
                            <p:childTnLst>
                              <p:par>
                                <p:cTn id="16" presetID="22" presetClass="entr" presetSubtype="8" dur="500" fill="hold" nodeType="after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wipe(left)">
                                      <p:cBhvr>
                                        <p:cTn id="18" dur="500"/>
                                        <p:tgtEl>
                                          <p:spTgt spid="9">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Effect transition="in" filter="wipe(left)">
                                      <p:cBhvr>
                                        <p:cTn id="23" dur="500"/>
                                        <p:tgtEl>
                                          <p:spTgt spid="9">
                                            <p:txEl>
                                              <p:pRg st="1" end="1"/>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nodeType="clickEffect">
                                  <p:stCondLst>
                                    <p:cond delay="0"/>
                                  </p:stCondLst>
                                  <p:childTnLst>
                                    <p:set>
                                      <p:cBhvr>
                                        <p:cTn id="27" dur="1" fill="hold">
                                          <p:stCondLst>
                                            <p:cond delay="0"/>
                                          </p:stCondLst>
                                        </p:cTn>
                                        <p:tgtEl>
                                          <p:spTgt spid="9">
                                            <p:txEl>
                                              <p:pRg st="2" end="2"/>
                                            </p:txEl>
                                          </p:spTgt>
                                        </p:tgtEl>
                                        <p:attrNameLst>
                                          <p:attrName>style.visibility</p:attrName>
                                        </p:attrNameLst>
                                      </p:cBhvr>
                                      <p:to>
                                        <p:strVal val="visible"/>
                                      </p:to>
                                    </p:set>
                                    <p:animEffect transition="in" filter="wipe(left)">
                                      <p:cBhvr>
                                        <p:cTn id="28" dur="500"/>
                                        <p:tgtEl>
                                          <p:spTgt spid="9">
                                            <p:txEl>
                                              <p:pRg st="2" end="2"/>
                                            </p:txEl>
                                          </p:spTgt>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22" presetClass="entr" presetSubtype="8" dur="500" fill="hold" nodeType="clickEffect">
                                  <p:stCondLst>
                                    <p:cond delay="0"/>
                                  </p:stCondLst>
                                  <p:childTnLst>
                                    <p:set>
                                      <p:cBhvr>
                                        <p:cTn id="32" dur="1" fill="hold">
                                          <p:stCondLst>
                                            <p:cond delay="0"/>
                                          </p:stCondLst>
                                        </p:cTn>
                                        <p:tgtEl>
                                          <p:spTgt spid="9">
                                            <p:txEl>
                                              <p:pRg st="3" end="3"/>
                                            </p:txEl>
                                          </p:spTgt>
                                        </p:tgtEl>
                                        <p:attrNameLst>
                                          <p:attrName>style.visibility</p:attrName>
                                        </p:attrNameLst>
                                      </p:cBhvr>
                                      <p:to>
                                        <p:strVal val="visible"/>
                                      </p:to>
                                    </p:set>
                                    <p:animEffect transition="in" filter="wipe(left)">
                                      <p:cBhvr>
                                        <p:cTn id="33"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 name="文本框 1"/>
          <p:cNvSpPr txBox="1"/>
          <p:nvPr/>
        </p:nvSpPr>
        <p:spPr bwMode="auto">
          <a:xfrm>
            <a:off x="4343400" y="2708936"/>
            <a:ext cx="16078200" cy="239059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5400" b="1">
                <a:ln w="18415" cmpd="sng">
                  <a:noFill/>
                  <a:prstDash val="solid"/>
                </a:ln>
                <a:latin typeface="+mn-ea"/>
                <a:cs typeface="思源黑体 CN Light" panose="020b0300000000000000" charset="-122"/>
                <a:sym typeface="+mn-lt"/>
              </a:rPr>
              <a:t>【</a:t>
            </a:r>
            <a:r>
              <a:rPr lang="zh-CN" altLang="en-US" sz="5400" b="1">
                <a:ln w="18415" cmpd="sng">
                  <a:noFill/>
                  <a:prstDash val="solid"/>
                </a:ln>
                <a:latin typeface="+mn-ea"/>
                <a:cs typeface="思源黑体 CN Light" panose="020b0300000000000000" charset="-122"/>
                <a:sym typeface="+mn-lt"/>
              </a:rPr>
              <a:t>例</a:t>
            </a:r>
            <a:r>
              <a:rPr lang="en-US" altLang="zh-CN" sz="5400" b="1">
                <a:ln w="18415" cmpd="sng">
                  <a:noFill/>
                  <a:prstDash val="solid"/>
                </a:ln>
                <a:latin typeface="+mn-ea"/>
                <a:cs typeface="思源黑体 CN Light" panose="020b0300000000000000" charset="-122"/>
                <a:sym typeface="+mn-lt"/>
              </a:rPr>
              <a:t>5】</a:t>
            </a:r>
            <a:r>
              <a:rPr lang="zh-CN" altLang="en-US" sz="5400" b="1">
                <a:ln w="18415" cmpd="sng">
                  <a:noFill/>
                  <a:prstDash val="solid"/>
                </a:ln>
                <a:latin typeface="+mn-ea"/>
                <a:cs typeface="思源黑体 CN Light" panose="020b0300000000000000" charset="-122"/>
                <a:sym typeface="+mn-lt"/>
              </a:rPr>
              <a:t>解比例：</a:t>
            </a:r>
            <a:endParaRPr lang="en-US" altLang="zh-CN" sz="5400" b="1">
              <a:ln w="18415" cmpd="sng">
                <a:noFill/>
                <a:prstDash val="solid"/>
              </a:ln>
              <a:latin typeface="+mn-ea"/>
              <a:cs typeface="思源黑体 CN Light" panose="020b0300000000000000" charset="-122"/>
              <a:sym typeface="+mn-lt"/>
            </a:endParaRPr>
          </a:p>
          <a:p>
            <a:pPr>
              <a:lnSpc>
                <a:spcPct val="150000"/>
              </a:lnSpc>
              <a:defRPr/>
            </a:pP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1</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8:x</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6:18            </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2</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x:1.5</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2:2.5</a:t>
            </a:r>
            <a:endParaRPr lang="en-US" altLang="zh-CN" sz="5400" b="1">
              <a:ln w="18415" cmpd="sng">
                <a:noFill/>
                <a:prstDash val="solid"/>
              </a:ln>
              <a:latin typeface="+mn-ea"/>
              <a:cs typeface="思源黑体 CN Light" panose="020b0300000000000000" charset="-122"/>
              <a:sym typeface="+mn-lt"/>
            </a:endParaRPr>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4" name="矩形: 圆角 3"/>
          <p:cNvSpPr/>
          <p:nvPr/>
        </p:nvSpPr>
        <p:spPr>
          <a:xfrm>
            <a:off x="4724400" y="5445797"/>
            <a:ext cx="6726317" cy="4155403"/>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bwMode="auto">
          <a:xfrm>
            <a:off x="5137036" y="5671265"/>
            <a:ext cx="4800600" cy="363708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r>
              <a:rPr lang="en-US" altLang="zh-CN" sz="5400" b="1">
                <a:ln w="18415" cmpd="sng">
                  <a:noFill/>
                  <a:prstDash val="solid"/>
                </a:ln>
                <a:solidFill>
                  <a:srgbClr val="FF0000"/>
                </a:solidFill>
                <a:latin typeface="+mn-ea"/>
                <a:cs typeface="思源黑体 CN Light" panose="020b0300000000000000" charset="-122"/>
                <a:sym typeface="+mn-lt"/>
              </a:rPr>
              <a:t>6x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8×18</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6x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144</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24</a:t>
            </a:r>
            <a:endParaRPr lang="en-US" altLang="zh-CN" sz="5400" b="1">
              <a:ln w="18415" cmpd="sng">
                <a:noFill/>
                <a:prstDash val="solid"/>
              </a:ln>
              <a:solidFill>
                <a:srgbClr val="FF0000"/>
              </a:solidFill>
              <a:latin typeface="+mn-ea"/>
              <a:cs typeface="思源黑体 CN Light" panose="020b0300000000000000" charset="-122"/>
              <a:sym typeface="+mn-lt"/>
            </a:endParaRPr>
          </a:p>
        </p:txBody>
      </p:sp>
      <p:pic>
        <p:nvPicPr>
          <p:cNvPr id="8" name="图片 7"/>
          <p:cNvPicPr>
            <a:picLocks noChangeAspect="1"/>
          </p:cNvPicPr>
          <p:nvPr/>
        </p:nvPicPr>
        <p:blipFill>
          <a:blip r:embed="rId4">
            <a:extLst>
              <a:ext uri="{28A0092B-C50C-407E-A947-70E740481C1C}">
                <a14:useLocalDpi xmlns:a14="http://schemas.microsoft.com/office/drawing/2010/main" val="0"/>
              </a:ext>
            </a:extLst>
          </a:blip>
          <a:srcRect l="16119" r="9511" b="40821"/>
          <a:stretch>
            <a:fillRect/>
          </a:stretch>
        </p:blipFill>
        <p:spPr>
          <a:xfrm>
            <a:off x="19754850" y="10014289"/>
            <a:ext cx="2247900" cy="2390591"/>
          </a:xfrm>
          <a:prstGeom prst="rect">
            <a:avLst/>
          </a:prstGeom>
        </p:spPr>
      </p:pic>
      <p:grpSp>
        <p:nvGrpSpPr>
          <p:cNvPr id="9" name="组合 8"/>
          <p:cNvGrpSpPr/>
          <p:nvPr/>
        </p:nvGrpSpPr>
        <p:grpSpPr>
          <a:xfrm>
            <a:off x="3505200" y="10129293"/>
            <a:ext cx="15592769" cy="2390591"/>
            <a:chOff x="14424237" y="9339296"/>
            <a:chExt cx="3385701" cy="1150248"/>
          </a:xfrm>
        </p:grpSpPr>
        <p:sp>
          <p:nvSpPr>
            <p:cNvPr id="10" name="圆角矩形标注 8"/>
            <p:cNvSpPr/>
            <p:nvPr/>
          </p:nvSpPr>
          <p:spPr bwMode="auto">
            <a:xfrm>
              <a:off x="14424237" y="9339296"/>
              <a:ext cx="3385701" cy="1150248"/>
            </a:xfrm>
            <a:prstGeom prst="wedgeRoundRectCallout">
              <a:avLst>
                <a:gd name="adj1" fmla="val 53032"/>
                <a:gd name="adj2" fmla="val -4321"/>
                <a:gd name="adj3" fmla="val 16667"/>
              </a:avLst>
            </a:prstGeom>
            <a:solidFill>
              <a:srgbClr val="E9F4E3"/>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1" name="矩形 10"/>
            <p:cNvSpPr>
              <a:spLocks noChangeArrowheads="1"/>
            </p:cNvSpPr>
            <p:nvPr/>
          </p:nvSpPr>
          <p:spPr bwMode="auto">
            <a:xfrm>
              <a:off x="14460725" y="9410188"/>
              <a:ext cx="3312726" cy="95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ts val="8000"/>
                </a:lnSpc>
                <a:buNone/>
                <a:defRPr/>
              </a:pPr>
              <a:r>
                <a:rPr lang="zh-CN" altLang="en-US" sz="4800" b="1">
                  <a:solidFill>
                    <a:srgbClr val="FF0000"/>
                  </a:solidFill>
                  <a:latin typeface="+mj-ea"/>
                  <a:sym typeface="Arial" pitchFamily="34" charset="0"/>
                </a:rPr>
                <a:t>利用比例的基本性质，将比例转化为两个外项的积与两个内项的积相等的等式，再通过解方程求出未知项的值。</a:t>
              </a:r>
              <a:endParaRPr lang="zh-CN" altLang="en-US" sz="4800" b="1">
                <a:solidFill>
                  <a:srgbClr val="FF0000"/>
                </a:solidFill>
                <a:latin typeface="+mj-ea"/>
                <a:sym typeface="Arial" pitchFamily="34" charset="0"/>
              </a:endParaRPr>
            </a:p>
          </p:txBody>
        </p:sp>
      </p:grpSp>
      <p:sp>
        <p:nvSpPr>
          <p:cNvPr id="17" name="矩形: 圆角 16"/>
          <p:cNvSpPr/>
          <p:nvPr/>
        </p:nvSpPr>
        <p:spPr>
          <a:xfrm>
            <a:off x="13695283" y="5420685"/>
            <a:ext cx="6726317" cy="4155403"/>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文本框 17"/>
          <p:cNvSpPr txBox="1"/>
          <p:nvPr/>
        </p:nvSpPr>
        <p:spPr bwMode="auto">
          <a:xfrm>
            <a:off x="14107919" y="5646153"/>
            <a:ext cx="5932681" cy="363708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r>
              <a:rPr lang="en-US" altLang="zh-CN" sz="5400" b="1">
                <a:ln w="18415" cmpd="sng">
                  <a:noFill/>
                  <a:prstDash val="solid"/>
                </a:ln>
                <a:solidFill>
                  <a:srgbClr val="FF0000"/>
                </a:solidFill>
                <a:latin typeface="+mn-ea"/>
                <a:cs typeface="思源黑体 CN Light" panose="020b0300000000000000" charset="-122"/>
                <a:sym typeface="+mn-lt"/>
              </a:rPr>
              <a:t>2.5x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2×1.5</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2.5x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3</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1.2</a:t>
            </a:r>
            <a:endParaRPr lang="en-US" altLang="zh-CN" sz="5400" b="1">
              <a:ln w="18415" cmpd="sng">
                <a:noFill/>
                <a:prstDash val="solid"/>
              </a:ln>
              <a:solidFill>
                <a:srgbClr val="FF0000"/>
              </a:solidFill>
              <a:latin typeface="+mn-ea"/>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par>
                          <p:cTn id="12" fill="hold" nodeType="afterGroup">
                            <p:stCondLst>
                              <p:cond delay="1"/>
                            </p:stCondLst>
                            <p:childTnLst>
                              <p:par>
                                <p:cTn id="13" presetID="22" presetClass="entr" presetSubtype="2" dur="50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right)">
                                      <p:cBhvr>
                                        <p:cTn id="15" dur="500"/>
                                        <p:tgtEl>
                                          <p:spTgt spid="9"/>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par>
                          <p:cTn id="21" fill="hold" nodeType="afterGroup">
                            <p:stCondLst>
                              <p:cond delay="500"/>
                            </p:stCondLst>
                            <p:childTnLst>
                              <p:par>
                                <p:cTn id="22" presetID="22" presetClass="entr" presetSubtype="8" dur="500" fill="hold" nodeType="after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wipe(left)">
                                      <p:cBhvr>
                                        <p:cTn id="24" dur="500"/>
                                        <p:tgtEl>
                                          <p:spTgt spid="5">
                                            <p:txEl>
                                              <p:pRg st="0" end="0"/>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wipe(left)">
                                      <p:cBhvr>
                                        <p:cTn id="29" dur="500"/>
                                        <p:tgtEl>
                                          <p:spTgt spid="5">
                                            <p:txEl>
                                              <p:pRg st="1" end="1"/>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wipe(left)">
                                      <p:cBhvr>
                                        <p:cTn id="34" dur="500"/>
                                        <p:tgtEl>
                                          <p:spTgt spid="5">
                                            <p:txEl>
                                              <p:pRg st="2" end="2"/>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10" presetClass="entr" presetSubtype="0" dur="50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childTnLst>
                          </p:cTn>
                        </p:par>
                        <p:par>
                          <p:cTn id="40" fill="hold" nodeType="afterGroup">
                            <p:stCondLst>
                              <p:cond delay="500"/>
                            </p:stCondLst>
                            <p:childTnLst>
                              <p:par>
                                <p:cTn id="41" presetID="22" presetClass="entr" presetSubtype="8" dur="500" fill="hold" nodeType="afterEffect">
                                  <p:stCondLst>
                                    <p:cond delay="0"/>
                                  </p:stCondLst>
                                  <p:childTnLst>
                                    <p:set>
                                      <p:cBhvr>
                                        <p:cTn id="42" dur="1" fill="hold">
                                          <p:stCondLst>
                                            <p:cond delay="0"/>
                                          </p:stCondLst>
                                        </p:cTn>
                                        <p:tgtEl>
                                          <p:spTgt spid="18">
                                            <p:txEl>
                                              <p:pRg st="0" end="0"/>
                                            </p:txEl>
                                          </p:spTgt>
                                        </p:tgtEl>
                                        <p:attrNameLst>
                                          <p:attrName>style.visibility</p:attrName>
                                        </p:attrNameLst>
                                      </p:cBhvr>
                                      <p:to>
                                        <p:strVal val="visible"/>
                                      </p:to>
                                    </p:set>
                                    <p:animEffect transition="in" filter="wipe(left)">
                                      <p:cBhvr>
                                        <p:cTn id="43" dur="500"/>
                                        <p:tgtEl>
                                          <p:spTgt spid="18">
                                            <p:txEl>
                                              <p:pRg st="0" end="0"/>
                                            </p:txEl>
                                          </p:spTgt>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22" presetClass="entr" presetSubtype="8" dur="500" fill="hold" nodeType="clickEffect">
                                  <p:stCondLst>
                                    <p:cond delay="0"/>
                                  </p:stCondLst>
                                  <p:childTnLst>
                                    <p:set>
                                      <p:cBhvr>
                                        <p:cTn id="47" dur="1" fill="hold">
                                          <p:stCondLst>
                                            <p:cond delay="0"/>
                                          </p:stCondLst>
                                        </p:cTn>
                                        <p:tgtEl>
                                          <p:spTgt spid="18">
                                            <p:txEl>
                                              <p:pRg st="1" end="1"/>
                                            </p:txEl>
                                          </p:spTgt>
                                        </p:tgtEl>
                                        <p:attrNameLst>
                                          <p:attrName>style.visibility</p:attrName>
                                        </p:attrNameLst>
                                      </p:cBhvr>
                                      <p:to>
                                        <p:strVal val="visible"/>
                                      </p:to>
                                    </p:set>
                                    <p:animEffect transition="in" filter="wipe(left)">
                                      <p:cBhvr>
                                        <p:cTn id="48" dur="500"/>
                                        <p:tgtEl>
                                          <p:spTgt spid="18">
                                            <p:txEl>
                                              <p:pRg st="1" end="1"/>
                                            </p:txEl>
                                          </p:spTgt>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8" dur="500" fill="hold" nodeType="clickEffect">
                                  <p:stCondLst>
                                    <p:cond delay="0"/>
                                  </p:stCondLst>
                                  <p:childTnLst>
                                    <p:set>
                                      <p:cBhvr>
                                        <p:cTn id="52" dur="1" fill="hold">
                                          <p:stCondLst>
                                            <p:cond delay="0"/>
                                          </p:stCondLst>
                                        </p:cTn>
                                        <p:tgtEl>
                                          <p:spTgt spid="18">
                                            <p:txEl>
                                              <p:pRg st="2" end="2"/>
                                            </p:txEl>
                                          </p:spTgt>
                                        </p:tgtEl>
                                        <p:attrNameLst>
                                          <p:attrName>style.visibility</p:attrName>
                                        </p:attrNameLst>
                                      </p:cBhvr>
                                      <p:to>
                                        <p:strVal val="visible"/>
                                      </p:to>
                                    </p:set>
                                    <p:animEffect transition="in" filter="wipe(left)">
                                      <p:cBhvr>
                                        <p:cTn id="53"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1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7" name="图片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 y="-1"/>
            <a:ext cx="24422100" cy="13737431"/>
          </a:xfrm>
          <a:prstGeom prst="rect">
            <a:avLst/>
          </a:prstGeom>
        </p:spPr>
      </p:pic>
      <p:sp>
        <p:nvSpPr>
          <p:cNvPr id="21" name="Rectangle 13"/>
          <p:cNvSpPr>
            <a:spLocks noChangeArrowheads="1"/>
          </p:cNvSpPr>
          <p:nvPr/>
        </p:nvSpPr>
        <p:spPr bwMode="auto">
          <a:xfrm>
            <a:off x="0" y="0"/>
            <a:ext cx="2438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mc:AlternateContent>
        <mc:Choice Requires="a14">
          <p:sp>
            <p:nvSpPr>
              <p:cNvPr id="2" name="文本框 1" title="">
                <a:extLst>
                  <a:ext uri="{FF2B5EF4-FFF2-40B4-BE49-F238E27FC236}">
                    <ele attr="{9E9E1B6C-F121-4F3B-2EFB-3AB79C14FCDF}"/>
                  </a:ext>
                </a:extLst>
              </p:cNvPr>
              <p:cNvSpPr txBox="1"/>
              <p:nvPr/>
            </p:nvSpPr>
            <p:spPr bwMode="auto">
              <a:xfrm>
                <a:off x="4343400" y="2812613"/>
                <a:ext cx="16078200" cy="264572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latin typeface="+mn-ea"/>
                    <a:cs typeface="思源黑体 CN Light" panose="020b0300000000000000" charset="-122"/>
                    <a:sym typeface="+mn-lt"/>
                  </a:rPr>
                  <a:t>【</a:t>
                </a:r>
                <a:r>
                  <a:rPr lang="zh-CN" altLang="en-US" sz="5400" b="1">
                    <a:ln w="18415" cmpd="sng">
                      <a:noFill/>
                      <a:prstDash val="solid"/>
                    </a:ln>
                    <a:latin typeface="+mn-ea"/>
                    <a:cs typeface="思源黑体 CN Light" panose="020b0300000000000000" charset="-122"/>
                    <a:sym typeface="+mn-lt"/>
                  </a:rPr>
                  <a:t>例</a:t>
                </a:r>
                <a:r>
                  <a:rPr lang="en-US" altLang="zh-CN" sz="5400" b="1">
                    <a:ln w="18415" cmpd="sng">
                      <a:noFill/>
                      <a:prstDash val="solid"/>
                    </a:ln>
                    <a:latin typeface="+mn-ea"/>
                    <a:cs typeface="思源黑体 CN Light" panose="020b0300000000000000" charset="-122"/>
                    <a:sym typeface="+mn-lt"/>
                  </a:rPr>
                  <a:t>5】</a:t>
                </a:r>
                <a:r>
                  <a:rPr lang="zh-CN" altLang="en-US" sz="5400" b="1">
                    <a:ln w="18415" cmpd="sng">
                      <a:noFill/>
                      <a:prstDash val="solid"/>
                    </a:ln>
                    <a:latin typeface="+mn-ea"/>
                    <a:cs typeface="思源黑体 CN Light" panose="020b0300000000000000" charset="-122"/>
                    <a:sym typeface="+mn-lt"/>
                  </a:rPr>
                  <a:t>解比例：</a:t>
                </a:r>
                <a:endParaRPr lang="en-US" altLang="zh-CN" sz="5400" b="1">
                  <a:ln w="18415" cmpd="sng">
                    <a:noFill/>
                    <a:prstDash val="solid"/>
                  </a:ln>
                  <a:latin typeface="+mn-ea"/>
                  <a:cs typeface="思源黑体 CN Light" panose="020b0300000000000000" charset="-122"/>
                  <a:sym typeface="+mn-lt"/>
                </a:endParaRPr>
              </a:p>
              <a:p>
                <a:pPr>
                  <a:lnSpc>
                    <a:spcPct val="150000"/>
                  </a:lnSpc>
                  <a:defRPr/>
                </a:pP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3</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a:ln w="18415" cmpd="sng">
                                <a:noFill/>
                                <a:prstDash val="solid"/>
                              </a:ln>
                              <a:latin typeface="Cambria Math" panose="02040503050406030204" pitchFamily="18" charset="0"/>
                              <a:sym typeface="+mn-lt"/>
                            </a:rPr>
                            <m:t>𝟏</m:t>
                          </m:r>
                        </m:num>
                        <m:den>
                          <m:r>
                            <m:rPr>
                              <m:sty m:val="bi"/>
                            </m:rPr>
                            <a:rPr lang="en-US" altLang="zh-CN" sz="5400" b="1" i="1" smtClean="0">
                              <a:ln w="18415" cmpd="sng">
                                <a:noFill/>
                                <a:prstDash val="solid"/>
                              </a:ln>
                              <a:latin typeface="Cambria Math" panose="02040503050406030204" pitchFamily="18" charset="0"/>
                              <a:sym typeface="+mn-lt"/>
                            </a:rPr>
                            <m:t>𝟔</m:t>
                          </m:r>
                        </m:den>
                      </m:f>
                      <m:r>
                        <m:rPr>
                          <m:sty m:val="bi"/>
                        </m:rPr>
                        <a:rPr lang="en-US" altLang="zh-CN" sz="5400" b="1" i="1">
                          <a:ln w="18415" cmpd="sng">
                            <a:noFill/>
                            <a:prstDash val="solid"/>
                          </a:ln>
                          <a:latin typeface="Cambria Math" panose="02040503050406030204" pitchFamily="18" charset="0"/>
                          <a:sym typeface="+mn-lt"/>
                        </a:rPr>
                        <m:t> </m:t>
                      </m:r>
                    </m:oMath>
                  </m:oMathPara>
                </a14:m>
                <a:r>
                  <a:rPr lang="en-US" altLang="zh-CN" sz="5400" b="1">
                    <a:ln w="18415" cmpd="sng">
                      <a:noFill/>
                      <a:prstDash val="solid"/>
                    </a:ln>
                    <a:latin typeface="+mn-ea"/>
                    <a:cs typeface="思源黑体 CN Light" panose="020b0300000000000000" charset="-122"/>
                    <a:sym typeface="+mn-lt"/>
                  </a:rPr>
                  <a:t>:x</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𝟒</m:t>
                          </m:r>
                        </m:num>
                        <m:den>
                          <m:r>
                            <m:rPr>
                              <m:sty m:val="bi"/>
                            </m:rPr>
                            <a:rPr lang="en-US" altLang="zh-CN" sz="5400" b="1" i="1" smtClean="0">
                              <a:ln w="18415" cmpd="sng">
                                <a:noFill/>
                                <a:prstDash val="solid"/>
                              </a:ln>
                              <a:latin typeface="Cambria Math" panose="02040503050406030204" pitchFamily="18" charset="0"/>
                              <a:sym typeface="+mn-lt"/>
                            </a:rPr>
                            <m:t>𝟓</m:t>
                          </m:r>
                        </m:den>
                      </m:f>
                      <m:r>
                        <m:rPr>
                          <m:sty m:val="bi"/>
                        </m:rPr>
                        <a:rPr lang="en-US" altLang="zh-CN" sz="5400" b="1" i="1">
                          <a:ln w="18415" cmpd="sng">
                            <a:noFill/>
                            <a:prstDash val="solid"/>
                          </a:ln>
                          <a:latin typeface="Cambria Math" panose="02040503050406030204" pitchFamily="18" charset="0"/>
                          <a:sym typeface="+mn-lt"/>
                        </a:rPr>
                        <m:t> </m:t>
                      </m:r>
                    </m:oMath>
                  </m:oMathPara>
                </a14:m>
                <a:r>
                  <a:rPr lang="en-US" altLang="zh-CN"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𝟐</m:t>
                          </m:r>
                        </m:num>
                        <m:den>
                          <m:r>
                            <m:rPr>
                              <m:sty m:val="bi"/>
                            </m:rPr>
                            <a:rPr lang="en-US" altLang="zh-CN" sz="5400" b="1" i="1" smtClean="0">
                              <a:ln w="18415" cmpd="sng">
                                <a:noFill/>
                                <a:prstDash val="solid"/>
                              </a:ln>
                              <a:latin typeface="Cambria Math" panose="02040503050406030204" pitchFamily="18" charset="0"/>
                              <a:sym typeface="+mn-lt"/>
                            </a:rPr>
                            <m:t>𝟓</m:t>
                          </m:r>
                        </m:den>
                      </m:f>
                    </m:oMath>
                  </m:oMathPara>
                </a14:m>
                <a:r>
                  <a:rPr lang="en-US" altLang="zh-CN" sz="5400" b="1">
                    <a:ln w="18415" cmpd="sng">
                      <a:noFill/>
                      <a:prstDash val="solid"/>
                    </a:ln>
                    <a:latin typeface="+mn-ea"/>
                    <a:cs typeface="思源黑体 CN Light" panose="020b0300000000000000" charset="-122"/>
                    <a:sym typeface="+mn-lt"/>
                  </a:rPr>
                  <a:t>             </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4</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𝟕</m:t>
                          </m:r>
                        </m:num>
                        <m:den>
                          <m:r>
                            <m:rPr>
                              <m:sty m:val="bi"/>
                            </m:rPr>
                            <a:rPr lang="en-US" altLang="zh-CN" sz="5400" b="1" i="1" smtClean="0">
                              <a:ln w="18415" cmpd="sng">
                                <a:noFill/>
                                <a:prstDash val="solid"/>
                              </a:ln>
                              <a:latin typeface="Cambria Math" panose="02040503050406030204" pitchFamily="18" charset="0"/>
                              <a:sym typeface="+mn-lt"/>
                            </a:rPr>
                            <m:t>𝟗</m:t>
                          </m:r>
                        </m:den>
                      </m:f>
                      <m:r>
                        <m:rPr>
                          <m:sty m:val="bi"/>
                        </m:rPr>
                        <a:rPr lang="en-US" altLang="zh-CN" sz="5400" b="1" i="1">
                          <a:ln w="18415" cmpd="sng">
                            <a:noFill/>
                            <a:prstDash val="solid"/>
                          </a:ln>
                          <a:latin typeface="Cambria Math" panose="02040503050406030204" pitchFamily="18" charset="0"/>
                          <a:sym typeface="+mn-lt"/>
                        </a:rPr>
                        <m:t> </m:t>
                      </m:r>
                    </m:oMath>
                  </m:oMathPara>
                </a14:m>
                <a:r>
                  <a:rPr lang="en-US" altLang="zh-CN" sz="5400" b="1">
                    <a:ln w="18415" cmpd="sng">
                      <a:noFill/>
                      <a:prstDash val="solid"/>
                    </a:ln>
                    <a:latin typeface="+mn-ea"/>
                    <a:cs typeface="思源黑体 CN Light" panose="020b0300000000000000" charset="-122"/>
                    <a:sym typeface="+mn-lt"/>
                  </a:rPr>
                  <a:t>:x</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𝟖</m:t>
                          </m:r>
                        </m:num>
                        <m:den>
                          <m:r>
                            <m:rPr>
                              <m:sty m:val="bi"/>
                            </m:rPr>
                            <a:rPr lang="en-US" altLang="zh-CN" sz="5400" b="1" i="1" smtClean="0">
                              <a:ln w="18415" cmpd="sng">
                                <a:noFill/>
                                <a:prstDash val="solid"/>
                              </a:ln>
                              <a:latin typeface="Cambria Math" panose="02040503050406030204" pitchFamily="18" charset="0"/>
                              <a:sym typeface="+mn-lt"/>
                            </a:rPr>
                            <m:t>𝟕</m:t>
                          </m:r>
                        </m:den>
                      </m:f>
                      <m:r>
                        <m:rPr>
                          <m:sty m:val="bi"/>
                        </m:rPr>
                        <a:rPr lang="en-US" altLang="zh-CN" sz="5400" b="1" i="1">
                          <a:ln w="18415" cmpd="sng">
                            <a:noFill/>
                            <a:prstDash val="solid"/>
                          </a:ln>
                          <a:latin typeface="Cambria Math" panose="02040503050406030204" pitchFamily="18" charset="0"/>
                          <a:sym typeface="+mn-lt"/>
                        </a:rPr>
                        <m:t> </m:t>
                      </m:r>
                    </m:oMath>
                  </m:oMathPara>
                </a14:m>
                <a:r>
                  <a:rPr lang="en-US" altLang="zh-CN" sz="5400" b="1">
                    <a:ln w="18415" cmpd="sng">
                      <a:noFill/>
                      <a:prstDash val="solid"/>
                    </a:ln>
                    <a:latin typeface="+mn-ea"/>
                    <a:cs typeface="思源黑体 CN Light" panose="020b0300000000000000" charset="-122"/>
                    <a:sym typeface="+mn-lt"/>
                  </a:rPr>
                  <a:t>:9</a:t>
                </a:r>
              </a:p>
            </p:txBody>
          </p:sp>
        </mc:Choice>
        <mc:Fallback>
          <p:sp>
            <p:nvSpPr>
              <p:cNvPr id="2" name="文本框 1"/>
              <p:cNvSpPr txBox="1">
                <a:spLocks noRot="1" noChangeAspect="1" noMove="1" noResize="1" noEditPoints="1" noAdjustHandles="1" noChangeArrowheads="1" noChangeShapeType="1" noTextEdit="1"/>
              </p:cNvSpPr>
              <p:nvPr/>
            </p:nvSpPr>
            <p:spPr bwMode="auto">
              <a:xfrm>
                <a:off x="4343400" y="2812613"/>
                <a:ext cx="16078200" cy="2645724"/>
              </a:xfrm>
              <a:prstGeom prst="rect">
                <a:avLst/>
              </a:prstGeom>
              <a:blipFill rotWithShape="1">
                <a:blip r:embed="rId3"/>
                <a:stretch>
                  <a:fillRect l="-2048" t="-6452" b="-1613"/>
                </a:stretch>
              </a:blipFill>
            </p:spPr>
            <p:txBody>
              <a:bodyPr/>
              <a:lstStyle/>
              <a:p>
                <a:r>
                  <a:rPr lang="zh-CN" altLang="en-US">
                    <a:noFill/>
                  </a:rPr>
                  <a:t> </a:t>
                </a:r>
                <a:endParaRPr lang="zh-CN" altLang="en-US">
                  <a:noFill/>
                </a:endParaRPr>
              </a:p>
            </p:txBody>
          </p:sp>
        </mc:Fallback>
      </mc:AlternateContent>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4" name="矩形: 圆角 3"/>
          <p:cNvSpPr/>
          <p:nvPr/>
        </p:nvSpPr>
        <p:spPr>
          <a:xfrm>
            <a:off x="4709160" y="5644834"/>
            <a:ext cx="6726317" cy="7156766"/>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5" name="文本框 4" title="">
                <a:extLst>
                  <a:ext uri="{FF2B5EF4-FFF2-40B4-BE49-F238E27FC236}">
                    <ele attr="{49364AC9-FB1E-243B-3F5A-998DDDC5FE1A}"/>
                  </a:ext>
                </a:extLst>
              </p:cNvPr>
              <p:cNvSpPr txBox="1"/>
              <p:nvPr/>
            </p:nvSpPr>
            <p:spPr bwMode="auto">
              <a:xfrm>
                <a:off x="5267335" y="5463778"/>
                <a:ext cx="5759564" cy="715676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𝟒</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𝟓</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𝟏</m:t>
                          </m:r>
                        </m:num>
                        <m:den>
                          <m:r>
                            <m:rPr>
                              <m:sty m:val="bi"/>
                            </m:rPr>
                            <a:rPr lang="en-US" altLang="zh-CN" sz="5400" b="1" i="1">
                              <a:ln w="18415" cmpd="sng">
                                <a:noFill/>
                                <a:prstDash val="solid"/>
                              </a:ln>
                              <a:solidFill>
                                <a:srgbClr val="FF0000"/>
                              </a:solidFill>
                              <a:latin typeface="Cambria Math" panose="02040503050406030204" pitchFamily="18" charset="0"/>
                              <a:sym typeface="+mn-lt"/>
                            </a:rPr>
                            <m:t>𝟔</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𝟐</m:t>
                          </m:r>
                        </m:num>
                        <m:den>
                          <m:r>
                            <m:rPr>
                              <m:sty m:val="bi"/>
                            </m:rPr>
                            <a:rPr lang="en-US" altLang="zh-CN" sz="5400" b="1" i="1">
                              <a:ln w="18415" cmpd="sng">
                                <a:noFill/>
                                <a:prstDash val="solid"/>
                              </a:ln>
                              <a:solidFill>
                                <a:srgbClr val="FF0000"/>
                              </a:solidFill>
                              <a:latin typeface="Cambria Math" panose="02040503050406030204" pitchFamily="18" charset="0"/>
                              <a:sym typeface="+mn-lt"/>
                            </a:rPr>
                            <m:t>𝟓</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𝟒</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𝟓</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𝟏</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𝟏𝟓</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𝟏</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𝟏𝟓</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𝟓</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𝟒</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a:ln w="18415" cmpd="sng">
                                <a:noFill/>
                                <a:prstDash val="solid"/>
                              </a:ln>
                              <a:solidFill>
                                <a:srgbClr val="FF0000"/>
                              </a:solidFill>
                              <a:latin typeface="Cambria Math" panose="02040503050406030204" pitchFamily="18" charset="0"/>
                              <a:sym typeface="+mn-lt"/>
                            </a:rPr>
                            <m:t>𝟏</m:t>
                          </m:r>
                        </m:num>
                        <m:den>
                          <m:r>
                            <m:rPr>
                              <m:sty m:val="bi"/>
                            </m:rPr>
                            <a:rPr lang="en-US" altLang="zh-CN" sz="5400" b="1" i="1">
                              <a:ln w="18415" cmpd="sng">
                                <a:noFill/>
                                <a:prstDash val="solid"/>
                              </a:ln>
                              <a:solidFill>
                                <a:srgbClr val="FF0000"/>
                              </a:solidFill>
                              <a:latin typeface="Cambria Math" panose="02040503050406030204" pitchFamily="18" charset="0"/>
                              <a:sym typeface="+mn-lt"/>
                            </a:rPr>
                            <m:t>𝟏</m:t>
                          </m:r>
                          <m:r>
                            <m:rPr>
                              <m:sty m:val="bi"/>
                            </m:rPr>
                            <a:rPr lang="en-US" altLang="zh-CN" sz="5400" b="1" i="1" smtClean="0">
                              <a:ln w="18415" cmpd="sng">
                                <a:noFill/>
                                <a:prstDash val="solid"/>
                              </a:ln>
                              <a:solidFill>
                                <a:srgbClr val="FF0000"/>
                              </a:solidFill>
                              <a:latin typeface="Cambria Math" panose="02040503050406030204" pitchFamily="18" charset="0"/>
                              <a:sym typeface="+mn-lt"/>
                            </a:rPr>
                            <m:t>𝟐</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p:txBody>
          </p:sp>
        </mc:Choice>
        <mc:Fallback>
          <p:sp>
            <p:nvSpPr>
              <p:cNvPr id="5" name="文本框 4"/>
              <p:cNvSpPr txBox="1">
                <a:spLocks noRot="1" noChangeAspect="1" noMove="1" noResize="1" noEditPoints="1" noAdjustHandles="1" noChangeArrowheads="1" noChangeShapeType="1" noTextEdit="1"/>
              </p:cNvSpPr>
              <p:nvPr/>
            </p:nvSpPr>
            <p:spPr bwMode="auto">
              <a:xfrm>
                <a:off x="5267335" y="5463778"/>
                <a:ext cx="5759564" cy="7156767"/>
              </a:xfrm>
              <a:prstGeom prst="rect">
                <a:avLst/>
              </a:prstGeom>
              <a:blipFill rotWithShape="1">
                <a:blip r:embed="rId5"/>
                <a:stretch>
                  <a:fillRect l="-5608" b="-937"/>
                </a:stretch>
              </a:blipFill>
            </p:spPr>
            <p:txBody>
              <a:bodyPr/>
              <a:lstStyle/>
              <a:p>
                <a:r>
                  <a:rPr lang="zh-CN" altLang="en-US">
                    <a:noFill/>
                  </a:rPr>
                  <a:t> </a:t>
                </a:r>
                <a:endParaRPr lang="zh-CN" altLang="en-US">
                  <a:noFill/>
                </a:endParaRPr>
              </a:p>
            </p:txBody>
          </p:sp>
        </mc:Fallback>
      </mc:AlternateContent>
      <p:sp>
        <p:nvSpPr>
          <p:cNvPr id="14" name="矩形: 圆角 13"/>
          <p:cNvSpPr/>
          <p:nvPr/>
        </p:nvSpPr>
        <p:spPr>
          <a:xfrm>
            <a:off x="13784117" y="5644834"/>
            <a:ext cx="6726317" cy="7156766"/>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15" name="文本框 14" title="">
                <a:extLst>
                  <a:ext uri="{FF2B5EF4-FFF2-40B4-BE49-F238E27FC236}">
                    <ele attr="{AAC7ED1D-5C33-48F8-3E13-82B3D4C8C63F}"/>
                  </a:ext>
                </a:extLst>
              </p:cNvPr>
              <p:cNvSpPr txBox="1"/>
              <p:nvPr/>
            </p:nvSpPr>
            <p:spPr bwMode="auto">
              <a:xfrm>
                <a:off x="14342290" y="5463778"/>
                <a:ext cx="5759564" cy="722986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𝟖</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𝟕</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𝟕</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𝟗</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×9</a:t>
                </a: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𝟖</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𝟕</m:t>
                          </m:r>
                        </m:den>
                      </m:f>
                    </m:oMath>
                  </m:oMathPara>
                </a14:m>
                <a:r>
                  <a:rPr lang="en-US" altLang="zh-CN" sz="5400" b="1">
                    <a:ln w="18415" cmpd="sng">
                      <a:noFill/>
                      <a:prstDash val="solid"/>
                    </a:ln>
                    <a:solidFill>
                      <a:srgbClr val="FF0000"/>
                    </a:solidFill>
                    <a:latin typeface="+mn-ea"/>
                    <a:cs typeface="思源黑体 CN Light" panose="020b0300000000000000" charset="-122"/>
                    <a:sym typeface="+mn-lt"/>
                  </a:rPr>
                  <a:t>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7</a:t>
                </a: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7×</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𝟕</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𝟖</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sym typeface="+mn-lt"/>
                  </a:rPr>
                  <a:t> </a:t>
                </a:r>
                <a14:m>
                  <m:oMathPara>
                    <m:oMathParaPr>
                      <m:jc/>
                    </m:oMathParaPr>
                    <m:oMath>
                      <m:f>
                        <m:fPr>
                          <m:type m:val="bar"/>
                          <m:ctrlPr>
                            <a:rPr lang="en-US" altLang="zh-CN" sz="5400" b="1" i="1">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𝟒𝟗</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𝟖</m:t>
                          </m:r>
                        </m:den>
                      </m:f>
                    </m:oMath>
                  </m:oMathPara>
                </a14:m>
                <a:endParaRPr lang="en-US" altLang="zh-CN" sz="5400" b="1">
                  <a:ln w="18415" cmpd="sng">
                    <a:noFill/>
                    <a:prstDash val="solid"/>
                  </a:ln>
                  <a:solidFill>
                    <a:srgbClr val="FF0000"/>
                  </a:solidFill>
                  <a:latin typeface="+mn-ea"/>
                  <a:cs typeface="思源黑体 CN Light" panose="020b0300000000000000" charset="-122"/>
                  <a:sym typeface="+mn-lt"/>
                </a:endParaRPr>
              </a:p>
            </p:txBody>
          </p:sp>
        </mc:Choice>
        <mc:Fallback>
          <p:sp>
            <p:nvSpPr>
              <p:cNvPr id="15" name="文本框 14"/>
              <p:cNvSpPr txBox="1">
                <a:spLocks noRot="1" noChangeAspect="1" noMove="1" noResize="1" noEditPoints="1" noAdjustHandles="1" noChangeArrowheads="1" noChangeShapeType="1" noTextEdit="1"/>
              </p:cNvSpPr>
              <p:nvPr/>
            </p:nvSpPr>
            <p:spPr bwMode="auto">
              <a:xfrm>
                <a:off x="14342290" y="5463778"/>
                <a:ext cx="5759564" cy="7229864"/>
              </a:xfrm>
              <a:prstGeom prst="rect">
                <a:avLst/>
              </a:prstGeom>
              <a:blipFill rotWithShape="1">
                <a:blip r:embed="rId6"/>
                <a:stretch>
                  <a:fillRect l="-5714"/>
                </a:stretch>
              </a:blipFill>
            </p:spPr>
            <p:txBody>
              <a:bodyPr/>
              <a:lstStyle/>
              <a:p>
                <a:r>
                  <a:rPr lang="zh-CN" altLang="en-US">
                    <a:noFill/>
                  </a:rPr>
                  <a:t> </a:t>
                </a:r>
                <a:endParaRPr lang="zh-CN" altLang="en-US">
                  <a:noFill/>
                </a:endParaRPr>
              </a:p>
            </p:txBody>
          </p:sp>
        </mc:Fallback>
      </mc:AlternateContent>
      <p:grpSp>
        <p:nvGrpSpPr>
          <p:cNvPr id="16" name="组合 15"/>
          <p:cNvGrpSpPr/>
          <p:nvPr/>
        </p:nvGrpSpPr>
        <p:grpSpPr>
          <a:xfrm>
            <a:off x="9817167" y="1407821"/>
            <a:ext cx="10223433" cy="2229236"/>
            <a:chOff x="10435977" y="9409169"/>
            <a:chExt cx="6101152" cy="1072611"/>
          </a:xfrm>
        </p:grpSpPr>
        <p:sp>
          <p:nvSpPr>
            <p:cNvPr id="17" name="圆角矩形标注 8"/>
            <p:cNvSpPr/>
            <p:nvPr/>
          </p:nvSpPr>
          <p:spPr bwMode="auto">
            <a:xfrm>
              <a:off x="10435977" y="9409169"/>
              <a:ext cx="6101152" cy="1072611"/>
            </a:xfrm>
            <a:prstGeom prst="wedgeRoundRectCallout">
              <a:avLst>
                <a:gd name="adj1" fmla="val 54766"/>
                <a:gd name="adj2" fmla="val -14121"/>
                <a:gd name="adj3" fmla="val 16667"/>
              </a:avLst>
            </a:prstGeom>
            <a:solidFill>
              <a:srgbClr val="E9F4E3"/>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8" name="矩形 17"/>
            <p:cNvSpPr>
              <a:spLocks noChangeArrowheads="1"/>
            </p:cNvSpPr>
            <p:nvPr/>
          </p:nvSpPr>
          <p:spPr bwMode="auto">
            <a:xfrm>
              <a:off x="10528185" y="9409170"/>
              <a:ext cx="5963469" cy="95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ts val="8000"/>
                </a:lnSpc>
                <a:buNone/>
                <a:defRPr/>
              </a:pPr>
              <a:r>
                <a:rPr lang="zh-CN" altLang="en-US" sz="4800" b="1">
                  <a:solidFill>
                    <a:srgbClr val="FF0000"/>
                  </a:solidFill>
                  <a:latin typeface="+mj-ea"/>
                  <a:sym typeface="Arial" pitchFamily="34" charset="0"/>
                </a:rPr>
                <a:t>解比例时，先分清内外项。一般把</a:t>
              </a:r>
              <a:r>
                <a:rPr lang="en-US" altLang="zh-CN" sz="4800" b="1">
                  <a:solidFill>
                    <a:srgbClr val="FF0000"/>
                  </a:solidFill>
                  <a:latin typeface="+mj-ea"/>
                  <a:sym typeface="Arial" pitchFamily="34" charset="0"/>
                </a:rPr>
                <a:t>x</a:t>
              </a:r>
              <a:r>
                <a:rPr lang="zh-CN" altLang="en-US" sz="4800" b="1">
                  <a:solidFill>
                    <a:srgbClr val="FF0000"/>
                  </a:solidFill>
                  <a:latin typeface="+mj-ea"/>
                  <a:sym typeface="Arial" pitchFamily="34" charset="0"/>
                </a:rPr>
                <a:t>写在等号的左边，这样便于解方程。</a:t>
              </a:r>
              <a:endParaRPr lang="zh-CN" altLang="en-US" sz="4800" b="1">
                <a:solidFill>
                  <a:srgbClr val="0000FF"/>
                </a:solidFill>
                <a:highlight>
                  <a:srgbClr val="FFFF00"/>
                </a:highlight>
                <a:latin typeface="+mj-ea"/>
                <a:sym typeface="Arial" pitchFamily="34" charset="0"/>
              </a:endParaRPr>
            </a:p>
          </p:txBody>
        </p:sp>
      </p:grpSp>
      <p:pic>
        <p:nvPicPr>
          <p:cNvPr id="20" name="图片 19"/>
          <p:cNvPicPr>
            <a:picLocks noChangeAspect="1"/>
          </p:cNvPicPr>
          <p:nvPr/>
        </p:nvPicPr>
        <p:blipFill>
          <a:blip r:embed="rId7">
            <a:extLst>
              <a:ext uri="{28A0092B-C50C-407E-A947-70E740481C1C}">
                <a14:useLocalDpi xmlns:a14="http://schemas.microsoft.com/office/drawing/2010/main" val="0"/>
              </a:ext>
            </a:extLst>
          </a:blip>
          <a:srcRect r="31834" b="45828"/>
          <a:stretch>
            <a:fillRect/>
          </a:stretch>
        </p:blipFill>
        <p:spPr>
          <a:xfrm flipH="1">
            <a:off x="20539238" y="1407821"/>
            <a:ext cx="2054061" cy="1957431"/>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childTnLst>
                                </p:cTn>
                              </p:par>
                            </p:childTnLst>
                          </p:cTn>
                        </p:par>
                        <p:par>
                          <p:cTn id="12" fill="hold" nodeType="afterGroup">
                            <p:stCondLst>
                              <p:cond delay="1"/>
                            </p:stCondLst>
                            <p:childTnLst>
                              <p:par>
                                <p:cTn id="13" presetID="22" presetClass="entr" presetSubtype="2"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right)">
                                      <p:cBhvr>
                                        <p:cTn id="15" dur="500"/>
                                        <p:tgtEl>
                                          <p:spTgt spid="16"/>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par>
                          <p:cTn id="21" fill="hold" nodeType="afterGroup">
                            <p:stCondLst>
                              <p:cond delay="500"/>
                            </p:stCondLst>
                            <p:childTnLst>
                              <p:par>
                                <p:cTn id="22" presetID="22" presetClass="entr" presetSubtype="8" dur="500" fill="hold" nodeType="after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wipe(left)">
                                      <p:cBhvr>
                                        <p:cTn id="24" dur="500"/>
                                        <p:tgtEl>
                                          <p:spTgt spid="5">
                                            <p:txEl>
                                              <p:pRg st="0" end="0"/>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wipe(left)">
                                      <p:cBhvr>
                                        <p:cTn id="29" dur="500"/>
                                        <p:tgtEl>
                                          <p:spTgt spid="5">
                                            <p:txEl>
                                              <p:pRg st="1" end="1"/>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wipe(left)">
                                      <p:cBhvr>
                                        <p:cTn id="34" dur="500"/>
                                        <p:tgtEl>
                                          <p:spTgt spid="5">
                                            <p:txEl>
                                              <p:pRg st="2" end="2"/>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nodeType="click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animEffect transition="in" filter="wipe(left)">
                                      <p:cBhvr>
                                        <p:cTn id="39" dur="500"/>
                                        <p:tgtEl>
                                          <p:spTgt spid="5">
                                            <p:txEl>
                                              <p:pRg st="3" end="3"/>
                                            </p:txEl>
                                          </p:spTgt>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10" presetClass="entr" presetSubtype="0" dur="500"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childTnLst>
                          </p:cTn>
                        </p:par>
                        <p:par>
                          <p:cTn id="45" fill="hold" nodeType="afterGroup">
                            <p:stCondLst>
                              <p:cond delay="500"/>
                            </p:stCondLst>
                            <p:childTnLst>
                              <p:par>
                                <p:cTn id="46" presetID="22" presetClass="entr" presetSubtype="8" dur="500" fill="hold" nodeType="afterEffect">
                                  <p:stCondLst>
                                    <p:cond delay="0"/>
                                  </p:stCondLst>
                                  <p:childTnLst>
                                    <p:set>
                                      <p:cBhvr>
                                        <p:cTn id="47" dur="1" fill="hold">
                                          <p:stCondLst>
                                            <p:cond delay="0"/>
                                          </p:stCondLst>
                                        </p:cTn>
                                        <p:tgtEl>
                                          <p:spTgt spid="15">
                                            <p:txEl>
                                              <p:pRg st="0" end="0"/>
                                            </p:txEl>
                                          </p:spTgt>
                                        </p:tgtEl>
                                        <p:attrNameLst>
                                          <p:attrName>style.visibility</p:attrName>
                                        </p:attrNameLst>
                                      </p:cBhvr>
                                      <p:to>
                                        <p:strVal val="visible"/>
                                      </p:to>
                                    </p:set>
                                    <p:animEffect transition="in" filter="wipe(left)">
                                      <p:cBhvr>
                                        <p:cTn id="48" dur="500"/>
                                        <p:tgtEl>
                                          <p:spTgt spid="15">
                                            <p:txEl>
                                              <p:pRg st="0" end="0"/>
                                            </p:txEl>
                                          </p:spTgt>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8" dur="500" fill="hold" nodeType="clickEffect">
                                  <p:stCondLst>
                                    <p:cond delay="0"/>
                                  </p:stCondLst>
                                  <p:childTnLst>
                                    <p:set>
                                      <p:cBhvr>
                                        <p:cTn id="52" dur="1" fill="hold">
                                          <p:stCondLst>
                                            <p:cond delay="0"/>
                                          </p:stCondLst>
                                        </p:cTn>
                                        <p:tgtEl>
                                          <p:spTgt spid="15">
                                            <p:txEl>
                                              <p:pRg st="1" end="1"/>
                                            </p:txEl>
                                          </p:spTgt>
                                        </p:tgtEl>
                                        <p:attrNameLst>
                                          <p:attrName>style.visibility</p:attrName>
                                        </p:attrNameLst>
                                      </p:cBhvr>
                                      <p:to>
                                        <p:strVal val="visible"/>
                                      </p:to>
                                    </p:set>
                                    <p:animEffect transition="in" filter="wipe(left)">
                                      <p:cBhvr>
                                        <p:cTn id="53" dur="500"/>
                                        <p:tgtEl>
                                          <p:spTgt spid="15">
                                            <p:txEl>
                                              <p:pRg st="1" end="1"/>
                                            </p:txEl>
                                          </p:spTgt>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22" presetClass="entr" presetSubtype="8" dur="500" fill="hold" nodeType="clickEffect">
                                  <p:stCondLst>
                                    <p:cond delay="0"/>
                                  </p:stCondLst>
                                  <p:childTnLst>
                                    <p:set>
                                      <p:cBhvr>
                                        <p:cTn id="57" dur="1" fill="hold">
                                          <p:stCondLst>
                                            <p:cond delay="0"/>
                                          </p:stCondLst>
                                        </p:cTn>
                                        <p:tgtEl>
                                          <p:spTgt spid="15">
                                            <p:txEl>
                                              <p:pRg st="2" end="2"/>
                                            </p:txEl>
                                          </p:spTgt>
                                        </p:tgtEl>
                                        <p:attrNameLst>
                                          <p:attrName>style.visibility</p:attrName>
                                        </p:attrNameLst>
                                      </p:cBhvr>
                                      <p:to>
                                        <p:strVal val="visible"/>
                                      </p:to>
                                    </p:set>
                                    <p:animEffect transition="in" filter="wipe(left)">
                                      <p:cBhvr>
                                        <p:cTn id="58" dur="500"/>
                                        <p:tgtEl>
                                          <p:spTgt spid="15">
                                            <p:txEl>
                                              <p:pRg st="2" end="2"/>
                                            </p:txEl>
                                          </p:spTgt>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22" presetClass="entr" presetSubtype="8" dur="500" fill="hold" nodeType="clickEffect">
                                  <p:stCondLst>
                                    <p:cond delay="0"/>
                                  </p:stCondLst>
                                  <p:childTnLst>
                                    <p:set>
                                      <p:cBhvr>
                                        <p:cTn id="62" dur="1" fill="hold">
                                          <p:stCondLst>
                                            <p:cond delay="0"/>
                                          </p:stCondLst>
                                        </p:cTn>
                                        <p:tgtEl>
                                          <p:spTgt spid="15">
                                            <p:txEl>
                                              <p:pRg st="3" end="3"/>
                                            </p:txEl>
                                          </p:spTgt>
                                        </p:tgtEl>
                                        <p:attrNameLst>
                                          <p:attrName>style.visibility</p:attrName>
                                        </p:attrNameLst>
                                      </p:cBhvr>
                                      <p:to>
                                        <p:strVal val="visible"/>
                                      </p:to>
                                    </p:set>
                                    <p:animEffect transition="in" filter="wipe(left)">
                                      <p:cBhvr>
                                        <p:cTn id="63" dur="500"/>
                                        <p:tgtEl>
                                          <p:spTgt spid="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1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mc:AlternateContent>
        <mc:Choice Requires="a14">
          <p:sp>
            <p:nvSpPr>
              <p:cNvPr id="2" name="文本框 1" title="">
                <a:extLst>
                  <a:ext uri="{FF2B5EF4-FFF2-40B4-BE49-F238E27FC236}">
                    <ele attr="{034809EF-D7C0-DD4C-FFE8-9629DA1C9BE1}"/>
                  </a:ext>
                </a:extLst>
              </p:cNvPr>
              <p:cNvSpPr txBox="1"/>
              <p:nvPr/>
            </p:nvSpPr>
            <p:spPr bwMode="auto">
              <a:xfrm>
                <a:off x="4348480" y="3076063"/>
                <a:ext cx="16078200" cy="3055773"/>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5400" b="1">
                    <a:ln w="18415" cmpd="sng">
                      <a:noFill/>
                      <a:prstDash val="solid"/>
                    </a:ln>
                    <a:latin typeface="+mn-ea"/>
                    <a:cs typeface="思源黑体 CN Light" panose="020b0300000000000000" charset="-122"/>
                    <a:sym typeface="+mn-lt"/>
                  </a:rPr>
                  <a:t>【</a:t>
                </a:r>
                <a:r>
                  <a:rPr lang="zh-CN" altLang="en-US" sz="5400" b="1">
                    <a:ln w="18415" cmpd="sng">
                      <a:noFill/>
                      <a:prstDash val="solid"/>
                    </a:ln>
                    <a:latin typeface="+mn-ea"/>
                    <a:cs typeface="思源黑体 CN Light" panose="020b0300000000000000" charset="-122"/>
                    <a:sym typeface="+mn-lt"/>
                  </a:rPr>
                  <a:t>例</a:t>
                </a:r>
                <a:r>
                  <a:rPr lang="en-US" altLang="zh-CN" sz="5400" b="1">
                    <a:ln w="18415" cmpd="sng">
                      <a:noFill/>
                      <a:prstDash val="solid"/>
                    </a:ln>
                    <a:latin typeface="+mn-ea"/>
                    <a:cs typeface="思源黑体 CN Light" panose="020b0300000000000000" charset="-122"/>
                    <a:sym typeface="+mn-lt"/>
                  </a:rPr>
                  <a:t>5】</a:t>
                </a:r>
                <a:r>
                  <a:rPr lang="zh-CN" altLang="en-US" sz="5400" b="1">
                    <a:ln w="18415" cmpd="sng">
                      <a:noFill/>
                      <a:prstDash val="solid"/>
                    </a:ln>
                    <a:latin typeface="+mn-ea"/>
                    <a:cs typeface="思源黑体 CN Light" panose="020b0300000000000000" charset="-122"/>
                    <a:sym typeface="+mn-lt"/>
                  </a:rPr>
                  <a:t>解比例：</a:t>
                </a:r>
                <a:endParaRPr lang="en-US" altLang="zh-CN" sz="5400" b="1">
                  <a:ln w="18415" cmpd="sng">
                    <a:noFill/>
                    <a:prstDash val="solid"/>
                  </a:ln>
                  <a:latin typeface="+mn-ea"/>
                  <a:cs typeface="思源黑体 CN Light" panose="020b0300000000000000" charset="-122"/>
                  <a:sym typeface="+mn-lt"/>
                </a:endParaRPr>
              </a:p>
              <a:p>
                <a:pPr>
                  <a:lnSpc>
                    <a:spcPct val="150000"/>
                  </a:lnSpc>
                  <a:defRPr/>
                </a:pP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5</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𝟎</m:t>
                          </m:r>
                          <m:r>
                            <m:rPr>
                              <m:sty m:val="bi"/>
                            </m:rPr>
                            <a:rPr lang="en-US" altLang="zh-CN" sz="5400" b="1" i="1" smtClean="0">
                              <a:ln w="18415" cmpd="sng">
                                <a:noFill/>
                                <a:prstDash val="solid"/>
                              </a:ln>
                              <a:latin typeface="Cambria Math" panose="02040503050406030204" pitchFamily="18" charset="0"/>
                              <a:sym typeface="+mn-lt"/>
                            </a:rPr>
                            <m:t>.</m:t>
                          </m:r>
                          <m:r>
                            <m:rPr>
                              <m:sty m:val="bi"/>
                            </m:rPr>
                            <a:rPr lang="en-US" altLang="zh-CN" sz="5400" b="1" i="1" smtClean="0">
                              <a:ln w="18415" cmpd="sng">
                                <a:noFill/>
                                <a:prstDash val="solid"/>
                              </a:ln>
                              <a:latin typeface="Cambria Math" panose="02040503050406030204" pitchFamily="18" charset="0"/>
                              <a:sym typeface="+mn-lt"/>
                            </a:rPr>
                            <m:t>𝟔</m:t>
                          </m:r>
                        </m:num>
                        <m:den>
                          <m:r>
                            <m:rPr>
                              <m:sty m:val="bi"/>
                            </m:rPr>
                            <a:rPr lang="en-US" altLang="zh-CN" sz="5400" b="1" i="1" smtClean="0">
                              <a:ln w="18415" cmpd="sng">
                                <a:noFill/>
                                <a:prstDash val="solid"/>
                              </a:ln>
                              <a:latin typeface="Cambria Math" panose="02040503050406030204" pitchFamily="18" charset="0"/>
                              <a:sym typeface="+mn-lt"/>
                            </a:rPr>
                            <m:t>𝟏𝟐</m:t>
                          </m:r>
                        </m:den>
                      </m:f>
                      <m:r>
                        <m:rPr>
                          <m:sty m:val="bi"/>
                        </m:rPr>
                        <a:rPr lang="en-US" altLang="zh-CN" sz="5400" b="1" i="1">
                          <a:ln w="18415" cmpd="sng">
                            <a:noFill/>
                            <a:prstDash val="solid"/>
                          </a:ln>
                          <a:latin typeface="Cambria Math" panose="02040503050406030204" pitchFamily="18" charset="0"/>
                          <a:sym typeface="+mn-lt"/>
                        </a:rPr>
                        <m:t> </m:t>
                      </m:r>
                    </m:oMath>
                  </m:oMathPara>
                </a14:m>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𝟎</m:t>
                          </m:r>
                          <m:r>
                            <m:rPr>
                              <m:sty m:val="bi"/>
                            </m:rPr>
                            <a:rPr lang="en-US" altLang="zh-CN" sz="5400" b="1" i="1" smtClean="0">
                              <a:ln w="18415" cmpd="sng">
                                <a:noFill/>
                                <a:prstDash val="solid"/>
                              </a:ln>
                              <a:latin typeface="Cambria Math" panose="02040503050406030204" pitchFamily="18" charset="0"/>
                              <a:sym typeface="+mn-lt"/>
                            </a:rPr>
                            <m:t>.</m:t>
                          </m:r>
                          <m:r>
                            <m:rPr>
                              <m:sty m:val="bi"/>
                            </m:rPr>
                            <a:rPr lang="en-US" altLang="zh-CN" sz="5400" b="1" i="1" smtClean="0">
                              <a:ln w="18415" cmpd="sng">
                                <a:noFill/>
                                <a:prstDash val="solid"/>
                              </a:ln>
                              <a:latin typeface="Cambria Math" panose="02040503050406030204" pitchFamily="18" charset="0"/>
                              <a:sym typeface="+mn-lt"/>
                            </a:rPr>
                            <m:t>𝟓</m:t>
                          </m:r>
                        </m:num>
                        <m:den>
                          <m:r>
                            <m:rPr>
                              <m:sty m:val="bi"/>
                            </m:rPr>
                            <a:rPr lang="en-US" altLang="zh-CN" sz="5400" b="1" i="1" smtClean="0">
                              <a:ln w="18415" cmpd="sng">
                                <a:noFill/>
                                <a:prstDash val="solid"/>
                              </a:ln>
                              <a:latin typeface="Cambria Math" panose="02040503050406030204" pitchFamily="18" charset="0"/>
                              <a:sym typeface="+mn-lt"/>
                            </a:rPr>
                            <m:t>𝒙</m:t>
                          </m:r>
                        </m:den>
                      </m:f>
                    </m:oMath>
                  </m:oMathPara>
                </a14:m>
                <a:r>
                  <a:rPr lang="en-US" altLang="zh-CN" sz="5400" b="1">
                    <a:ln w="18415" cmpd="sng">
                      <a:noFill/>
                      <a:prstDash val="solid"/>
                    </a:ln>
                    <a:latin typeface="+mn-ea"/>
                    <a:cs typeface="思源黑体 CN Light" panose="020b0300000000000000" charset="-122"/>
                    <a:sym typeface="+mn-lt"/>
                  </a:rPr>
                  <a:t>                </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latin typeface="+mn-ea"/>
                    <a:cs typeface="思源黑体 CN Light" panose="020b0300000000000000" charset="-122"/>
                    <a:sym typeface="+mn-lt"/>
                  </a:rPr>
                  <a:t>6</a:t>
                </a:r>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𝟐𝟐</m:t>
                          </m:r>
                        </m:num>
                        <m:den>
                          <m:r>
                            <m:rPr>
                              <m:sty m:val="bi"/>
                            </m:rPr>
                            <a:rPr lang="en-US" altLang="zh-CN" sz="5400" b="1" i="1" smtClean="0">
                              <a:ln w="18415" cmpd="sng">
                                <a:noFill/>
                                <a:prstDash val="solid"/>
                              </a:ln>
                              <a:latin typeface="Cambria Math" panose="02040503050406030204" pitchFamily="18" charset="0"/>
                              <a:sym typeface="+mn-lt"/>
                            </a:rPr>
                            <m:t>𝟔</m:t>
                          </m:r>
                        </m:den>
                      </m:f>
                      <m:r>
                        <m:rPr>
                          <m:sty m:val="bi"/>
                        </m:rPr>
                        <a:rPr lang="en-US" altLang="zh-CN" sz="5400" b="1" i="1">
                          <a:ln w="18415" cmpd="sng">
                            <a:noFill/>
                            <a:prstDash val="solid"/>
                          </a:ln>
                          <a:latin typeface="Cambria Math" panose="02040503050406030204" pitchFamily="18" charset="0"/>
                          <a:sym typeface="+mn-lt"/>
                        </a:rPr>
                        <m:t> </m:t>
                      </m:r>
                    </m:oMath>
                  </m:oMathPara>
                </a14:m>
                <a:r>
                  <a:rPr lang="zh-CN" altLang="en-US" sz="5400" b="1">
                    <a:ln w="18415" cmpd="sng">
                      <a:noFill/>
                      <a:prstDash val="solid"/>
                    </a:ln>
                    <a:latin typeface="+mn-ea"/>
                    <a:cs typeface="思源黑体 CN Light" panose="020b0300000000000000" charset="-122"/>
                    <a:sym typeface="+mn-lt"/>
                  </a:rPr>
                  <a:t>＝</a:t>
                </a:r>
                <a:r>
                  <a:rPr lang="en-US" altLang="zh-CN" sz="5400" b="1">
                    <a:ln w="18415" cmpd="sng">
                      <a:noFill/>
                      <a:prstDash val="solid"/>
                    </a:ln>
                    <a:sym typeface="+mn-lt"/>
                  </a:rPr>
                  <a:t> </a:t>
                </a:r>
                <a14:m>
                  <m:oMathPara>
                    <m:oMathParaPr>
                      <m:jc/>
                    </m:oMathParaPr>
                    <m:oMath>
                      <m:f>
                        <m:fPr>
                          <m:type m:val="bar"/>
                          <m:ctrlPr>
                            <a:rPr lang="en-US" altLang="zh-CN" sz="5400" b="1" i="1">
                              <a:ln w="18415" cmpd="sng">
                                <a:noFill/>
                                <a:prstDash val="solid"/>
                              </a:ln>
                              <a:latin typeface="Cambria Math" panose="02040503050406030204" pitchFamily="18" charset="0"/>
                              <a:sym typeface="+mn-lt"/>
                            </a:rPr>
                          </m:ctrlPr>
                        </m:fPr>
                        <m:num>
                          <m:r>
                            <m:rPr>
                              <m:sty m:val="bi"/>
                            </m:rPr>
                            <a:rPr lang="en-US" altLang="zh-CN" sz="5400" b="1" i="1" smtClean="0">
                              <a:ln w="18415" cmpd="sng">
                                <a:noFill/>
                                <a:prstDash val="solid"/>
                              </a:ln>
                              <a:latin typeface="Cambria Math" panose="02040503050406030204" pitchFamily="18" charset="0"/>
                              <a:sym typeface="+mn-lt"/>
                            </a:rPr>
                            <m:t>𝟏𝟏</m:t>
                          </m:r>
                        </m:num>
                        <m:den>
                          <m:r>
                            <m:rPr>
                              <m:sty m:val="bi"/>
                            </m:rPr>
                            <a:rPr lang="en-US" altLang="zh-CN" sz="5400" b="1" i="1" smtClean="0">
                              <a:ln w="18415" cmpd="sng">
                                <a:noFill/>
                                <a:prstDash val="solid"/>
                              </a:ln>
                              <a:latin typeface="Cambria Math" panose="02040503050406030204" pitchFamily="18" charset="0"/>
                              <a:sym typeface="+mn-lt"/>
                            </a:rPr>
                            <m:t>𝟑</m:t>
                          </m:r>
                          <m:r>
                            <m:rPr>
                              <m:sty m:val="bi"/>
                            </m:rPr>
                            <a:rPr lang="en-US" altLang="zh-CN" sz="5400" b="1" i="1">
                              <a:ln w="18415" cmpd="sng">
                                <a:noFill/>
                                <a:prstDash val="solid"/>
                              </a:ln>
                              <a:latin typeface="Cambria Math" panose="02040503050406030204" pitchFamily="18" charset="0"/>
                              <a:sym typeface="+mn-lt"/>
                            </a:rPr>
                            <m:t>𝒙</m:t>
                          </m:r>
                        </m:den>
                      </m:f>
                    </m:oMath>
                  </m:oMathPara>
                </a14:m>
                <a:endParaRPr lang="en-US" altLang="zh-CN" sz="5400" b="1">
                  <a:ln w="18415" cmpd="sng">
                    <a:noFill/>
                    <a:prstDash val="solid"/>
                  </a:ln>
                  <a:latin typeface="+mn-ea"/>
                  <a:cs typeface="思源黑体 CN Light" panose="020b0300000000000000" charset="-122"/>
                  <a:sym typeface="+mn-lt"/>
                </a:endParaRPr>
              </a:p>
            </p:txBody>
          </p:sp>
        </mc:Choice>
        <mc:Fallback>
          <p:sp>
            <p:nvSpPr>
              <p:cNvPr id="2" name="文本框 1"/>
              <p:cNvSpPr txBox="1">
                <a:spLocks noRot="1" noChangeAspect="1" noMove="1" noResize="1" noEditPoints="1" noAdjustHandles="1" noChangeArrowheads="1" noChangeShapeType="1" noTextEdit="1"/>
              </p:cNvSpPr>
              <p:nvPr/>
            </p:nvSpPr>
            <p:spPr bwMode="auto">
              <a:xfrm>
                <a:off x="4348480" y="3076063"/>
                <a:ext cx="16078200" cy="3055773"/>
              </a:xfrm>
              <a:prstGeom prst="rect">
                <a:avLst/>
              </a:prstGeom>
              <a:blipFill rotWithShape="1">
                <a:blip r:embed="rId3"/>
                <a:stretch>
                  <a:fillRect l="-2009" b="-1996"/>
                </a:stretch>
              </a:blipFill>
            </p:spPr>
            <p:txBody>
              <a:bodyPr/>
              <a:lstStyle/>
              <a:p>
                <a:r>
                  <a:rPr lang="zh-CN" altLang="en-US">
                    <a:noFill/>
                  </a:rPr>
                  <a:t> </a:t>
                </a:r>
                <a:endParaRPr lang="zh-CN" altLang="en-US">
                  <a:noFill/>
                </a:endParaRPr>
              </a:p>
            </p:txBody>
          </p:sp>
        </mc:Fallback>
      </mc:AlternateContent>
      <p:pic>
        <p:nvPicPr>
          <p:cNvPr id="3" name="图片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4" name="矩形: 圆角 3"/>
          <p:cNvSpPr/>
          <p:nvPr/>
        </p:nvSpPr>
        <p:spPr>
          <a:xfrm>
            <a:off x="3962400" y="6397015"/>
            <a:ext cx="7412117" cy="5755603"/>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bwMode="auto">
          <a:xfrm>
            <a:off x="4375036" y="6622483"/>
            <a:ext cx="6313681" cy="488358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r>
              <a:rPr lang="en-US" altLang="zh-CN" sz="5400" b="1">
                <a:ln w="18415" cmpd="sng">
                  <a:noFill/>
                  <a:prstDash val="solid"/>
                </a:ln>
                <a:solidFill>
                  <a:srgbClr val="FF0000"/>
                </a:solidFill>
                <a:latin typeface="+mn-ea"/>
                <a:cs typeface="思源黑体 CN Light" panose="020b0300000000000000" charset="-122"/>
                <a:sym typeface="+mn-lt"/>
              </a:rPr>
              <a:t>0.6x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12×0.5</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0.6x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6</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6÷0.6</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10</a:t>
            </a:r>
            <a:endParaRPr lang="en-US" altLang="zh-CN" sz="5400" b="1">
              <a:ln w="18415" cmpd="sng">
                <a:noFill/>
                <a:prstDash val="solid"/>
              </a:ln>
              <a:solidFill>
                <a:srgbClr val="FF0000"/>
              </a:solidFill>
              <a:latin typeface="+mn-ea"/>
              <a:cs typeface="思源黑体 CN Light" panose="020b0300000000000000" charset="-122"/>
              <a:sym typeface="+mn-lt"/>
            </a:endParaRPr>
          </a:p>
        </p:txBody>
      </p:sp>
      <p:grpSp>
        <p:nvGrpSpPr>
          <p:cNvPr id="6" name="组合 5"/>
          <p:cNvGrpSpPr/>
          <p:nvPr/>
        </p:nvGrpSpPr>
        <p:grpSpPr>
          <a:xfrm>
            <a:off x="10363200" y="1673405"/>
            <a:ext cx="9482440" cy="2390591"/>
            <a:chOff x="15172142" y="9339296"/>
            <a:chExt cx="2637797" cy="1150248"/>
          </a:xfrm>
        </p:grpSpPr>
        <p:sp>
          <p:nvSpPr>
            <p:cNvPr id="7" name="圆角矩形标注 8"/>
            <p:cNvSpPr/>
            <p:nvPr/>
          </p:nvSpPr>
          <p:spPr bwMode="auto">
            <a:xfrm>
              <a:off x="15172142" y="9339296"/>
              <a:ext cx="2637797" cy="1150248"/>
            </a:xfrm>
            <a:prstGeom prst="wedgeRoundRectCallout">
              <a:avLst>
                <a:gd name="adj1" fmla="val 54726"/>
                <a:gd name="adj2" fmla="val -27271"/>
                <a:gd name="adj3" fmla="val 16667"/>
              </a:avLst>
            </a:prstGeom>
            <a:solidFill>
              <a:srgbClr val="E9F4E3"/>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8" name="矩形 7"/>
            <p:cNvSpPr>
              <a:spLocks noChangeArrowheads="1"/>
            </p:cNvSpPr>
            <p:nvPr/>
          </p:nvSpPr>
          <p:spPr bwMode="auto">
            <a:xfrm>
              <a:off x="15251514" y="9410188"/>
              <a:ext cx="2521937" cy="95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ts val="8000"/>
                </a:lnSpc>
                <a:buNone/>
                <a:defRPr/>
              </a:pPr>
              <a:r>
                <a:rPr lang="zh-CN" altLang="en-US" sz="4800" b="1">
                  <a:solidFill>
                    <a:srgbClr val="FF0000"/>
                  </a:solidFill>
                  <a:latin typeface="+mj-ea"/>
                  <a:sym typeface="Arial" pitchFamily="34" charset="0"/>
                </a:rPr>
                <a:t>可以利用“</a:t>
              </a:r>
              <a:r>
                <a:rPr lang="zh-CN" altLang="en-US" sz="4800" b="1">
                  <a:solidFill>
                    <a:srgbClr val="0000FF"/>
                  </a:solidFill>
                  <a:highlight>
                    <a:srgbClr val="FFFF00"/>
                  </a:highlight>
                  <a:latin typeface="+mj-ea"/>
                  <a:sym typeface="Arial" pitchFamily="34" charset="0"/>
                </a:rPr>
                <a:t>交叉相乘积相等</a:t>
              </a:r>
              <a:r>
                <a:rPr lang="en-US" altLang="zh-CN" sz="4800" b="1">
                  <a:solidFill>
                    <a:srgbClr val="FF0000"/>
                  </a:solidFill>
                  <a:latin typeface="+mj-ea"/>
                  <a:sym typeface="Arial" pitchFamily="34" charset="0"/>
                </a:rPr>
                <a:t>”</a:t>
              </a:r>
              <a:r>
                <a:rPr lang="zh-CN" altLang="en-US" sz="4800" b="1">
                  <a:solidFill>
                    <a:srgbClr val="FF0000"/>
                  </a:solidFill>
                  <a:latin typeface="+mj-ea"/>
                  <a:sym typeface="Arial" pitchFamily="34" charset="0"/>
                </a:rPr>
                <a:t>将原式转化成学过的方程来解。</a:t>
              </a:r>
              <a:endParaRPr lang="zh-CN" altLang="en-US" sz="4800" b="1">
                <a:solidFill>
                  <a:srgbClr val="FF0000"/>
                </a:solidFill>
                <a:latin typeface="+mj-ea"/>
                <a:sym typeface="Arial" pitchFamily="34" charset="0"/>
              </a:endParaRPr>
            </a:p>
          </p:txBody>
        </p:sp>
      </p:grpSp>
      <p:sp>
        <p:nvSpPr>
          <p:cNvPr id="9" name="矩形: 圆角 8"/>
          <p:cNvSpPr/>
          <p:nvPr/>
        </p:nvSpPr>
        <p:spPr>
          <a:xfrm>
            <a:off x="13695283" y="6390844"/>
            <a:ext cx="7412117" cy="5761774"/>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p:cNvSpPr txBox="1"/>
          <p:nvPr/>
        </p:nvSpPr>
        <p:spPr bwMode="auto">
          <a:xfrm>
            <a:off x="14184035" y="6655102"/>
            <a:ext cx="6726317" cy="488358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5400" b="1">
                <a:ln w="18415" cmpd="sng">
                  <a:noFill/>
                  <a:prstDash val="solid"/>
                </a:ln>
                <a:solidFill>
                  <a:srgbClr val="FF0000"/>
                </a:solidFill>
                <a:latin typeface="+mn-ea"/>
                <a:cs typeface="思源黑体 CN Light" panose="020b0300000000000000" charset="-122"/>
                <a:sym typeface="+mn-lt"/>
              </a:rPr>
              <a:t>解：</a:t>
            </a:r>
            <a:r>
              <a:rPr lang="en-US" altLang="zh-CN" sz="5400" b="1">
                <a:ln w="18415" cmpd="sng">
                  <a:noFill/>
                  <a:prstDash val="solid"/>
                </a:ln>
                <a:solidFill>
                  <a:srgbClr val="FF0000"/>
                </a:solidFill>
                <a:latin typeface="+mn-ea"/>
                <a:cs typeface="思源黑体 CN Light" panose="020b0300000000000000" charset="-122"/>
                <a:sym typeface="+mn-lt"/>
              </a:rPr>
              <a:t>22×3x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6×11</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66x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66</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66÷66</a:t>
            </a:r>
            <a:endParaRPr lang="en-US" altLang="zh-CN" sz="54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en-US" altLang="zh-CN" sz="5400" b="1">
                <a:ln w="18415" cmpd="sng">
                  <a:noFill/>
                  <a:prstDash val="solid"/>
                </a:ln>
                <a:solidFill>
                  <a:srgbClr val="FF0000"/>
                </a:solidFill>
                <a:latin typeface="+mn-ea"/>
                <a:cs typeface="思源黑体 CN Light" panose="020b0300000000000000" charset="-122"/>
                <a:sym typeface="+mn-lt"/>
              </a:rPr>
              <a:t>         x</a:t>
            </a:r>
            <a:r>
              <a:rPr lang="zh-CN" altLang="en-US" sz="5400" b="1">
                <a:ln w="18415" cmpd="sng">
                  <a:noFill/>
                  <a:prstDash val="solid"/>
                </a:ln>
                <a:solidFill>
                  <a:srgbClr val="FF0000"/>
                </a:solidFill>
                <a:latin typeface="+mn-ea"/>
                <a:cs typeface="思源黑体 CN Light" panose="020b0300000000000000" charset="-122"/>
                <a:sym typeface="+mn-lt"/>
              </a:rPr>
              <a:t>＝</a:t>
            </a:r>
            <a:r>
              <a:rPr lang="en-US" altLang="zh-CN" sz="5400" b="1">
                <a:ln w="18415" cmpd="sng">
                  <a:noFill/>
                  <a:prstDash val="solid"/>
                </a:ln>
                <a:solidFill>
                  <a:srgbClr val="FF0000"/>
                </a:solidFill>
                <a:latin typeface="+mn-ea"/>
                <a:cs typeface="思源黑体 CN Light" panose="020b0300000000000000" charset="-122"/>
                <a:sym typeface="+mn-lt"/>
              </a:rPr>
              <a:t>1</a:t>
            </a:r>
            <a:endParaRPr lang="en-US" altLang="zh-CN" sz="5400" b="1">
              <a:ln w="18415" cmpd="sng">
                <a:noFill/>
                <a:prstDash val="solid"/>
              </a:ln>
              <a:solidFill>
                <a:srgbClr val="FF0000"/>
              </a:solidFill>
              <a:latin typeface="+mn-ea"/>
              <a:cs typeface="思源黑体 CN Light" panose="020b0300000000000000" charset="-122"/>
              <a:sym typeface="+mn-lt"/>
            </a:endParaRPr>
          </a:p>
        </p:txBody>
      </p:sp>
      <p:pic>
        <p:nvPicPr>
          <p:cNvPr id="12" name="图片 11"/>
          <p:cNvPicPr>
            <a:picLocks noChangeAspect="1"/>
          </p:cNvPicPr>
          <p:nvPr/>
        </p:nvPicPr>
        <p:blipFill>
          <a:blip r:embed="rId5">
            <a:extLst>
              <a:ext uri="{28A0092B-C50C-407E-A947-70E740481C1C}">
                <a14:useLocalDpi xmlns:a14="http://schemas.microsoft.com/office/drawing/2010/main" val="0"/>
              </a:ext>
            </a:extLst>
          </a:blip>
          <a:srcRect l="26268" b="44901"/>
          <a:stretch>
            <a:fillRect/>
          </a:stretch>
        </p:blipFill>
        <p:spPr>
          <a:xfrm>
            <a:off x="20208156" y="1653457"/>
            <a:ext cx="2270844" cy="2158856"/>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par>
                          <p:cTn id="12" fill="hold" nodeType="afterGroup">
                            <p:stCondLst>
                              <p:cond delay="1"/>
                            </p:stCondLst>
                            <p:childTnLst>
                              <p:par>
                                <p:cTn id="13" presetID="22" presetClass="entr" presetSubtype="2" dur="50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right)">
                                      <p:cBhvr>
                                        <p:cTn id="15" dur="500"/>
                                        <p:tgtEl>
                                          <p:spTgt spid="6"/>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0" presetClass="entr" presetSubtype="0"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par>
                          <p:cTn id="21" fill="hold" nodeType="afterGroup">
                            <p:stCondLst>
                              <p:cond delay="500"/>
                            </p:stCondLst>
                            <p:childTnLst>
                              <p:par>
                                <p:cTn id="22" presetID="22" presetClass="entr" presetSubtype="8" dur="500" fill="hold" nodeType="after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wipe(left)">
                                      <p:cBhvr>
                                        <p:cTn id="24" dur="500"/>
                                        <p:tgtEl>
                                          <p:spTgt spid="5">
                                            <p:txEl>
                                              <p:pRg st="0" end="0"/>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wipe(left)">
                                      <p:cBhvr>
                                        <p:cTn id="29" dur="500"/>
                                        <p:tgtEl>
                                          <p:spTgt spid="5">
                                            <p:txEl>
                                              <p:pRg st="1" end="1"/>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wipe(left)">
                                      <p:cBhvr>
                                        <p:cTn id="34" dur="500"/>
                                        <p:tgtEl>
                                          <p:spTgt spid="5">
                                            <p:txEl>
                                              <p:pRg st="2" end="2"/>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nodeType="click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animEffect transition="in" filter="wipe(left)">
                                      <p:cBhvr>
                                        <p:cTn id="39" dur="500"/>
                                        <p:tgtEl>
                                          <p:spTgt spid="5">
                                            <p:txEl>
                                              <p:pRg st="3" end="3"/>
                                            </p:txEl>
                                          </p:spTgt>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10" presetClass="entr" presetSubtype="0" dur="50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500"/>
                                        <p:tgtEl>
                                          <p:spTgt spid="9"/>
                                        </p:tgtEl>
                                      </p:cBhvr>
                                    </p:animEffect>
                                  </p:childTnLst>
                                </p:cTn>
                              </p:par>
                            </p:childTnLst>
                          </p:cTn>
                        </p:par>
                        <p:par>
                          <p:cTn id="45" fill="hold" nodeType="afterGroup">
                            <p:stCondLst>
                              <p:cond delay="500"/>
                            </p:stCondLst>
                            <p:childTnLst>
                              <p:par>
                                <p:cTn id="46" presetID="22" presetClass="entr" presetSubtype="8" dur="500" fill="hold" nodeType="afterEffect">
                                  <p:stCondLst>
                                    <p:cond delay="0"/>
                                  </p:stCondLst>
                                  <p:childTnLst>
                                    <p:set>
                                      <p:cBhvr>
                                        <p:cTn id="47" dur="1" fill="hold">
                                          <p:stCondLst>
                                            <p:cond delay="0"/>
                                          </p:stCondLst>
                                        </p:cTn>
                                        <p:tgtEl>
                                          <p:spTgt spid="10">
                                            <p:txEl>
                                              <p:pRg st="0" end="0"/>
                                            </p:txEl>
                                          </p:spTgt>
                                        </p:tgtEl>
                                        <p:attrNameLst>
                                          <p:attrName>style.visibility</p:attrName>
                                        </p:attrNameLst>
                                      </p:cBhvr>
                                      <p:to>
                                        <p:strVal val="visible"/>
                                      </p:to>
                                    </p:set>
                                    <p:animEffect transition="in" filter="wipe(left)">
                                      <p:cBhvr>
                                        <p:cTn id="48" dur="500"/>
                                        <p:tgtEl>
                                          <p:spTgt spid="10">
                                            <p:txEl>
                                              <p:pRg st="0" end="0"/>
                                            </p:txEl>
                                          </p:spTgt>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8" dur="500" fill="hold" nodeType="clickEffect">
                                  <p:stCondLst>
                                    <p:cond delay="0"/>
                                  </p:stCondLst>
                                  <p:childTnLst>
                                    <p:set>
                                      <p:cBhvr>
                                        <p:cTn id="52" dur="1" fill="hold">
                                          <p:stCondLst>
                                            <p:cond delay="0"/>
                                          </p:stCondLst>
                                        </p:cTn>
                                        <p:tgtEl>
                                          <p:spTgt spid="10">
                                            <p:txEl>
                                              <p:pRg st="1" end="1"/>
                                            </p:txEl>
                                          </p:spTgt>
                                        </p:tgtEl>
                                        <p:attrNameLst>
                                          <p:attrName>style.visibility</p:attrName>
                                        </p:attrNameLst>
                                      </p:cBhvr>
                                      <p:to>
                                        <p:strVal val="visible"/>
                                      </p:to>
                                    </p:set>
                                    <p:animEffect transition="in" filter="wipe(left)">
                                      <p:cBhvr>
                                        <p:cTn id="53" dur="500"/>
                                        <p:tgtEl>
                                          <p:spTgt spid="10">
                                            <p:txEl>
                                              <p:pRg st="1" end="1"/>
                                            </p:txEl>
                                          </p:spTgt>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22" presetClass="entr" presetSubtype="8" dur="500" fill="hold" nodeType="clickEffect">
                                  <p:stCondLst>
                                    <p:cond delay="0"/>
                                  </p:stCondLst>
                                  <p:childTnLst>
                                    <p:set>
                                      <p:cBhvr>
                                        <p:cTn id="57" dur="1" fill="hold">
                                          <p:stCondLst>
                                            <p:cond delay="0"/>
                                          </p:stCondLst>
                                        </p:cTn>
                                        <p:tgtEl>
                                          <p:spTgt spid="10">
                                            <p:txEl>
                                              <p:pRg st="2" end="2"/>
                                            </p:txEl>
                                          </p:spTgt>
                                        </p:tgtEl>
                                        <p:attrNameLst>
                                          <p:attrName>style.visibility</p:attrName>
                                        </p:attrNameLst>
                                      </p:cBhvr>
                                      <p:to>
                                        <p:strVal val="visible"/>
                                      </p:to>
                                    </p:set>
                                    <p:animEffect transition="in" filter="wipe(left)">
                                      <p:cBhvr>
                                        <p:cTn id="58" dur="500"/>
                                        <p:tgtEl>
                                          <p:spTgt spid="10">
                                            <p:txEl>
                                              <p:pRg st="2" end="2"/>
                                            </p:txEl>
                                          </p:spTgt>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22" presetClass="entr" presetSubtype="8" dur="500" fill="hold" nodeType="clickEffect">
                                  <p:stCondLst>
                                    <p:cond delay="0"/>
                                  </p:stCondLst>
                                  <p:childTnLst>
                                    <p:set>
                                      <p:cBhvr>
                                        <p:cTn id="62" dur="1" fill="hold">
                                          <p:stCondLst>
                                            <p:cond delay="0"/>
                                          </p:stCondLst>
                                        </p:cTn>
                                        <p:tgtEl>
                                          <p:spTgt spid="10">
                                            <p:txEl>
                                              <p:pRg st="3" end="3"/>
                                            </p:txEl>
                                          </p:spTgt>
                                        </p:tgtEl>
                                        <p:attrNameLst>
                                          <p:attrName>style.visibility</p:attrName>
                                        </p:attrNameLst>
                                      </p:cBhvr>
                                      <p:to>
                                        <p:strVal val="visible"/>
                                      </p:to>
                                    </p:set>
                                    <p:animEffect transition="in" filter="wipe(left)">
                                      <p:cBhvr>
                                        <p:cTn id="63"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grpSp>
        <p:nvGrpSpPr>
          <p:cNvPr id="2" name="组合 1"/>
          <p:cNvGrpSpPr/>
          <p:nvPr/>
        </p:nvGrpSpPr>
        <p:grpSpPr>
          <a:xfrm>
            <a:off x="8610600" y="1295400"/>
            <a:ext cx="9746970" cy="1464955"/>
            <a:chOff x="5929930" y="3411969"/>
            <a:chExt cx="9746970" cy="1464955"/>
          </a:xfrm>
        </p:grpSpPr>
        <p:grpSp>
          <p:nvGrpSpPr>
            <p:cNvPr id="3" name="组合 2"/>
            <p:cNvGrpSpPr/>
            <p:nvPr/>
          </p:nvGrpSpPr>
          <p:grpSpPr>
            <a:xfrm>
              <a:off x="5929930" y="3411969"/>
              <a:ext cx="9746970" cy="1464955"/>
              <a:chOff x="12226880" y="1669204"/>
              <a:chExt cx="9746970" cy="1464955"/>
            </a:xfrm>
          </p:grpSpPr>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26880" y="1669204"/>
                <a:ext cx="1968781" cy="1438333"/>
              </a:xfrm>
              <a:prstGeom prst="rect">
                <a:avLst/>
              </a:prstGeom>
            </p:spPr>
          </p:pic>
          <p:pic>
            <p:nvPicPr>
              <p:cNvPr id="8" name="图片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95661" y="2696356"/>
                <a:ext cx="7778190" cy="437803"/>
              </a:xfrm>
              <a:prstGeom prst="rect">
                <a:avLst/>
              </a:prstGeom>
            </p:spPr>
          </p:pic>
        </p:grpSp>
        <p:grpSp>
          <p:nvGrpSpPr>
            <p:cNvPr id="4" name="组合 3"/>
            <p:cNvGrpSpPr/>
            <p:nvPr/>
          </p:nvGrpSpPr>
          <p:grpSpPr>
            <a:xfrm>
              <a:off x="6372868" y="3550948"/>
              <a:ext cx="8272021" cy="1125216"/>
              <a:chOff x="9485896" y="2298697"/>
              <a:chExt cx="8272021" cy="1125216"/>
            </a:xfrm>
          </p:grpSpPr>
          <p:sp>
            <p:nvSpPr>
              <p:cNvPr id="5" name="文本框 4"/>
              <p:cNvSpPr txBox="1"/>
              <p:nvPr>
                <p:custDataLst>
                  <p:tags r:id="rId5"/>
                </p:custDataLst>
              </p:nvPr>
            </p:nvSpPr>
            <p:spPr>
              <a:xfrm>
                <a:off x="9485896" y="2315838"/>
                <a:ext cx="838200" cy="11080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kern="0">
                    <a:solidFill>
                      <a:schemeClr val="bg1"/>
                    </a:solidFill>
                    <a:effectLst/>
                    <a:ea typeface="宋体" panose="02010600030101010101" pitchFamily="2" charset="-122"/>
                    <a:cs typeface="Times New Roman" panose="02020603050405020304" pitchFamily="18" charset="0"/>
                  </a:rPr>
                  <a:t>2</a:t>
                </a:r>
                <a:endParaRPr lang="zh-CN" altLang="en-US" sz="6600" b="1" kern="0">
                  <a:solidFill>
                    <a:schemeClr val="bg1"/>
                  </a:solidFill>
                  <a:effectLst/>
                  <a:ea typeface="宋体" panose="02010600030101010101" pitchFamily="2" charset="-122"/>
                  <a:cs typeface="Times New Roman" panose="02020603050405020304" pitchFamily="18" charset="0"/>
                </a:endParaRPr>
              </a:p>
            </p:txBody>
          </p:sp>
          <p:sp>
            <p:nvSpPr>
              <p:cNvPr id="6" name="文本框 5"/>
              <p:cNvSpPr txBox="1"/>
              <p:nvPr>
                <p:custDataLst>
                  <p:tags r:id="rId6"/>
                </p:custDataLst>
              </p:nvPr>
            </p:nvSpPr>
            <p:spPr>
              <a:xfrm>
                <a:off x="12030489" y="2298697"/>
                <a:ext cx="5727428"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kern="0">
                    <a:effectLst/>
                    <a:ea typeface="宋体" panose="02010600030101010101" pitchFamily="2" charset="-122"/>
                    <a:cs typeface="Times New Roman" panose="02020603050405020304" pitchFamily="18" charset="0"/>
                  </a:rPr>
                  <a:t>正比例和反比例</a:t>
                </a:r>
                <a:endParaRPr lang="zh-CN" altLang="en-US" sz="6000" b="1" kern="0">
                  <a:effectLst/>
                  <a:ea typeface="宋体" panose="02010600030101010101" pitchFamily="2" charset="-122"/>
                  <a:cs typeface="Times New Roman" panose="02020603050405020304" pitchFamily="18" charset="0"/>
                </a:endParaRPr>
              </a:p>
            </p:txBody>
          </p:sp>
        </p:grpSp>
      </p:grpSp>
      <p:pic>
        <p:nvPicPr>
          <p:cNvPr id="9" name="图片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pic>
        <p:nvPicPr>
          <p:cNvPr id="10" name="图片 9"/>
          <p:cNvPicPr>
            <a:picLocks noChangeAspect="1"/>
          </p:cNvPicPr>
          <p:nvPr/>
        </p:nvPicPr>
        <p:blipFill>
          <a:blip r:embed="rId8">
            <a:extLst>
              <a:ext uri="{28A0092B-C50C-407E-A947-70E740481C1C}">
                <a14:useLocalDpi xmlns:a14="http://schemas.microsoft.com/office/drawing/2010/main" val="0"/>
              </a:ext>
            </a:extLst>
          </a:blip>
          <a:srcRect l="9531" t="38209" r="8125" b="33402"/>
          <a:stretch>
            <a:fillRect/>
          </a:stretch>
        </p:blipFill>
        <p:spPr>
          <a:xfrm>
            <a:off x="1219200" y="2806399"/>
            <a:ext cx="21480822" cy="9829426"/>
          </a:xfrm>
          <a:prstGeom prst="rect">
            <a:avLst/>
          </a:prstGeom>
        </p:spPr>
      </p:pic>
      <mc:AlternateContent>
        <mc:Choice Requires="a14">
          <p:sp>
            <p:nvSpPr>
              <p:cNvPr id="11" name="矩形 10" title="">
                <a:extLst>
                  <a:ext uri="{FF2B5EF4-FFF2-40B4-BE49-F238E27FC236}">
                    <ele attr="{B11DE342-CD8E-A269-2FA5-9A501D596CD6}"/>
                  </a:ext>
                </a:extLst>
              </p:cNvPr>
              <p:cNvSpPr>
                <a:spLocks noChangeArrowheads="1"/>
              </p:cNvSpPr>
              <p:nvPr/>
            </p:nvSpPr>
            <p:spPr bwMode="auto">
              <a:xfrm>
                <a:off x="3638226" y="3300023"/>
                <a:ext cx="17907000" cy="8231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ct val="150000"/>
                  </a:lnSpc>
                  <a:buNone/>
                  <a:defRPr/>
                </a:pPr>
                <a:r>
                  <a:rPr lang="zh-CN" altLang="en-US" sz="5400" b="1">
                    <a:solidFill>
                      <a:srgbClr val="0000FF"/>
                    </a:solidFill>
                    <a:latin typeface="+mj-ea"/>
                    <a:sym typeface="Arial" pitchFamily="34" charset="0"/>
                  </a:rPr>
                  <a:t>正比例</a:t>
                </a:r>
              </a:p>
              <a:p>
                <a:pPr>
                  <a:lnSpc>
                    <a:spcPct val="150000"/>
                  </a:lnSpc>
                  <a:buNone/>
                  <a:defRPr/>
                </a:pPr>
                <a:r>
                  <a:rPr lang="en-US" altLang="zh-CN" sz="5400" b="1">
                    <a:latin typeface="+mj-ea"/>
                    <a:sym typeface="Arial" pitchFamily="34" charset="0"/>
                  </a:rPr>
                  <a:t>1</a:t>
                </a:r>
                <a:r>
                  <a:rPr lang="zh-CN" altLang="en-US" sz="5400" b="1">
                    <a:latin typeface="+mj-ea"/>
                    <a:sym typeface="Arial" pitchFamily="34" charset="0"/>
                  </a:rPr>
                  <a:t>、两种相关联的量，一种量变化，另一种量也随着变化</a:t>
                </a:r>
                <a:r>
                  <a:rPr lang="en-US" altLang="zh-CN" sz="5400" b="1">
                    <a:latin typeface="+mj-ea"/>
                    <a:sym typeface="Arial" pitchFamily="34" charset="0"/>
                  </a:rPr>
                  <a:t>,</a:t>
                </a:r>
                <a:r>
                  <a:rPr lang="zh-CN" altLang="en-US" sz="5400" b="1">
                    <a:latin typeface="+mj-ea"/>
                    <a:sym typeface="Arial" pitchFamily="34" charset="0"/>
                  </a:rPr>
                  <a:t>如果这两种量中相对应的两个数的比值一定，这两种量就叫做成正比例的量，它们的关系叫做</a:t>
                </a:r>
                <a:r>
                  <a:rPr lang="zh-CN" altLang="en-US" sz="5400" b="1">
                    <a:solidFill>
                      <a:srgbClr val="0000FF"/>
                    </a:solidFill>
                    <a:latin typeface="+mj-ea"/>
                    <a:sym typeface="Arial" pitchFamily="34" charset="0"/>
                  </a:rPr>
                  <a:t>正比例关系</a:t>
                </a:r>
                <a:r>
                  <a:rPr lang="zh-CN" altLang="en-US" sz="5400" b="1">
                    <a:latin typeface="+mj-ea"/>
                    <a:sym typeface="Arial" pitchFamily="34" charset="0"/>
                  </a:rPr>
                  <a:t>。</a:t>
                </a:r>
              </a:p>
              <a:p>
                <a:pPr>
                  <a:lnSpc>
                    <a:spcPct val="150000"/>
                  </a:lnSpc>
                  <a:buNone/>
                  <a:defRPr/>
                </a:pPr>
                <a:r>
                  <a:rPr lang="en-US" altLang="zh-CN" sz="5400" b="1">
                    <a:latin typeface="+mj-ea"/>
                    <a:sym typeface="Arial" pitchFamily="34" charset="0"/>
                  </a:rPr>
                  <a:t>2</a:t>
                </a:r>
                <a:r>
                  <a:rPr lang="zh-CN" altLang="en-US" sz="5400" b="1">
                    <a:latin typeface="+mj-ea"/>
                    <a:sym typeface="Arial" pitchFamily="34" charset="0"/>
                  </a:rPr>
                  <a:t>、如果用字母</a:t>
                </a:r>
                <a:r>
                  <a:rPr lang="en-US" altLang="zh-CN" sz="5400" b="1">
                    <a:latin typeface="+mj-ea"/>
                    <a:sym typeface="Arial" pitchFamily="34" charset="0"/>
                  </a:rPr>
                  <a:t>y</a:t>
                </a:r>
                <a:r>
                  <a:rPr lang="zh-CN" altLang="en-US" sz="5400" b="1">
                    <a:latin typeface="+mj-ea"/>
                    <a:sym typeface="Arial" pitchFamily="34" charset="0"/>
                  </a:rPr>
                  <a:t>和</a:t>
                </a:r>
                <a:r>
                  <a:rPr lang="en-US" altLang="zh-CN" sz="5400" b="1">
                    <a:latin typeface="+mj-ea"/>
                    <a:sym typeface="Arial" pitchFamily="34" charset="0"/>
                  </a:rPr>
                  <a:t>x</a:t>
                </a:r>
                <a:r>
                  <a:rPr lang="zh-CN" altLang="en-US" sz="5400" b="1">
                    <a:latin typeface="+mj-ea"/>
                    <a:sym typeface="Arial" pitchFamily="34" charset="0"/>
                  </a:rPr>
                  <a:t>表示两种相关联的量，用</a:t>
                </a:r>
                <a:r>
                  <a:rPr lang="en-US" altLang="zh-CN" sz="5400" b="1">
                    <a:latin typeface="+mj-ea"/>
                    <a:sym typeface="Arial" pitchFamily="34" charset="0"/>
                  </a:rPr>
                  <a:t>k</a:t>
                </a:r>
                <a:r>
                  <a:rPr lang="zh-CN" altLang="en-US" sz="5400" b="1">
                    <a:latin typeface="+mj-ea"/>
                    <a:sym typeface="Arial" pitchFamily="34" charset="0"/>
                  </a:rPr>
                  <a:t>表示它们的比值（一定），正比例关系可以表示为 </a:t>
                </a:r>
                <a14:m>
                  <m:oMathPara>
                    <m:oMathParaPr>
                      <m:jc/>
                    </m:oMathParaPr>
                    <m:oMath>
                      <m:f>
                        <m:fPr>
                          <m:type m:val="bar"/>
                          <m:ctrlPr>
                            <a:rPr lang="en-US" altLang="zh-CN" sz="5400" b="1" i="1" smtClean="0">
                              <a:ln w="18415" cmpd="sng">
                                <a:noFill/>
                                <a:prstDash val="solid"/>
                              </a:ln>
                              <a:solidFill>
                                <a:srgbClr val="FF0000"/>
                              </a:solidFill>
                              <a:latin typeface="Cambria Math" panose="02040503050406030204" pitchFamily="18" charset="0"/>
                              <a:sym typeface="+mn-lt"/>
                            </a:rPr>
                          </m:ctrlPr>
                        </m:fPr>
                        <m:num>
                          <m:r>
                            <m:rPr>
                              <m:sty m:val="bi"/>
                            </m:rPr>
                            <a:rPr lang="en-US" altLang="zh-CN" sz="5400" b="1" i="1" smtClean="0">
                              <a:ln w="18415" cmpd="sng">
                                <a:noFill/>
                                <a:prstDash val="solid"/>
                              </a:ln>
                              <a:solidFill>
                                <a:srgbClr val="FF0000"/>
                              </a:solidFill>
                              <a:latin typeface="Cambria Math" panose="02040503050406030204" pitchFamily="18" charset="0"/>
                              <a:sym typeface="+mn-lt"/>
                            </a:rPr>
                            <m:t>𝒚</m:t>
                          </m:r>
                        </m:num>
                        <m:den>
                          <m:r>
                            <m:rPr>
                              <m:sty m:val="bi"/>
                            </m:rPr>
                            <a:rPr lang="en-US" altLang="zh-CN" sz="5400" b="1" i="1" smtClean="0">
                              <a:ln w="18415" cmpd="sng">
                                <a:noFill/>
                                <a:prstDash val="solid"/>
                              </a:ln>
                              <a:solidFill>
                                <a:srgbClr val="FF0000"/>
                              </a:solidFill>
                              <a:latin typeface="Cambria Math" panose="02040503050406030204" pitchFamily="18" charset="0"/>
                              <a:sym typeface="+mn-lt"/>
                            </a:rPr>
                            <m:t>𝒙</m:t>
                          </m:r>
                        </m:den>
                      </m:f>
                      <m:r>
                        <m:rPr>
                          <m:sty m:val="bi"/>
                        </m:rPr>
                        <a:rPr lang="en-US" altLang="zh-CN" sz="5400" b="1" i="1" smtClean="0">
                          <a:ln w="18415" cmpd="sng">
                            <a:noFill/>
                            <a:prstDash val="solid"/>
                          </a:ln>
                          <a:solidFill>
                            <a:srgbClr val="FF0000"/>
                          </a:solidFill>
                          <a:latin typeface="Cambria Math" panose="02040503050406030204" pitchFamily="18" charset="0"/>
                          <a:sym typeface="+mn-lt"/>
                        </a:rPr>
                        <m:t>=</m:t>
                      </m:r>
                      <m:r>
                        <m:rPr>
                          <m:sty m:val="bi"/>
                        </m:rPr>
                        <a:rPr lang="en-US" altLang="zh-CN" sz="5400" b="1" i="1" smtClean="0">
                          <a:ln w="18415" cmpd="sng">
                            <a:noFill/>
                            <a:prstDash val="solid"/>
                          </a:ln>
                          <a:solidFill>
                            <a:srgbClr val="FF0000"/>
                          </a:solidFill>
                          <a:latin typeface="Cambria Math" panose="02040503050406030204" pitchFamily="18" charset="0"/>
                          <a:sym typeface="+mn-lt"/>
                        </a:rPr>
                        <m:t>𝒌</m:t>
                      </m:r>
                      <m:r>
                        <m:rPr>
                          <m:sty m:val="bi"/>
                        </m:rPr>
                        <a:rPr lang="en-US" altLang="zh-CN" sz="5400" b="1" i="1">
                          <a:ln w="18415" cmpd="sng">
                            <a:noFill/>
                            <a:prstDash val="solid"/>
                          </a:ln>
                          <a:solidFill>
                            <a:srgbClr val="FF0000"/>
                          </a:solidFill>
                          <a:latin typeface="Cambria Math" panose="02040503050406030204" pitchFamily="18" charset="0"/>
                          <a:sym typeface="+mn-lt"/>
                        </a:rPr>
                        <m:t> </m:t>
                      </m:r>
                    </m:oMath>
                  </m:oMathPara>
                </a14:m>
                <a:r>
                  <a:rPr lang="zh-CN" altLang="en-US" sz="5400" b="1">
                    <a:latin typeface="+mj-ea"/>
                    <a:sym typeface="Arial" pitchFamily="34" charset="0"/>
                  </a:rPr>
                  <a:t>。</a:t>
                </a:r>
              </a:p>
            </p:txBody>
          </p:sp>
        </mc:Choice>
        <mc:Fallback>
          <p:sp>
            <p:nvSpPr>
              <p:cNvPr id="11" name="矩形 10"/>
              <p:cNvSpPr>
                <a:spLocks noRot="1" noChangeAspect="1" noMove="1" noResize="1" noEditPoints="1" noAdjustHandles="1" noChangeArrowheads="1" noChangeShapeType="1" noTextEdit="1"/>
              </p:cNvSpPr>
              <p:nvPr/>
            </p:nvSpPr>
            <p:spPr bwMode="auto">
              <a:xfrm>
                <a:off x="3638226" y="3300023"/>
                <a:ext cx="17907000" cy="8231741"/>
              </a:xfrm>
              <a:prstGeom prst="rect">
                <a:avLst/>
              </a:prstGeom>
              <a:blipFill rotWithShape="1">
                <a:blip r:embed="rId9"/>
                <a:stretch>
                  <a:fillRect l="-1839" r="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en-US">
                    <a:noFill/>
                  </a:rPr>
                  <a:t> </a:t>
                </a:r>
                <a:endParaRPr lang="zh-CN" altLang="en-US">
                  <a:noFill/>
                </a:endParaRPr>
              </a:p>
            </p:txBody>
          </p:sp>
        </mc:Fallback>
      </mc:AlternateContent>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11">
                                            <p:txEl>
                                              <p:pRg st="0" end="0"/>
                                            </p:txEl>
                                          </p:spTgt>
                                        </p:tgtEl>
                                        <p:attrNameLst>
                                          <p:attrName>style.visibility</p:attrName>
                                        </p:attrNameLst>
                                      </p:cBhvr>
                                      <p:to>
                                        <p:strVal val="visible"/>
                                      </p:to>
                                    </p:set>
                                    <p:animEffect transition="in" filter="wipe(left)">
                                      <p:cBhvr>
                                        <p:cTn id="16" dur="500"/>
                                        <p:tgtEl>
                                          <p:spTgt spid="11">
                                            <p:txEl>
                                              <p:pRg st="0" end="0"/>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11">
                                            <p:txEl>
                                              <p:pRg st="1" end="1"/>
                                            </p:txEl>
                                          </p:spTgt>
                                        </p:tgtEl>
                                        <p:attrNameLst>
                                          <p:attrName>style.visibility</p:attrName>
                                        </p:attrNameLst>
                                      </p:cBhvr>
                                      <p:to>
                                        <p:strVal val="visible"/>
                                      </p:to>
                                    </p:set>
                                    <p:animEffect transition="in" filter="wipe(left)">
                                      <p:cBhvr>
                                        <p:cTn id="21" dur="500"/>
                                        <p:tgtEl>
                                          <p:spTgt spid="11">
                                            <p:txEl>
                                              <p:pRg st="1" end="1"/>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11">
                                            <p:txEl>
                                              <p:pRg st="2" end="2"/>
                                            </p:txEl>
                                          </p:spTgt>
                                        </p:tgtEl>
                                        <p:attrNameLst>
                                          <p:attrName>style.visibility</p:attrName>
                                        </p:attrNameLst>
                                      </p:cBhvr>
                                      <p:to>
                                        <p:strVal val="visible"/>
                                      </p:to>
                                    </p:set>
                                    <p:animEffect transition="in" filter="wipe(left)">
                                      <p:cBhvr>
                                        <p:cTn id="26" dur="5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7" name="图片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 y="-1"/>
            <a:ext cx="24422100" cy="13737431"/>
          </a:xfrm>
          <a:prstGeom prst="rect">
            <a:avLst/>
          </a:prstGeom>
        </p:spPr>
      </p:pic>
      <p:sp>
        <p:nvSpPr>
          <p:cNvPr id="21" name="Rectangle 13"/>
          <p:cNvSpPr>
            <a:spLocks noChangeArrowheads="1"/>
          </p:cNvSpPr>
          <p:nvPr/>
        </p:nvSpPr>
        <p:spPr bwMode="auto">
          <a:xfrm>
            <a:off x="0" y="0"/>
            <a:ext cx="2438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80175"/>
            <a:ext cx="5638800" cy="1718676"/>
          </a:xfrm>
          <a:prstGeom prst="rect">
            <a:avLst/>
          </a:prstGeom>
        </p:spPr>
      </p:pic>
      <p:pic>
        <p:nvPicPr>
          <p:cNvPr id="3" name="图片 2"/>
          <p:cNvPicPr>
            <a:picLocks noChangeAspect="1"/>
          </p:cNvPicPr>
          <p:nvPr/>
        </p:nvPicPr>
        <p:blipFill>
          <a:blip r:embed="rId4">
            <a:extLst>
              <a:ext uri="{28A0092B-C50C-407E-A947-70E740481C1C}">
                <a14:useLocalDpi xmlns:a14="http://schemas.microsoft.com/office/drawing/2010/main" val="0"/>
              </a:ext>
            </a:extLst>
          </a:blip>
          <a:srcRect l="9531" t="38209" r="8125" b="33402"/>
          <a:stretch>
            <a:fillRect/>
          </a:stretch>
        </p:blipFill>
        <p:spPr>
          <a:xfrm>
            <a:off x="1219200" y="3263599"/>
            <a:ext cx="21480822" cy="9157001"/>
          </a:xfrm>
          <a:prstGeom prst="rect">
            <a:avLst/>
          </a:prstGeom>
        </p:spPr>
      </p:pic>
      <p:sp>
        <p:nvSpPr>
          <p:cNvPr id="4" name="矩形 3"/>
          <p:cNvSpPr>
            <a:spLocks noChangeArrowheads="1"/>
          </p:cNvSpPr>
          <p:nvPr/>
        </p:nvSpPr>
        <p:spPr bwMode="auto">
          <a:xfrm>
            <a:off x="3638226" y="3757223"/>
            <a:ext cx="17907000" cy="7633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nSpc>
                <a:spcPct val="150000"/>
              </a:lnSpc>
              <a:buNone/>
              <a:defRPr/>
            </a:pPr>
            <a:r>
              <a:rPr lang="en-US" altLang="zh-CN" sz="5400" b="1">
                <a:latin typeface="+mj-ea"/>
                <a:sym typeface="Arial" pitchFamily="34" charset="0"/>
              </a:rPr>
              <a:t>3</a:t>
            </a:r>
            <a:r>
              <a:rPr lang="zh-CN" altLang="en-US" sz="5400" b="1">
                <a:latin typeface="+mj-ea"/>
                <a:sym typeface="Arial" pitchFamily="34" charset="0"/>
              </a:rPr>
              <a:t>、</a:t>
            </a:r>
            <a:r>
              <a:rPr lang="zh-CN" altLang="en-US" sz="5400" b="1">
                <a:solidFill>
                  <a:srgbClr val="0000FF"/>
                </a:solidFill>
                <a:latin typeface="+mj-ea"/>
                <a:sym typeface="Arial" pitchFamily="34" charset="0"/>
              </a:rPr>
              <a:t>正比例的图象</a:t>
            </a:r>
            <a:endParaRPr lang="en-US" altLang="zh-CN" sz="5400" b="1">
              <a:solidFill>
                <a:srgbClr val="0000FF"/>
              </a:solidFill>
              <a:latin typeface="+mj-ea"/>
              <a:sym typeface="Arial" pitchFamily="34" charset="0"/>
            </a:endParaRPr>
          </a:p>
          <a:p>
            <a:pPr>
              <a:lnSpc>
                <a:spcPct val="150000"/>
              </a:lnSpc>
              <a:buNone/>
              <a:defRPr/>
            </a:pPr>
            <a:r>
              <a:rPr lang="zh-CN" altLang="en-US" sz="5400" b="1">
                <a:latin typeface="+mj-ea"/>
                <a:sym typeface="Arial" pitchFamily="34" charset="0"/>
              </a:rPr>
              <a:t>如果把成正比例关系的两个量中相对应的数都看作是一个数对，在方格纸上把写这些数对相对应的点连起来，形成一条</a:t>
            </a:r>
            <a:r>
              <a:rPr lang="zh-CN" altLang="en-US" sz="5400" b="1">
                <a:solidFill>
                  <a:srgbClr val="FF0000"/>
                </a:solidFill>
                <a:latin typeface="+mj-ea"/>
                <a:sym typeface="Arial" pitchFamily="34" charset="0"/>
              </a:rPr>
              <a:t>射线</a:t>
            </a:r>
            <a:r>
              <a:rPr lang="zh-CN" altLang="en-US" sz="5400" b="1">
                <a:latin typeface="+mj-ea"/>
                <a:sym typeface="Arial" pitchFamily="34" charset="0"/>
              </a:rPr>
              <a:t>；</a:t>
            </a:r>
            <a:endParaRPr lang="en-US" altLang="zh-CN" sz="5400" b="1">
              <a:latin typeface="+mj-ea"/>
              <a:sym typeface="Arial" pitchFamily="34" charset="0"/>
            </a:endParaRPr>
          </a:p>
          <a:p>
            <a:pPr>
              <a:lnSpc>
                <a:spcPct val="150000"/>
              </a:lnSpc>
              <a:buNone/>
              <a:defRPr/>
            </a:pPr>
            <a:r>
              <a:rPr lang="zh-CN" altLang="en-US" sz="5400" b="1">
                <a:latin typeface="+mj-ea"/>
                <a:sym typeface="Arial" pitchFamily="34" charset="0"/>
              </a:rPr>
              <a:t>反之，该射线上的每一个点对应的就是正比例关系中两个相关联的量的一组具体值。</a:t>
            </a:r>
            <a:endParaRPr lang="zh-CN" altLang="en-US" sz="5400" b="1">
              <a:latin typeface="+mj-ea"/>
              <a:sym typeface="Arial" pitchFamily="34" charset="0"/>
            </a:endParaRPr>
          </a:p>
        </p:txBody>
      </p:sp>
      <p:pic>
        <p:nvPicPr>
          <p:cNvPr id="5" name="Picture 5"/>
          <p:cNvPicPr>
            <a:picLocks noChangeAspect="1"/>
          </p:cNvPicPr>
          <p:nvPr/>
        </p:nvPicPr>
        <p:blipFill>
          <a:blip r:embed="rId5"/>
          <a:stretch>
            <a:fillRect/>
          </a:stretch>
        </p:blipFill>
        <p:spPr>
          <a:xfrm flipH="1">
            <a:off x="12115800" y="11049000"/>
            <a:ext cx="0" cy="0"/>
          </a:xfrm>
          <a:prstGeom prst="rect">
            <a:avLst/>
          </a:prstGeom>
          <a:ln>
            <a:noFill/>
          </a:ln>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left)">
                                      <p:cBhvr>
                                        <p:cTn id="11" dur="500"/>
                                        <p:tgtEl>
                                          <p:spTgt spid="4">
                                            <p:txEl>
                                              <p:pRg st="0" end="0"/>
                                            </p:txEl>
                                          </p:spTgt>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8" dur="50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wipe(left)">
                                      <p:cBhvr>
                                        <p:cTn id="16" dur="500"/>
                                        <p:tgtEl>
                                          <p:spTgt spid="4">
                                            <p:txEl>
                                              <p:pRg st="1" end="1"/>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wipe(left)">
                                      <p:cBhvr>
                                        <p:cTn id="21"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grpSp>
        <p:nvGrpSpPr>
          <p:cNvPr id="2" name="组合 1"/>
          <p:cNvGrpSpPr/>
          <p:nvPr/>
        </p:nvGrpSpPr>
        <p:grpSpPr>
          <a:xfrm>
            <a:off x="11506199" y="1600201"/>
            <a:ext cx="2971801" cy="1066800"/>
            <a:chOff x="692104" y="1765829"/>
            <a:chExt cx="2123087" cy="1067454"/>
          </a:xfrm>
        </p:grpSpPr>
        <p:sp>
          <p:nvSpPr>
            <p:cNvPr id="3" name="任意多边形 22"/>
            <p:cNvSpPr/>
            <p:nvPr/>
          </p:nvSpPr>
          <p:spPr>
            <a:xfrm>
              <a:off x="692104" y="1765829"/>
              <a:ext cx="2123087" cy="1067454"/>
            </a:xfrm>
            <a:custGeom>
              <a:gdLst>
                <a:gd name="connsiteX0" fmla="*/ 71536 w 1092783"/>
                <a:gd name="connsiteY0" fmla="*/ 0 h 353162"/>
                <a:gd name="connsiteX1" fmla="*/ 1021247 w 1092783"/>
                <a:gd name="connsiteY1" fmla="*/ 0 h 353162"/>
                <a:gd name="connsiteX2" fmla="*/ 1092783 w 1092783"/>
                <a:gd name="connsiteY2" fmla="*/ 71536 h 353162"/>
                <a:gd name="connsiteX3" fmla="*/ 1092783 w 1092783"/>
                <a:gd name="connsiteY3" fmla="*/ 353162 h 353162"/>
                <a:gd name="connsiteX4" fmla="*/ 0 w 1092783"/>
                <a:gd name="connsiteY4" fmla="*/ 353162 h 353162"/>
                <a:gd name="connsiteX5" fmla="*/ 0 w 1092783"/>
                <a:gd name="connsiteY5" fmla="*/ 71536 h 353162"/>
                <a:gd name="connsiteX6" fmla="*/ 71536 w 1092783"/>
                <a:gd name="connsiteY6" fmla="*/ 0 h 353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83" h="353162">
                  <a:moveTo>
                    <a:pt x="71536" y="0"/>
                  </a:moveTo>
                  <a:lnTo>
                    <a:pt x="1021247" y="0"/>
                  </a:lnTo>
                  <a:cubicBezTo>
                    <a:pt x="1060755" y="0"/>
                    <a:pt x="1092783" y="32028"/>
                    <a:pt x="1092783" y="71536"/>
                  </a:cubicBezTo>
                  <a:lnTo>
                    <a:pt x="1092783" y="353162"/>
                  </a:lnTo>
                  <a:lnTo>
                    <a:pt x="0" y="353162"/>
                  </a:lnTo>
                  <a:lnTo>
                    <a:pt x="0" y="71536"/>
                  </a:lnTo>
                  <a:cubicBezTo>
                    <a:pt x="0" y="32028"/>
                    <a:pt x="32028" y="0"/>
                    <a:pt x="71536" y="0"/>
                  </a:cubicBezTo>
                  <a:close/>
                </a:path>
              </a:pathLst>
            </a:custGeom>
            <a:solidFill>
              <a:srgbClr val="00B050"/>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accent1"/>
                </a:solidFill>
                <a:latin typeface="黑体" panose="02010609060101010101" charset="-122"/>
                <a:ea typeface="黑体" panose="02010609060101010101" charset="-122"/>
              </a:endParaRPr>
            </a:p>
          </p:txBody>
        </p:sp>
        <p:sp>
          <p:nvSpPr>
            <p:cNvPr id="4" name="文本框 3"/>
            <p:cNvSpPr txBox="1"/>
            <p:nvPr/>
          </p:nvSpPr>
          <p:spPr>
            <a:xfrm>
              <a:off x="878664" y="1773382"/>
              <a:ext cx="1827649" cy="923896"/>
            </a:xfrm>
            <a:prstGeom prst="rect">
              <a:avLst/>
            </a:prstGeom>
            <a:no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5400" b="1">
                  <a:solidFill>
                    <a:schemeClr val="bg1"/>
                  </a:solidFill>
                  <a:latin typeface="+mn-ea"/>
                  <a:cs typeface="黑体" panose="02010609060101010101" charset="-122"/>
                </a:rPr>
                <a:t>正比例</a:t>
              </a:r>
              <a:endParaRPr lang="zh-CN" altLang="en-US" sz="5400" b="1">
                <a:solidFill>
                  <a:schemeClr val="bg1"/>
                </a:solidFill>
                <a:latin typeface="+mn-ea"/>
                <a:cs typeface="黑体" panose="02010609060101010101" charset="-122"/>
              </a:endParaRPr>
            </a:p>
          </p:txBody>
        </p:sp>
      </p:gr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6" name="文本框 5"/>
          <p:cNvSpPr txBox="1"/>
          <p:nvPr/>
        </p:nvSpPr>
        <p:spPr bwMode="auto">
          <a:xfrm>
            <a:off x="3048000" y="2895600"/>
            <a:ext cx="19050000" cy="435119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6】</a:t>
            </a:r>
            <a:r>
              <a:rPr lang="zh-CN" altLang="en-US" sz="4800" b="1">
                <a:ln w="18415" cmpd="sng">
                  <a:noFill/>
                  <a:prstDash val="solid"/>
                </a:ln>
                <a:latin typeface="+mn-ea"/>
                <a:cs typeface="思源黑体 CN Light" panose="020b0300000000000000" charset="-122"/>
                <a:sym typeface="+mn-lt"/>
              </a:rPr>
              <a:t>辩一辩，对的打√，错的打</a:t>
            </a: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1</a:t>
            </a:r>
            <a:r>
              <a:rPr lang="zh-CN" altLang="en-US" sz="4800" b="1">
                <a:ln w="18415" cmpd="sng">
                  <a:noFill/>
                  <a:prstDash val="solid"/>
                </a:ln>
                <a:latin typeface="+mn-ea"/>
                <a:cs typeface="思源黑体 CN Light" panose="020b0300000000000000" charset="-122"/>
                <a:sym typeface="+mn-lt"/>
              </a:rPr>
              <a:t>）长方形的周长和宽成正比例。（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2</a:t>
            </a:r>
            <a:r>
              <a:rPr lang="zh-CN" altLang="en-US" sz="4800" b="1">
                <a:ln w="18415" cmpd="sng">
                  <a:noFill/>
                  <a:prstDash val="solid"/>
                </a:ln>
                <a:latin typeface="+mn-ea"/>
                <a:cs typeface="思源黑体 CN Light" panose="020b0300000000000000" charset="-122"/>
                <a:sym typeface="+mn-lt"/>
              </a:rPr>
              <a:t>）如果三角形的底不变，那么它的面积和高成正比例。（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3</a:t>
            </a:r>
            <a:r>
              <a:rPr lang="zh-CN" altLang="en-US" sz="4800" b="1">
                <a:ln w="18415" cmpd="sng">
                  <a:noFill/>
                  <a:prstDash val="solid"/>
                </a:ln>
                <a:latin typeface="+mn-ea"/>
                <a:cs typeface="思源黑体 CN Light" panose="020b0300000000000000" charset="-122"/>
                <a:sym typeface="+mn-lt"/>
              </a:rPr>
              <a:t>）正方形的周长和边长成正比。（    ）</a:t>
            </a:r>
            <a:endParaRPr lang="zh-CN" altLang="en-US" sz="4800" b="1">
              <a:ln w="18415" cmpd="sng">
                <a:noFill/>
                <a:prstDash val="solid"/>
              </a:ln>
              <a:latin typeface="+mn-ea"/>
              <a:cs typeface="思源黑体 CN Light" panose="020b0300000000000000" charset="-122"/>
              <a:sym typeface="+mn-lt"/>
            </a:endParaRPr>
          </a:p>
        </p:txBody>
      </p:sp>
      <p:sp>
        <p:nvSpPr>
          <p:cNvPr id="7" name="矩形: 圆角 6"/>
          <p:cNvSpPr/>
          <p:nvPr/>
        </p:nvSpPr>
        <p:spPr>
          <a:xfrm>
            <a:off x="2041170" y="7348803"/>
            <a:ext cx="20209230" cy="5376597"/>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8" name="文本框 7" title="">
                <a:extLst>
                  <a:ext uri="{FF2B5EF4-FFF2-40B4-BE49-F238E27FC236}">
                    <ele attr="{52D42A25-FD74-B4AF-F9A0-713AF5CC0C0B}"/>
                  </a:ext>
                </a:extLst>
              </p:cNvPr>
              <p:cNvSpPr txBox="1"/>
              <p:nvPr/>
            </p:nvSpPr>
            <p:spPr bwMode="auto">
              <a:xfrm>
                <a:off x="2590800" y="7355585"/>
                <a:ext cx="19164300" cy="514121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a:t>
                </a:r>
                <a:r>
                  <a:rPr lang="zh-CN" altLang="en-US" sz="4800" b="1">
                    <a:ln w="18415" cmpd="sng">
                      <a:noFill/>
                      <a:prstDash val="solid"/>
                    </a:ln>
                    <a:solidFill>
                      <a:srgbClr val="FF0000"/>
                    </a:solidFill>
                    <a:latin typeface="+mn-ea"/>
                    <a:cs typeface="思源黑体 CN Light" panose="020b0300000000000000" charset="-122"/>
                    <a:sym typeface="+mn-lt"/>
                  </a:rPr>
                  <a:t>）两种相关联的量，一种量变化，另一种量也随着变化。如果这两种量中相对应的两个数比值一定，这两种量就叫作成正比例的量，它们的关系叫作正比例关系。因为长方形的长＝</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
                            </m:rPr>
                            <a:rPr lang="zh-CN" altLang="en-US" sz="4800" b="1">
                              <a:ln w="18415" cmpd="sng">
                                <a:noFill/>
                                <a:prstDash val="solid"/>
                              </a:ln>
                              <a:solidFill>
                                <a:srgbClr val="FF0000"/>
                              </a:solidFill>
                              <a:latin typeface="+mn-ea"/>
                              <a:cs typeface="思源黑体 CN Light" panose="020b0300000000000000" charset="-122"/>
                              <a:sym typeface="+mn-lt"/>
                            </a:rPr>
                            <m:t>长方形的周长</m:t>
                          </m:r>
                        </m:num>
                        <m:den>
                          <m:r>
                            <m:rPr>
                              <m:sty m:val="b"/>
                            </m:rPr>
                            <a:rPr lang="en-US" altLang="zh-CN" sz="4800" b="1" i="0" smtClean="0">
                              <a:ln w="18415" cmpd="sng">
                                <a:noFill/>
                                <a:prstDash val="solid"/>
                              </a:ln>
                              <a:solidFill>
                                <a:srgbClr val="FF0000"/>
                              </a:solidFill>
                              <a:latin typeface="Cambria Math" panose="02040503050406030204" pitchFamily="18" charset="0"/>
                              <a:cs typeface="思源黑体 CN Light" panose="020b0300000000000000" charset="-122"/>
                              <a:sym typeface="+mn-lt"/>
                            </a:rPr>
                            <m:t>𝟐</m:t>
                          </m:r>
                        </m:den>
                      </m:f>
                    </m:oMath>
                  </m:oMathPara>
                </a14:m>
                <a:r>
                  <a:rPr lang="zh-CN" altLang="en-US" sz="4800" b="1">
                    <a:ln w="18415" cmpd="sng">
                      <a:noFill/>
                      <a:prstDash val="solid"/>
                    </a:ln>
                    <a:solidFill>
                      <a:srgbClr val="FF0000"/>
                    </a:solidFill>
                    <a:latin typeface="+mn-ea"/>
                    <a:cs typeface="思源黑体 CN Light" panose="020b0300000000000000" charset="-122"/>
                    <a:sym typeface="+mn-lt"/>
                  </a:rPr>
                  <a:t>－宽，周长与宽不成比值，所以它们不成正比例，故（</a:t>
                </a:r>
                <a:r>
                  <a:rPr lang="en-US" altLang="zh-CN" sz="4800" b="1">
                    <a:ln w="18415" cmpd="sng">
                      <a:noFill/>
                      <a:prstDash val="solid"/>
                    </a:ln>
                    <a:solidFill>
                      <a:srgbClr val="FF0000"/>
                    </a:solidFill>
                    <a:latin typeface="+mn-ea"/>
                    <a:cs typeface="思源黑体 CN Light" panose="020b0300000000000000" charset="-122"/>
                    <a:sym typeface="+mn-lt"/>
                  </a:rPr>
                  <a:t>1</a:t>
                </a:r>
                <a:r>
                  <a:rPr lang="zh-CN" altLang="en-US" sz="4800" b="1">
                    <a:ln w="18415" cmpd="sng">
                      <a:noFill/>
                      <a:prstDash val="solid"/>
                    </a:ln>
                    <a:solidFill>
                      <a:srgbClr val="FF0000"/>
                    </a:solidFill>
                    <a:latin typeface="+mn-ea"/>
                    <a:cs typeface="思源黑体 CN Light" panose="020b0300000000000000" charset="-122"/>
                    <a:sym typeface="+mn-lt"/>
                  </a:rPr>
                  <a:t>）错误。</a:t>
                </a:r>
                <a:endParaRPr lang="en-US" altLang="zh-CN" sz="4800" b="1">
                  <a:ln w="18415" cmpd="sng">
                    <a:noFill/>
                    <a:prstDash val="solid"/>
                  </a:ln>
                  <a:solidFill>
                    <a:srgbClr val="FF0000"/>
                  </a:solidFill>
                  <a:latin typeface="+mn-ea"/>
                  <a:cs typeface="思源黑体 CN Light" panose="020b0300000000000000" charset="-122"/>
                  <a:sym typeface="+mn-lt"/>
                </a:endParaRPr>
              </a:p>
            </p:txBody>
          </p:sp>
        </mc:Choice>
        <mc:Fallback>
          <p:sp>
            <p:nvSpPr>
              <p:cNvPr id="8" name="文本框 7"/>
              <p:cNvSpPr txBox="1">
                <a:spLocks noRot="1" noChangeAspect="1" noMove="1" noResize="1" noEditPoints="1" noAdjustHandles="1" noChangeArrowheads="1" noChangeShapeType="1" noTextEdit="1"/>
              </p:cNvSpPr>
              <p:nvPr/>
            </p:nvSpPr>
            <p:spPr bwMode="auto">
              <a:xfrm>
                <a:off x="2590800" y="7355585"/>
                <a:ext cx="19164300" cy="5141216"/>
              </a:xfrm>
              <a:prstGeom prst="rect">
                <a:avLst/>
              </a:prstGeom>
              <a:blipFill rotWithShape="1">
                <a:blip r:embed="rId4"/>
                <a:stretch>
                  <a:fillRect l="-1431" b="-5338"/>
                </a:stretch>
              </a:blipFill>
            </p:spPr>
            <p:txBody>
              <a:bodyPr/>
              <a:lstStyle/>
              <a:p>
                <a:r>
                  <a:rPr lang="zh-CN" altLang="en-US">
                    <a:noFill/>
                  </a:rPr>
                  <a:t> </a:t>
                </a:r>
                <a:endParaRPr lang="zh-CN" altLang="en-US">
                  <a:noFill/>
                </a:endParaRPr>
              </a:p>
            </p:txBody>
          </p:sp>
        </mc:Fallback>
      </mc:AlternateContent>
      <p:sp>
        <p:nvSpPr>
          <p:cNvPr id="9" name="文本框 8"/>
          <p:cNvSpPr txBox="1"/>
          <p:nvPr/>
        </p:nvSpPr>
        <p:spPr bwMode="auto">
          <a:xfrm>
            <a:off x="13392150" y="4157391"/>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grpId="1"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500"/>
                                        <p:tgtEl>
                                          <p:spTgt spid="6"/>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nodeType="afterGroup">
                            <p:stCondLst>
                              <p:cond delay="500"/>
                            </p:stCondLst>
                            <p:childTnLst>
                              <p:par>
                                <p:cTn id="21" presetID="22" presetClass="entr" presetSubtype="8" dur="500" fill="hold" nodeType="after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wipe(left)">
                                      <p:cBhvr>
                                        <p:cTn id="23" dur="500"/>
                                        <p:tgtEl>
                                          <p:spTgt spid="8">
                                            <p:txEl>
                                              <p:pRg st="0" end="0"/>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grpId="1"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left)">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1"/>
      <p:bldP spid="7" grpId="0"/>
      <p:bldP spid="9"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 name="文本框 1"/>
          <p:cNvSpPr txBox="1"/>
          <p:nvPr/>
        </p:nvSpPr>
        <p:spPr bwMode="auto">
          <a:xfrm>
            <a:off x="2895600" y="3124200"/>
            <a:ext cx="19050000" cy="435119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6】</a:t>
            </a:r>
            <a:r>
              <a:rPr lang="zh-CN" altLang="en-US" sz="4800" b="1">
                <a:ln w="18415" cmpd="sng">
                  <a:noFill/>
                  <a:prstDash val="solid"/>
                </a:ln>
                <a:latin typeface="+mn-ea"/>
                <a:cs typeface="思源黑体 CN Light" panose="020b0300000000000000" charset="-122"/>
                <a:sym typeface="+mn-lt"/>
              </a:rPr>
              <a:t>辩一辩，对的打√，错的打</a:t>
            </a: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1</a:t>
            </a:r>
            <a:r>
              <a:rPr lang="zh-CN" altLang="en-US" sz="4800" b="1">
                <a:ln w="18415" cmpd="sng">
                  <a:noFill/>
                  <a:prstDash val="solid"/>
                </a:ln>
                <a:latin typeface="+mn-ea"/>
                <a:cs typeface="思源黑体 CN Light" panose="020b0300000000000000" charset="-122"/>
                <a:sym typeface="+mn-lt"/>
              </a:rPr>
              <a:t>）长方形的周长和宽成正比例。（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2</a:t>
            </a:r>
            <a:r>
              <a:rPr lang="zh-CN" altLang="en-US" sz="4800" b="1">
                <a:ln w="18415" cmpd="sng">
                  <a:noFill/>
                  <a:prstDash val="solid"/>
                </a:ln>
                <a:latin typeface="+mn-ea"/>
                <a:cs typeface="思源黑体 CN Light" panose="020b0300000000000000" charset="-122"/>
                <a:sym typeface="+mn-lt"/>
              </a:rPr>
              <a:t>）如果三角形的底不变，那么它的面积和高成正比例。（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3</a:t>
            </a:r>
            <a:r>
              <a:rPr lang="zh-CN" altLang="en-US" sz="4800" b="1">
                <a:ln w="18415" cmpd="sng">
                  <a:noFill/>
                  <a:prstDash val="solid"/>
                </a:ln>
                <a:latin typeface="+mn-ea"/>
                <a:cs typeface="思源黑体 CN Light" panose="020b0300000000000000" charset="-122"/>
                <a:sym typeface="+mn-lt"/>
              </a:rPr>
              <a:t>）正方形的周长和边长成正比。（    ）</a:t>
            </a:r>
            <a:endParaRPr lang="zh-CN" altLang="en-US" sz="4800" b="1">
              <a:ln w="18415" cmpd="sng">
                <a:noFill/>
                <a:prstDash val="solid"/>
              </a:ln>
              <a:latin typeface="+mn-ea"/>
              <a:cs typeface="思源黑体 CN Light" panose="020b0300000000000000" charset="-122"/>
              <a:sym typeface="+mn-lt"/>
            </a:endParaRPr>
          </a:p>
        </p:txBody>
      </p:sp>
      <p:sp>
        <p:nvSpPr>
          <p:cNvPr id="3" name="矩形: 圆角 2"/>
          <p:cNvSpPr/>
          <p:nvPr/>
        </p:nvSpPr>
        <p:spPr>
          <a:xfrm>
            <a:off x="3107970" y="8223739"/>
            <a:ext cx="18685230" cy="3739661"/>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4" name="文本框 3" title="">
                <a:extLst>
                  <a:ext uri="{FF2B5EF4-FFF2-40B4-BE49-F238E27FC236}">
                    <ele attr="{76DB6981-DAC4-F153-D7A5-32934DA97012}"/>
                  </a:ext>
                </a:extLst>
              </p:cNvPr>
              <p:cNvSpPr txBox="1"/>
              <p:nvPr/>
            </p:nvSpPr>
            <p:spPr bwMode="auto">
              <a:xfrm>
                <a:off x="3657600" y="8230519"/>
                <a:ext cx="16764000" cy="314560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2</a:t>
                </a:r>
                <a:r>
                  <a:rPr lang="zh-CN" altLang="en-US" sz="4800" b="1">
                    <a:ln w="18415" cmpd="sng">
                      <a:noFill/>
                      <a:prstDash val="solid"/>
                    </a:ln>
                    <a:solidFill>
                      <a:srgbClr val="FF0000"/>
                    </a:solidFill>
                    <a:latin typeface="+mn-ea"/>
                    <a:cs typeface="思源黑体 CN Light" panose="020b0300000000000000" charset="-122"/>
                    <a:sym typeface="+mn-lt"/>
                  </a:rPr>
                  <a:t>）因为三角形的底＝</a:t>
                </a:r>
                <a14:m>
                  <m:oMathPara>
                    <m:oMathParaPr>
                      <m:jc/>
                    </m:oMathParaPr>
                    <m:oMath>
                      <m:f>
                        <m:fPr>
                          <m:type m:val="bar"/>
                          <m:ctrlPr>
                            <a:rPr lang="en-US" altLang="zh-CN" sz="4800" b="1" i="1" smtClean="0">
                              <a:ln w="18415" cmpd="sng">
                                <a:noFill/>
                                <a:prstDash val="solid"/>
                              </a:ln>
                              <a:solidFill>
                                <a:srgbClr val="FF0000"/>
                              </a:solidFill>
                              <a:latin typeface="Cambria Math" panose="02040503050406030204" pitchFamily="18" charset="0"/>
                              <a:sym typeface="+mn-lt"/>
                            </a:rPr>
                          </m:ctrlPr>
                        </m:fPr>
                        <m:num>
                          <m:r>
                            <m:rPr>
                              <m:sty m:val="b"/>
                            </m:rPr>
                            <a:rPr lang="zh-CN" altLang="en-US" sz="4800" b="1">
                              <a:ln w="18415" cmpd="sng">
                                <a:noFill/>
                                <a:prstDash val="solid"/>
                              </a:ln>
                              <a:solidFill>
                                <a:srgbClr val="FF0000"/>
                              </a:solidFill>
                              <a:latin typeface="+mn-ea"/>
                              <a:cs typeface="思源黑体 CN Light" panose="020b0300000000000000" charset="-122"/>
                              <a:sym typeface="+mn-lt"/>
                            </a:rPr>
                            <m:t>三角形的面积</m:t>
                          </m:r>
                        </m:num>
                        <m:den>
                          <m:r>
                            <m:rPr>
                              <m:sty m:val="b"/>
                            </m:rPr>
                            <a:rPr lang="zh-CN" altLang="en-US" sz="4800" b="1">
                              <a:ln w="18415" cmpd="sng">
                                <a:noFill/>
                                <a:prstDash val="solid"/>
                              </a:ln>
                              <a:solidFill>
                                <a:srgbClr val="FF0000"/>
                              </a:solidFill>
                              <a:latin typeface="+mn-ea"/>
                              <a:cs typeface="思源黑体 CN Light" panose="020b0300000000000000" charset="-122"/>
                              <a:sym typeface="+mn-lt"/>
                            </a:rPr>
                            <m:t>高</m:t>
                          </m:r>
                        </m:den>
                      </m:f>
                    </m:oMath>
                  </m:oMathPara>
                </a14:m>
                <a:r>
                  <a:rPr lang="en-US" altLang="zh-CN" sz="4800" b="1">
                    <a:ln w="18415" cmpd="sng">
                      <a:noFill/>
                      <a:prstDash val="solid"/>
                    </a:ln>
                    <a:solidFill>
                      <a:srgbClr val="FF0000"/>
                    </a:solidFill>
                    <a:latin typeface="+mn-ea"/>
                    <a:cs typeface="思源黑体 CN Light" panose="020b0300000000000000" charset="-122"/>
                    <a:sym typeface="+mn-lt"/>
                  </a:rPr>
                  <a:t>×2</a:t>
                </a:r>
                <a:r>
                  <a:rPr lang="zh-CN" altLang="en-US" sz="4800" b="1">
                    <a:ln w="18415" cmpd="sng">
                      <a:noFill/>
                      <a:prstDash val="solid"/>
                    </a:ln>
                    <a:solidFill>
                      <a:srgbClr val="FF0000"/>
                    </a:solidFill>
                    <a:latin typeface="+mn-ea"/>
                    <a:cs typeface="思源黑体 CN Light" panose="020b0300000000000000" charset="-122"/>
                    <a:sym typeface="+mn-lt"/>
                  </a:rPr>
                  <a:t>，当底不变时，面积与高的比值是一定的，所以它们成正比例，故（</a:t>
                </a:r>
                <a:r>
                  <a:rPr lang="en-US" altLang="zh-CN" sz="4800" b="1">
                    <a:ln w="18415" cmpd="sng">
                      <a:noFill/>
                      <a:prstDash val="solid"/>
                    </a:ln>
                    <a:solidFill>
                      <a:srgbClr val="FF0000"/>
                    </a:solidFill>
                    <a:latin typeface="+mn-ea"/>
                    <a:cs typeface="思源黑体 CN Light" panose="020b0300000000000000" charset="-122"/>
                    <a:sym typeface="+mn-lt"/>
                  </a:rPr>
                  <a:t>2</a:t>
                </a:r>
                <a:r>
                  <a:rPr lang="zh-CN" altLang="en-US" sz="4800" b="1">
                    <a:ln w="18415" cmpd="sng">
                      <a:noFill/>
                      <a:prstDash val="solid"/>
                    </a:ln>
                    <a:solidFill>
                      <a:srgbClr val="FF0000"/>
                    </a:solidFill>
                    <a:latin typeface="+mn-ea"/>
                    <a:cs typeface="思源黑体 CN Light" panose="020b0300000000000000" charset="-122"/>
                    <a:sym typeface="+mn-lt"/>
                  </a:rPr>
                  <a:t>）正确。</a:t>
                </a:r>
                <a:endParaRPr lang="en-US" altLang="zh-CN" sz="4800" b="1">
                  <a:ln w="18415" cmpd="sng">
                    <a:noFill/>
                    <a:prstDash val="solid"/>
                  </a:ln>
                  <a:solidFill>
                    <a:srgbClr val="FF0000"/>
                  </a:solidFill>
                  <a:latin typeface="+mn-ea"/>
                  <a:cs typeface="思源黑体 CN Light" panose="020b0300000000000000" charset="-122"/>
                  <a:sym typeface="+mn-lt"/>
                </a:endParaRPr>
              </a:p>
            </p:txBody>
          </p:sp>
        </mc:Choice>
        <mc:Fallback>
          <p:sp>
            <p:nvSpPr>
              <p:cNvPr id="4" name="文本框 3"/>
              <p:cNvSpPr txBox="1">
                <a:spLocks noRot="1" noChangeAspect="1" noMove="1" noResize="1" noEditPoints="1" noAdjustHandles="1" noChangeArrowheads="1" noChangeShapeType="1" noTextEdit="1"/>
              </p:cNvSpPr>
              <p:nvPr/>
            </p:nvSpPr>
            <p:spPr bwMode="auto">
              <a:xfrm>
                <a:off x="3657600" y="8230519"/>
                <a:ext cx="16764000" cy="3145605"/>
              </a:xfrm>
              <a:prstGeom prst="rect">
                <a:avLst/>
              </a:prstGeom>
              <a:blipFill rotWithShape="1">
                <a:blip r:embed="rId3"/>
                <a:stretch>
                  <a:fillRect l="-1636" r="-1527" b="-9302"/>
                </a:stretch>
              </a:blipFill>
            </p:spPr>
            <p:txBody>
              <a:bodyPr/>
              <a:lstStyle/>
              <a:p>
                <a:r>
                  <a:rPr lang="zh-CN" altLang="en-US">
                    <a:noFill/>
                  </a:rPr>
                  <a:t> </a:t>
                </a:r>
                <a:endParaRPr lang="zh-CN" altLang="en-US">
                  <a:noFill/>
                </a:endParaRPr>
              </a:p>
            </p:txBody>
          </p:sp>
        </mc:Fallback>
      </mc:AlternateContent>
      <p:sp>
        <p:nvSpPr>
          <p:cNvPr id="5" name="文本框 4"/>
          <p:cNvSpPr txBox="1"/>
          <p:nvPr/>
        </p:nvSpPr>
        <p:spPr bwMode="auto">
          <a:xfrm>
            <a:off x="13239750" y="4385991"/>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7" name="文本框 6"/>
          <p:cNvSpPr txBox="1"/>
          <p:nvPr/>
        </p:nvSpPr>
        <p:spPr bwMode="auto">
          <a:xfrm>
            <a:off x="19431000" y="5401270"/>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500" fill="hold" grpId="1"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0" presetClass="entr" presetSubtype="0"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par>
                          <p:cTn id="17" fill="hold" nodeType="afterGroup">
                            <p:stCondLst>
                              <p:cond delay="500"/>
                            </p:stCondLst>
                            <p:childTnLst>
                              <p:par>
                                <p:cTn id="18" presetID="22" presetClass="entr" presetSubtype="8" dur="500" fill="hold" nodeType="after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wipe(left)">
                                      <p:cBhvr>
                                        <p:cTn id="20" dur="500"/>
                                        <p:tgtEl>
                                          <p:spTgt spid="4">
                                            <p:txEl>
                                              <p:pRg st="0" end="0"/>
                                            </p:txEl>
                                          </p:spTgt>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8" dur="500" fill="hold" grpId="1"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left)">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3" grpId="0"/>
      <p:bldP spid="5" grpId="1"/>
      <p:bldP spid="7"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sp>
        <p:nvSpPr>
          <p:cNvPr id="2" name="文本框 1"/>
          <p:cNvSpPr txBox="1"/>
          <p:nvPr/>
        </p:nvSpPr>
        <p:spPr bwMode="auto">
          <a:xfrm>
            <a:off x="2895600" y="3124200"/>
            <a:ext cx="19050000" cy="435119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6】</a:t>
            </a:r>
            <a:r>
              <a:rPr lang="zh-CN" altLang="en-US" sz="4800" b="1">
                <a:ln w="18415" cmpd="sng">
                  <a:noFill/>
                  <a:prstDash val="solid"/>
                </a:ln>
                <a:latin typeface="+mn-ea"/>
                <a:cs typeface="思源黑体 CN Light" panose="020b0300000000000000" charset="-122"/>
                <a:sym typeface="+mn-lt"/>
              </a:rPr>
              <a:t>辩一辩，对的打√，错的打</a:t>
            </a: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1</a:t>
            </a:r>
            <a:r>
              <a:rPr lang="zh-CN" altLang="en-US" sz="4800" b="1">
                <a:ln w="18415" cmpd="sng">
                  <a:noFill/>
                  <a:prstDash val="solid"/>
                </a:ln>
                <a:latin typeface="+mn-ea"/>
                <a:cs typeface="思源黑体 CN Light" panose="020b0300000000000000" charset="-122"/>
                <a:sym typeface="+mn-lt"/>
              </a:rPr>
              <a:t>）长方形的周长和宽成正比例。（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2</a:t>
            </a:r>
            <a:r>
              <a:rPr lang="zh-CN" altLang="en-US" sz="4800" b="1">
                <a:ln w="18415" cmpd="sng">
                  <a:noFill/>
                  <a:prstDash val="solid"/>
                </a:ln>
                <a:latin typeface="+mn-ea"/>
                <a:cs typeface="思源黑体 CN Light" panose="020b0300000000000000" charset="-122"/>
                <a:sym typeface="+mn-lt"/>
              </a:rPr>
              <a:t>）如果三角形的底不变，那么它的面积和高成正比例。（    ）</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3</a:t>
            </a:r>
            <a:r>
              <a:rPr lang="zh-CN" altLang="en-US" sz="4800" b="1">
                <a:ln w="18415" cmpd="sng">
                  <a:noFill/>
                  <a:prstDash val="solid"/>
                </a:ln>
                <a:latin typeface="+mn-ea"/>
                <a:cs typeface="思源黑体 CN Light" panose="020b0300000000000000" charset="-122"/>
                <a:sym typeface="+mn-lt"/>
              </a:rPr>
              <a:t>）正方形的周长和边长成正比。（    ）</a:t>
            </a:r>
            <a:endParaRPr lang="zh-CN" altLang="en-US" sz="4800" b="1">
              <a:ln w="18415" cmpd="sng">
                <a:noFill/>
                <a:prstDash val="solid"/>
              </a:ln>
              <a:latin typeface="+mn-ea"/>
              <a:cs typeface="思源黑体 CN Light" panose="020b0300000000000000" charset="-122"/>
              <a:sym typeface="+mn-lt"/>
            </a:endParaRPr>
          </a:p>
        </p:txBody>
      </p:sp>
      <p:sp>
        <p:nvSpPr>
          <p:cNvPr id="3" name="矩形: 圆角 2"/>
          <p:cNvSpPr/>
          <p:nvPr/>
        </p:nvSpPr>
        <p:spPr>
          <a:xfrm>
            <a:off x="3124200" y="7958057"/>
            <a:ext cx="18685230" cy="4438624"/>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mc:AlternateContent>
        <mc:Choice Requires="a14">
          <p:sp>
            <p:nvSpPr>
              <p:cNvPr id="4" name="文本框 3" title="">
                <a:extLst>
                  <a:ext uri="{FF2B5EF4-FFF2-40B4-BE49-F238E27FC236}">
                    <ele attr="{A02C90FF-C1B4-9378-B4A5-0139CD86BECA}"/>
                  </a:ext>
                </a:extLst>
              </p:cNvPr>
              <p:cNvSpPr txBox="1"/>
              <p:nvPr/>
            </p:nvSpPr>
            <p:spPr bwMode="auto">
              <a:xfrm>
                <a:off x="3730980" y="7811518"/>
                <a:ext cx="17392650" cy="4231928"/>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3</a:t>
                </a:r>
                <a:r>
                  <a:rPr lang="zh-CN" altLang="en-US" sz="4800" b="1">
                    <a:ln w="18415" cmpd="sng">
                      <a:noFill/>
                      <a:prstDash val="solid"/>
                    </a:ln>
                    <a:solidFill>
                      <a:srgbClr val="FF0000"/>
                    </a:solidFill>
                    <a:latin typeface="+mn-ea"/>
                    <a:cs typeface="思源黑体 CN Light" panose="020b0300000000000000" charset="-122"/>
                    <a:sym typeface="+mn-lt"/>
                  </a:rPr>
                  <a:t>）由正方形的周长＝边长</a:t>
                </a:r>
                <a:r>
                  <a:rPr lang="en-US" altLang="zh-CN" sz="4800" b="1">
                    <a:ln w="18415" cmpd="sng">
                      <a:noFill/>
                      <a:prstDash val="solid"/>
                    </a:ln>
                    <a:solidFill>
                      <a:srgbClr val="FF0000"/>
                    </a:solidFill>
                    <a:latin typeface="+mn-ea"/>
                    <a:cs typeface="思源黑体 CN Light" panose="020b0300000000000000" charset="-122"/>
                    <a:sym typeface="+mn-lt"/>
                  </a:rPr>
                  <a:t>×4</a:t>
                </a:r>
                <a:r>
                  <a:rPr lang="zh-CN" altLang="en-US" sz="4800" b="1">
                    <a:ln w="18415" cmpd="sng">
                      <a:noFill/>
                      <a:prstDash val="solid"/>
                    </a:ln>
                    <a:solidFill>
                      <a:srgbClr val="FF0000"/>
                    </a:solidFill>
                    <a:latin typeface="+mn-ea"/>
                    <a:cs typeface="思源黑体 CN Light" panose="020b0300000000000000" charset="-122"/>
                    <a:sym typeface="+mn-lt"/>
                  </a:rPr>
                  <a:t>得：</a:t>
                </a:r>
                <a:r>
                  <a:rPr lang="en-US" altLang="zh-CN" sz="4800" b="1">
                    <a:ln w="18415" cmpd="sng">
                      <a:noFill/>
                      <a:prstDash val="solid"/>
                    </a:ln>
                    <a:solidFill>
                      <a:srgbClr val="FF0000"/>
                    </a:solidFill>
                    <a:latin typeface="+mn-ea"/>
                    <a:cs typeface="思源黑体 CN Light" panose="020b0300000000000000" charset="-122"/>
                    <a:sym typeface="+mn-lt"/>
                  </a:rPr>
                  <a:t>4</a:t>
                </a:r>
                <a:r>
                  <a:rPr lang="zh-CN" altLang="en-US" sz="4800" b="1">
                    <a:ln w="18415" cmpd="sng">
                      <a:noFill/>
                      <a:prstDash val="solid"/>
                    </a:ln>
                    <a:solidFill>
                      <a:srgbClr val="FF0000"/>
                    </a:solidFill>
                    <a:latin typeface="+mn-ea"/>
                    <a:cs typeface="思源黑体 CN Light" panose="020b0300000000000000" charset="-122"/>
                    <a:sym typeface="+mn-lt"/>
                  </a:rPr>
                  <a:t>＝</a:t>
                </a:r>
                <a14:m>
                  <m:oMathPara>
                    <m:oMathParaPr>
                      <m:jc/>
                    </m:oMathParaPr>
                    <m:oMath>
                      <m:f>
                        <m:fPr>
                          <m:type m:val="bar"/>
                          <m:ctrlPr>
                            <a:rPr lang="en-US" altLang="zh-CN" sz="4800" b="1" i="1">
                              <a:ln w="18415" cmpd="sng">
                                <a:noFill/>
                                <a:prstDash val="solid"/>
                              </a:ln>
                              <a:solidFill>
                                <a:srgbClr val="FF0000"/>
                              </a:solidFill>
                              <a:latin typeface="Cambria Math" panose="02040503050406030204" pitchFamily="18" charset="0"/>
                              <a:sym typeface="+mn-lt"/>
                            </a:rPr>
                          </m:ctrlPr>
                        </m:fPr>
                        <m:num>
                          <m:r>
                            <m:rPr>
                              <m:sty m:val="b"/>
                            </m:rPr>
                            <a:rPr lang="zh-CN" altLang="en-US" sz="4800" b="1">
                              <a:ln w="18415" cmpd="sng">
                                <a:noFill/>
                                <a:prstDash val="solid"/>
                              </a:ln>
                              <a:solidFill>
                                <a:srgbClr val="FF0000"/>
                              </a:solidFill>
                              <a:latin typeface="+mn-ea"/>
                              <a:cs typeface="思源黑体 CN Light" panose="020b0300000000000000" charset="-122"/>
                              <a:sym typeface="+mn-lt"/>
                            </a:rPr>
                            <m:t>正方形的周长</m:t>
                          </m:r>
                        </m:num>
                        <m:den>
                          <m:r>
                            <m:rPr>
                              <m:sty m:val="b"/>
                            </m:rPr>
                            <a:rPr lang="zh-CN" altLang="en-US" sz="4800" b="1">
                              <a:ln w="18415" cmpd="sng">
                                <a:noFill/>
                                <a:prstDash val="solid"/>
                              </a:ln>
                              <a:solidFill>
                                <a:srgbClr val="FF0000"/>
                              </a:solidFill>
                              <a:latin typeface="+mn-ea"/>
                              <a:cs typeface="思源黑体 CN Light" panose="020b0300000000000000" charset="-122"/>
                              <a:sym typeface="+mn-lt"/>
                            </a:rPr>
                            <m:t>边长</m:t>
                          </m:r>
                        </m:den>
                      </m:f>
                    </m:oMath>
                  </m:oMathPara>
                </a14:m>
                <a:r>
                  <a:rPr lang="zh-CN" altLang="en-US" sz="4800" b="1">
                    <a:ln w="18415" cmpd="sng">
                      <a:noFill/>
                      <a:prstDash val="solid"/>
                    </a:ln>
                    <a:solidFill>
                      <a:srgbClr val="FF0000"/>
                    </a:solidFill>
                    <a:latin typeface="+mn-ea"/>
                    <a:cs typeface="思源黑体 CN Light" panose="020b0300000000000000" charset="-122"/>
                    <a:sym typeface="+mn-lt"/>
                  </a:rPr>
                  <a:t>。因为</a:t>
                </a:r>
                <a:r>
                  <a:rPr lang="en-US" altLang="zh-CN" sz="4800" b="1">
                    <a:ln w="18415" cmpd="sng">
                      <a:noFill/>
                      <a:prstDash val="solid"/>
                    </a:ln>
                    <a:solidFill>
                      <a:srgbClr val="FF0000"/>
                    </a:solidFill>
                    <a:latin typeface="+mn-ea"/>
                    <a:cs typeface="思源黑体 CN Light" panose="020b0300000000000000" charset="-122"/>
                    <a:sym typeface="+mn-lt"/>
                  </a:rPr>
                  <a:t>4</a:t>
                </a:r>
                <a:r>
                  <a:rPr lang="zh-CN" altLang="en-US" sz="4800" b="1">
                    <a:ln w="18415" cmpd="sng">
                      <a:noFill/>
                      <a:prstDash val="solid"/>
                    </a:ln>
                    <a:solidFill>
                      <a:srgbClr val="FF0000"/>
                    </a:solidFill>
                    <a:latin typeface="+mn-ea"/>
                    <a:cs typeface="思源黑体 CN Light" panose="020b0300000000000000" charset="-122"/>
                    <a:sym typeface="+mn-lt"/>
                  </a:rPr>
                  <a:t>是定值，也就是正方形的周长和边长的商一定，所以正方形的周长和边长成正比。故（</a:t>
                </a:r>
                <a:r>
                  <a:rPr lang="en-US" altLang="zh-CN" sz="4800" b="1">
                    <a:ln w="18415" cmpd="sng">
                      <a:noFill/>
                      <a:prstDash val="solid"/>
                    </a:ln>
                    <a:solidFill>
                      <a:srgbClr val="FF0000"/>
                    </a:solidFill>
                    <a:latin typeface="+mn-ea"/>
                    <a:cs typeface="思源黑体 CN Light" panose="020b0300000000000000" charset="-122"/>
                    <a:sym typeface="+mn-lt"/>
                  </a:rPr>
                  <a:t>3</a:t>
                </a:r>
                <a:r>
                  <a:rPr lang="zh-CN" altLang="en-US" sz="4800" b="1">
                    <a:ln w="18415" cmpd="sng">
                      <a:noFill/>
                      <a:prstDash val="solid"/>
                    </a:ln>
                    <a:solidFill>
                      <a:srgbClr val="FF0000"/>
                    </a:solidFill>
                    <a:latin typeface="+mn-ea"/>
                    <a:cs typeface="思源黑体 CN Light" panose="020b0300000000000000" charset="-122"/>
                    <a:sym typeface="+mn-lt"/>
                  </a:rPr>
                  <a:t>）是正确的。</a:t>
                </a:r>
                <a:endParaRPr lang="en-US" altLang="zh-CN" sz="4800" b="1">
                  <a:ln w="18415" cmpd="sng">
                    <a:noFill/>
                    <a:prstDash val="solid"/>
                  </a:ln>
                  <a:solidFill>
                    <a:srgbClr val="FF0000"/>
                  </a:solidFill>
                  <a:latin typeface="+mn-ea"/>
                  <a:cs typeface="思源黑体 CN Light" panose="020b0300000000000000" charset="-122"/>
                  <a:sym typeface="+mn-lt"/>
                </a:endParaRPr>
              </a:p>
            </p:txBody>
          </p:sp>
        </mc:Choice>
        <mc:Fallback>
          <p:sp>
            <p:nvSpPr>
              <p:cNvPr id="4" name="文本框 3"/>
              <p:cNvSpPr txBox="1">
                <a:spLocks noRot="1" noChangeAspect="1" noMove="1" noResize="1" noEditPoints="1" noAdjustHandles="1" noChangeArrowheads="1" noChangeShapeType="1" noTextEdit="1"/>
              </p:cNvSpPr>
              <p:nvPr/>
            </p:nvSpPr>
            <p:spPr bwMode="auto">
              <a:xfrm>
                <a:off x="3730980" y="7811518"/>
                <a:ext cx="17392650" cy="4231928"/>
              </a:xfrm>
              <a:prstGeom prst="rect">
                <a:avLst/>
              </a:prstGeom>
              <a:blipFill rotWithShape="1">
                <a:blip r:embed="rId3"/>
                <a:stretch>
                  <a:fillRect l="-1577" r="-1472" b="-6619"/>
                </a:stretch>
              </a:blipFill>
            </p:spPr>
            <p:txBody>
              <a:bodyPr/>
              <a:lstStyle/>
              <a:p>
                <a:r>
                  <a:rPr lang="zh-CN" altLang="en-US">
                    <a:noFill/>
                  </a:rPr>
                  <a:t> </a:t>
                </a:r>
                <a:endParaRPr lang="zh-CN" altLang="en-US">
                  <a:noFill/>
                </a:endParaRPr>
              </a:p>
            </p:txBody>
          </p:sp>
        </mc:Fallback>
      </mc:AlternateContent>
      <p:sp>
        <p:nvSpPr>
          <p:cNvPr id="5" name="文本框 4"/>
          <p:cNvSpPr txBox="1"/>
          <p:nvPr/>
        </p:nvSpPr>
        <p:spPr bwMode="auto">
          <a:xfrm>
            <a:off x="13239750" y="4385991"/>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7" name="文本框 6"/>
          <p:cNvSpPr txBox="1"/>
          <p:nvPr/>
        </p:nvSpPr>
        <p:spPr bwMode="auto">
          <a:xfrm>
            <a:off x="19431000" y="5401270"/>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
        <p:nvSpPr>
          <p:cNvPr id="8" name="文本框 7"/>
          <p:cNvSpPr txBox="1"/>
          <p:nvPr/>
        </p:nvSpPr>
        <p:spPr bwMode="auto">
          <a:xfrm>
            <a:off x="13201650" y="6492199"/>
            <a:ext cx="1066800" cy="9233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5400" b="1">
                <a:ln w="18415" cmpd="sng">
                  <a:noFill/>
                  <a:prstDash val="solid"/>
                </a:ln>
                <a:solidFill>
                  <a:srgbClr val="0000FF"/>
                </a:solidFill>
                <a:latin typeface="宋体" panose="02010600030101010101" pitchFamily="2" charset="-122"/>
                <a:cs typeface="思源黑体 CN Light" panose="020b0300000000000000" charset="-122"/>
                <a:sym typeface="+mn-lt"/>
              </a:rPr>
              <a:t>√</a:t>
            </a:r>
            <a:endParaRPr lang="zh-CN" altLang="en-US" sz="54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500" fill="hold" grpId="1"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par>
                                <p:cTn id="12" presetID="22" presetClass="entr" presetSubtype="8" dur="500" fill="hold" grpId="1"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nodeType="afterGroup">
                            <p:stCondLst>
                              <p:cond delay="500"/>
                            </p:stCondLst>
                            <p:childTnLst>
                              <p:par>
                                <p:cTn id="21" presetID="22" presetClass="entr" presetSubtype="8" dur="500" fill="hold" nodeType="after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wipe(left)">
                                      <p:cBhvr>
                                        <p:cTn id="23" dur="500"/>
                                        <p:tgtEl>
                                          <p:spTgt spid="4">
                                            <p:txEl>
                                              <p:pRg st="0" end="0"/>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grpId="1"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3" grpId="0"/>
      <p:bldP spid="5" grpId="1"/>
      <p:bldP spid="7" grpId="1"/>
      <p:bldP spid="8"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sp>
        <p:nvSpPr>
          <p:cNvPr id="3" name="文本框 2"/>
          <p:cNvSpPr txBox="1"/>
          <p:nvPr/>
        </p:nvSpPr>
        <p:spPr bwMode="auto">
          <a:xfrm>
            <a:off x="2971800" y="3205077"/>
            <a:ext cx="18440400" cy="4720523"/>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7】</a:t>
            </a:r>
            <a:r>
              <a:rPr lang="zh-CN" altLang="en-US" sz="4800" b="1">
                <a:ln w="18415" cmpd="sng">
                  <a:noFill/>
                  <a:prstDash val="solid"/>
                </a:ln>
                <a:latin typeface="+mn-ea"/>
                <a:cs typeface="思源黑体 CN Light" panose="020b0300000000000000" charset="-122"/>
                <a:sym typeface="+mn-lt"/>
              </a:rPr>
              <a:t>数学老师购买的作业本的数量和总价如下表所示。</a:t>
            </a: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1</a:t>
            </a:r>
            <a:r>
              <a:rPr lang="zh-CN" altLang="en-US" sz="4800" b="1">
                <a:ln w="18415" cmpd="sng">
                  <a:noFill/>
                  <a:prstDash val="solid"/>
                </a:ln>
                <a:latin typeface="+mn-ea"/>
                <a:cs typeface="思源黑体 CN Light" panose="020b0300000000000000" charset="-122"/>
                <a:sym typeface="+mn-lt"/>
              </a:rPr>
              <a:t>）根据表格中的数量关系，把表格填写完整。</a:t>
            </a:r>
            <a:endParaRPr lang="en-US" altLang="zh-CN" sz="4800" b="1">
              <a:ln w="18415" cmpd="sng">
                <a:noFill/>
                <a:prstDash val="solid"/>
              </a:ln>
              <a:latin typeface="+mn-ea"/>
              <a:cs typeface="思源黑体 CN Light" panose="020b0300000000000000" charset="-122"/>
              <a:sym typeface="+mn-lt"/>
            </a:endParaRPr>
          </a:p>
        </p:txBody>
      </p:sp>
      <p:graphicFrame>
        <p:nvGraphicFramePr>
          <p:cNvPr id="22" name="表格 21"/>
          <p:cNvGraphicFramePr>
            <a:graphicFrameLocks noGrp="1"/>
          </p:cNvGraphicFramePr>
          <p:nvPr/>
        </p:nvGraphicFramePr>
        <p:xfrm>
          <a:off x="3429000" y="4774896"/>
          <a:ext cx="16326900" cy="1941798"/>
        </p:xfrm>
        <a:graphic>
          <a:graphicData uri="http://schemas.openxmlformats.org/drawingml/2006/table">
            <a:tbl>
              <a:tblPr firstRow="1" firstCol="1" bandRow="1">
                <a:tableStyleId>{5C22544A-7EE6-4342-B048-85BDC9FD1C3A}</a:tableStyleId>
              </a:tblPr>
              <a:tblGrid>
                <a:gridCol w="3750774"/>
                <a:gridCol w="2096021"/>
                <a:gridCol w="2096021"/>
                <a:gridCol w="2096021"/>
                <a:gridCol w="2096021"/>
                <a:gridCol w="2096021"/>
                <a:gridCol w="2096021"/>
              </a:tblGrid>
              <a:tr h="970899">
                <a:tc>
                  <a:txBody>
                    <a:bodyPr vert="horz" wrap="square"/>
                    <a:lstStyle/>
                    <a:p>
                      <a:pPr algn="ctr">
                        <a:lnSpc>
                          <a:spcPct val="150000"/>
                        </a:lnSpc>
                        <a:spcAft>
                          <a:spcPts val="1000"/>
                        </a:spcAft>
                      </a:pPr>
                      <a:r>
                        <a:rPr lang="zh-CN" sz="4400" b="1" kern="100">
                          <a:solidFill>
                            <a:schemeClr val="tx1"/>
                          </a:solidFill>
                          <a:effectLst/>
                          <a:latin typeface="+mn-ea"/>
                          <a:ea typeface="+mn-ea"/>
                        </a:rPr>
                        <a:t>数量</a:t>
                      </a:r>
                      <a:r>
                        <a:rPr lang="en-US" sz="4400" b="1" kern="100">
                          <a:solidFill>
                            <a:schemeClr val="tx1"/>
                          </a:solidFill>
                          <a:effectLst/>
                          <a:latin typeface="+mn-ea"/>
                          <a:ea typeface="+mn-ea"/>
                        </a:rPr>
                        <a:t>/</a:t>
                      </a:r>
                      <a:r>
                        <a:rPr lang="zh-CN" sz="4400" b="1" kern="100">
                          <a:solidFill>
                            <a:schemeClr val="tx1"/>
                          </a:solidFill>
                          <a:effectLst/>
                          <a:latin typeface="+mn-ea"/>
                          <a:ea typeface="+mn-ea"/>
                        </a:rPr>
                        <a:t>本</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1</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3</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5</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7</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zh-CN" altLang="en-US" sz="4400" b="1" kern="100">
                          <a:solidFill>
                            <a:schemeClr val="tx1"/>
                          </a:solidFill>
                          <a:effectLst/>
                          <a:latin typeface="+mn-ea"/>
                          <a:ea typeface="+mn-ea"/>
                        </a:rPr>
                        <a:t>（    ）</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zh-CN" sz="4400" b="1" kern="100">
                          <a:solidFill>
                            <a:schemeClr val="tx1"/>
                          </a:solidFill>
                          <a:effectLst/>
                          <a:latin typeface="+mn-ea"/>
                          <a:ea typeface="+mn-ea"/>
                        </a:rPr>
                        <a:t>…</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r>
              <a:tr h="970899">
                <a:tc>
                  <a:txBody>
                    <a:bodyPr vert="horz" wrap="square"/>
                    <a:lstStyle/>
                    <a:p>
                      <a:pPr algn="ctr">
                        <a:lnSpc>
                          <a:spcPct val="150000"/>
                        </a:lnSpc>
                        <a:spcAft>
                          <a:spcPts val="1000"/>
                        </a:spcAft>
                      </a:pPr>
                      <a:r>
                        <a:rPr lang="zh-CN" sz="4400" b="1" kern="100">
                          <a:solidFill>
                            <a:schemeClr val="tx1"/>
                          </a:solidFill>
                          <a:effectLst/>
                          <a:latin typeface="+mn-ea"/>
                          <a:ea typeface="+mn-ea"/>
                        </a:rPr>
                        <a:t>总价</a:t>
                      </a:r>
                      <a:r>
                        <a:rPr lang="en-US" sz="4400" b="1" kern="100">
                          <a:solidFill>
                            <a:schemeClr val="tx1"/>
                          </a:solidFill>
                          <a:effectLst/>
                          <a:latin typeface="+mn-ea"/>
                          <a:ea typeface="+mn-ea"/>
                        </a:rPr>
                        <a:t>/</a:t>
                      </a:r>
                      <a:r>
                        <a:rPr lang="zh-CN" sz="4400" b="1" kern="100">
                          <a:solidFill>
                            <a:schemeClr val="tx1"/>
                          </a:solidFill>
                          <a:effectLst/>
                          <a:latin typeface="+mn-ea"/>
                          <a:ea typeface="+mn-ea"/>
                        </a:rPr>
                        <a:t>元</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2</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6</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zh-CN" altLang="en-US" sz="4400" b="1" kern="100">
                          <a:solidFill>
                            <a:schemeClr val="tx1"/>
                          </a:solidFill>
                          <a:effectLst/>
                          <a:latin typeface="+mn-ea"/>
                          <a:ea typeface="+mn-ea"/>
                        </a:rPr>
                        <a:t>（    ）</a:t>
                      </a:r>
                      <a:endParaRPr lang="zh-CN" alt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14</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en-US" altLang="zh-CN" sz="4400" b="1" kern="100">
                          <a:solidFill>
                            <a:schemeClr val="tx1"/>
                          </a:solidFill>
                          <a:effectLst/>
                          <a:latin typeface="+mn-ea"/>
                          <a:ea typeface="+mn-ea"/>
                        </a:rPr>
                        <a:t>18</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ts val="1000"/>
                        </a:spcAft>
                      </a:pPr>
                      <a:r>
                        <a:rPr lang="zh-CN" sz="4400" b="1" kern="100">
                          <a:solidFill>
                            <a:schemeClr val="tx1"/>
                          </a:solidFill>
                          <a:effectLst/>
                          <a:latin typeface="+mn-ea"/>
                          <a:ea typeface="+mn-ea"/>
                        </a:rPr>
                        <a:t>…</a:t>
                      </a:r>
                      <a:endParaRPr lang="zh-CN" sz="4400" b="1" kern="100">
                        <a:solidFill>
                          <a:schemeClr val="tx1"/>
                        </a:solidFill>
                        <a:effectLst/>
                        <a:latin typeface="+mn-ea"/>
                        <a:ea typeface="+mn-ea"/>
                      </a:endParaRPr>
                    </a:p>
                  </a:txBody>
                  <a:tcPr marL="76200" marR="76200" marT="47625" marB="47625"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r>
            </a:tbl>
          </a:graphicData>
        </a:graphic>
      </p:graphicFrame>
      <p:sp>
        <p:nvSpPr>
          <p:cNvPr id="24" name="矩形: 圆角 23"/>
          <p:cNvSpPr/>
          <p:nvPr/>
        </p:nvSpPr>
        <p:spPr>
          <a:xfrm>
            <a:off x="3390900" y="8552022"/>
            <a:ext cx="17240250" cy="2591037"/>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文本框 24"/>
          <p:cNvSpPr txBox="1"/>
          <p:nvPr/>
        </p:nvSpPr>
        <p:spPr bwMode="auto">
          <a:xfrm>
            <a:off x="4008615" y="8552022"/>
            <a:ext cx="16004820" cy="213520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根据“单价</a:t>
            </a:r>
            <a:r>
              <a:rPr lang="en-US" altLang="zh-CN" sz="4800" b="1">
                <a:ln w="18415" cmpd="sng">
                  <a:noFill/>
                  <a:prstDash val="solid"/>
                </a:ln>
                <a:solidFill>
                  <a:srgbClr val="FF0000"/>
                </a:solidFill>
                <a:latin typeface="+mn-ea"/>
                <a:cs typeface="思源黑体 CN Light" panose="020b0300000000000000" charset="-122"/>
                <a:sym typeface="+mn-lt"/>
              </a:rPr>
              <a:t>×</a:t>
            </a:r>
            <a:r>
              <a:rPr lang="zh-CN" altLang="en-US" sz="4800" b="1">
                <a:ln w="18415" cmpd="sng">
                  <a:noFill/>
                  <a:prstDash val="solid"/>
                </a:ln>
                <a:solidFill>
                  <a:srgbClr val="FF0000"/>
                </a:solidFill>
                <a:latin typeface="+mn-ea"/>
                <a:cs typeface="思源黑体 CN Light" panose="020b0300000000000000" charset="-122"/>
                <a:sym typeface="+mn-lt"/>
              </a:rPr>
              <a:t>数量</a:t>
            </a:r>
            <a:r>
              <a:rPr lang="en-US" altLang="zh-CN" sz="4800" b="1">
                <a:ln w="18415" cmpd="sng">
                  <a:noFill/>
                  <a:prstDash val="solid"/>
                </a:ln>
                <a:solidFill>
                  <a:srgbClr val="FF0000"/>
                </a:solidFill>
                <a:latin typeface="+mn-ea"/>
                <a:cs typeface="思源黑体 CN Light" panose="020b0300000000000000" charset="-122"/>
                <a:sym typeface="+mn-lt"/>
              </a:rPr>
              <a:t>=</a:t>
            </a:r>
            <a:r>
              <a:rPr lang="zh-CN" altLang="en-US" sz="4800" b="1">
                <a:ln w="18415" cmpd="sng">
                  <a:noFill/>
                  <a:prstDash val="solid"/>
                </a:ln>
                <a:solidFill>
                  <a:srgbClr val="FF0000"/>
                </a:solidFill>
                <a:latin typeface="+mn-ea"/>
                <a:cs typeface="思源黑体 CN Light" panose="020b0300000000000000" charset="-122"/>
                <a:sym typeface="+mn-lt"/>
              </a:rPr>
              <a:t>总价”可以求出：</a:t>
            </a:r>
            <a:r>
              <a:rPr lang="en-US" altLang="zh-CN" sz="4800" b="1">
                <a:ln w="18415" cmpd="sng">
                  <a:noFill/>
                  <a:prstDash val="solid"/>
                </a:ln>
                <a:solidFill>
                  <a:srgbClr val="FF0000"/>
                </a:solidFill>
                <a:latin typeface="+mn-ea"/>
                <a:cs typeface="思源黑体 CN Light" panose="020b0300000000000000" charset="-122"/>
                <a:sym typeface="+mn-lt"/>
              </a:rPr>
              <a:t>5×2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10</a:t>
            </a:r>
            <a:r>
              <a:rPr lang="zh-CN" altLang="en-US" sz="4800" b="1">
                <a:ln w="18415" cmpd="sng">
                  <a:noFill/>
                  <a:prstDash val="solid"/>
                </a:ln>
                <a:solidFill>
                  <a:srgbClr val="FF0000"/>
                </a:solidFill>
                <a:latin typeface="+mn-ea"/>
                <a:cs typeface="思源黑体 CN Light" panose="020b0300000000000000" charset="-122"/>
                <a:sym typeface="+mn-lt"/>
              </a:rPr>
              <a:t>（元）；</a:t>
            </a:r>
            <a:endParaRPr lang="en-US" altLang="zh-CN" sz="4800" b="1">
              <a:ln w="18415" cmpd="sng">
                <a:noFill/>
                <a:prstDash val="solid"/>
              </a:ln>
              <a:solidFill>
                <a:srgbClr val="FF0000"/>
              </a:solidFill>
              <a:latin typeface="+mn-ea"/>
              <a:cs typeface="思源黑体 CN Light" panose="020b0300000000000000" charset="-122"/>
              <a:sym typeface="+mn-lt"/>
            </a:endParaRPr>
          </a:p>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根据“数量</a:t>
            </a:r>
            <a:r>
              <a:rPr lang="en-US" altLang="zh-CN" sz="4800" b="1">
                <a:ln w="18415" cmpd="sng">
                  <a:noFill/>
                  <a:prstDash val="solid"/>
                </a:ln>
                <a:solidFill>
                  <a:srgbClr val="FF0000"/>
                </a:solidFill>
                <a:latin typeface="+mn-ea"/>
                <a:cs typeface="思源黑体 CN Light" panose="020b0300000000000000" charset="-122"/>
                <a:sym typeface="+mn-lt"/>
              </a:rPr>
              <a:t>=</a:t>
            </a:r>
            <a:r>
              <a:rPr lang="zh-CN" altLang="en-US" sz="4800" b="1">
                <a:ln w="18415" cmpd="sng">
                  <a:noFill/>
                  <a:prstDash val="solid"/>
                </a:ln>
                <a:solidFill>
                  <a:srgbClr val="FF0000"/>
                </a:solidFill>
                <a:latin typeface="+mn-ea"/>
                <a:cs typeface="思源黑体 CN Light" panose="020b0300000000000000" charset="-122"/>
                <a:sym typeface="+mn-lt"/>
              </a:rPr>
              <a:t>总价</a:t>
            </a:r>
            <a:r>
              <a:rPr lang="en-US" altLang="zh-CN" sz="4800" b="1">
                <a:ln w="18415" cmpd="sng">
                  <a:noFill/>
                  <a:prstDash val="solid"/>
                </a:ln>
                <a:solidFill>
                  <a:srgbClr val="FF0000"/>
                </a:solidFill>
                <a:latin typeface="+mn-ea"/>
                <a:cs typeface="思源黑体 CN Light" panose="020b0300000000000000" charset="-122"/>
                <a:sym typeface="+mn-lt"/>
              </a:rPr>
              <a:t>÷</a:t>
            </a:r>
            <a:r>
              <a:rPr lang="zh-CN" altLang="en-US" sz="4800" b="1">
                <a:ln w="18415" cmpd="sng">
                  <a:noFill/>
                  <a:prstDash val="solid"/>
                </a:ln>
                <a:solidFill>
                  <a:srgbClr val="FF0000"/>
                </a:solidFill>
                <a:latin typeface="+mn-ea"/>
                <a:cs typeface="思源黑体 CN Light" panose="020b0300000000000000" charset="-122"/>
                <a:sym typeface="+mn-lt"/>
              </a:rPr>
              <a:t>单价”可以求出：</a:t>
            </a:r>
            <a:r>
              <a:rPr lang="en-US" altLang="zh-CN" sz="4800" b="1">
                <a:ln w="18415" cmpd="sng">
                  <a:noFill/>
                  <a:prstDash val="solid"/>
                </a:ln>
                <a:solidFill>
                  <a:srgbClr val="FF0000"/>
                </a:solidFill>
                <a:latin typeface="+mn-ea"/>
                <a:cs typeface="思源黑体 CN Light" panose="020b0300000000000000" charset="-122"/>
                <a:sym typeface="+mn-lt"/>
              </a:rPr>
              <a:t>18÷2</a:t>
            </a: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9</a:t>
            </a:r>
            <a:r>
              <a:rPr lang="zh-CN" altLang="en-US" sz="4800" b="1">
                <a:ln w="18415" cmpd="sng">
                  <a:noFill/>
                  <a:prstDash val="solid"/>
                </a:ln>
                <a:solidFill>
                  <a:srgbClr val="FF0000"/>
                </a:solidFill>
                <a:latin typeface="+mn-ea"/>
                <a:cs typeface="思源黑体 CN Light" panose="020b0300000000000000" charset="-122"/>
                <a:sym typeface="+mn-lt"/>
              </a:rPr>
              <a:t>（本）。</a:t>
            </a:r>
            <a:endParaRPr lang="en-US" altLang="zh-CN" sz="4800" b="1">
              <a:ln w="18415" cmpd="sng">
                <a:noFill/>
                <a:prstDash val="solid"/>
              </a:ln>
              <a:solidFill>
                <a:srgbClr val="FF0000"/>
              </a:solidFill>
              <a:latin typeface="+mn-ea"/>
              <a:cs typeface="思源黑体 CN Light" panose="020b0300000000000000" charset="-122"/>
              <a:sym typeface="+mn-lt"/>
            </a:endParaRPr>
          </a:p>
        </p:txBody>
      </p:sp>
      <p:sp>
        <p:nvSpPr>
          <p:cNvPr id="26" name="文本框 25"/>
          <p:cNvSpPr txBox="1"/>
          <p:nvPr/>
        </p:nvSpPr>
        <p:spPr bwMode="auto">
          <a:xfrm>
            <a:off x="12011025" y="5874603"/>
            <a:ext cx="1066800"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4800" b="1">
                <a:ln w="18415" cmpd="sng">
                  <a:noFill/>
                  <a:prstDash val="solid"/>
                </a:ln>
                <a:solidFill>
                  <a:srgbClr val="0000FF"/>
                </a:solidFill>
                <a:latin typeface="宋体" panose="02010600030101010101" pitchFamily="2" charset="-122"/>
                <a:cs typeface="思源黑体 CN Light" panose="020b0300000000000000" charset="-122"/>
                <a:sym typeface="+mn-lt"/>
              </a:rPr>
              <a:t>10</a:t>
            </a:r>
            <a:endParaRPr lang="zh-CN" altLang="en-US" sz="48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
        <p:nvSpPr>
          <p:cNvPr id="27" name="文本框 26"/>
          <p:cNvSpPr txBox="1"/>
          <p:nvPr/>
        </p:nvSpPr>
        <p:spPr bwMode="auto">
          <a:xfrm>
            <a:off x="16230600" y="4914798"/>
            <a:ext cx="1066800"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sz="4800" b="1">
                <a:ln w="18415" cmpd="sng">
                  <a:noFill/>
                  <a:prstDash val="solid"/>
                </a:ln>
                <a:solidFill>
                  <a:srgbClr val="0000FF"/>
                </a:solidFill>
                <a:latin typeface="宋体" panose="02010600030101010101" pitchFamily="2" charset="-122"/>
                <a:cs typeface="思源黑体 CN Light" panose="020b0300000000000000" charset="-122"/>
                <a:sym typeface="+mn-lt"/>
              </a:rPr>
              <a:t>9</a:t>
            </a:r>
            <a:endParaRPr lang="zh-CN" altLang="en-US" sz="4800" b="1">
              <a:ln w="18415" cmpd="sng">
                <a:noFill/>
                <a:prstDash val="solid"/>
              </a:ln>
              <a:solidFill>
                <a:srgbClr val="0000FF"/>
              </a:solidFill>
              <a:latin typeface="宋体" panose="02010600030101010101" pitchFamily="2" charset="-122"/>
              <a:ea typeface="宋体" panose="02010600030101010101" pitchFamily="2" charset="-122"/>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par>
                          <p:cTn id="8" fill="hold" nodeType="afterGroup">
                            <p:stCondLst>
                              <p:cond delay="500"/>
                            </p:stCondLst>
                            <p:childTnLst>
                              <p:par>
                                <p:cTn id="9" presetID="42" presetClass="entr" presetSubtype="0" dur="1000" fill="hold"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1000"/>
                                        <p:tgtEl>
                                          <p:spTgt spid="22"/>
                                        </p:tgtEl>
                                      </p:cBhvr>
                                    </p:animEffect>
                                    <p:anim calcmode="lin" valueType="num">
                                      <p:cBhvr>
                                        <p:cTn id="12" dur="1000" fill="hold"/>
                                        <p:tgtEl>
                                          <p:spTgt spid="22"/>
                                        </p:tgtEl>
                                        <p:attrNameLst>
                                          <p:attrName>ppt_x</p:attrName>
                                        </p:attrNameLst>
                                      </p:cBhvr>
                                      <p:tavLst>
                                        <p:tav tm="0">
                                          <p:val>
                                            <p:strVal val="#ppt_x"/>
                                          </p:val>
                                        </p:tav>
                                        <p:tav tm="100000">
                                          <p:val>
                                            <p:strVal val="#ppt_x"/>
                                          </p:val>
                                        </p:tav>
                                      </p:tavLst>
                                    </p:anim>
                                    <p:anim calcmode="lin" valueType="num">
                                      <p:cBhvr>
                                        <p:cTn id="13" dur="1000" fill="hold"/>
                                        <p:tgtEl>
                                          <p:spTgt spid="22"/>
                                        </p:tgtEl>
                                        <p:attrNameLst>
                                          <p:attrName>ppt_y</p:attrName>
                                        </p:attrNameLst>
                                      </p:cBhvr>
                                      <p:tavLst>
                                        <p:tav tm="0">
                                          <p:val>
                                            <p:strVal val="#ppt_y+.1"/>
                                          </p:val>
                                        </p:tav>
                                        <p:tav tm="100000">
                                          <p:val>
                                            <p:strVal val="#ppt_y"/>
                                          </p:val>
                                        </p:tav>
                                      </p:tavLst>
                                    </p:anim>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left)">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childTnLst>
                          </p:cTn>
                        </p:par>
                        <p:par>
                          <p:cTn id="23" fill="hold" nodeType="afterGroup">
                            <p:stCondLst>
                              <p:cond delay="500"/>
                            </p:stCondLst>
                            <p:childTnLst>
                              <p:par>
                                <p:cTn id="24" presetID="22" presetClass="entr" presetSubtype="8" dur="500" fill="hold" nodeType="afterEffect">
                                  <p:stCondLst>
                                    <p:cond delay="0"/>
                                  </p:stCondLst>
                                  <p:childTnLst>
                                    <p:set>
                                      <p:cBhvr>
                                        <p:cTn id="25" dur="1" fill="hold">
                                          <p:stCondLst>
                                            <p:cond delay="0"/>
                                          </p:stCondLst>
                                        </p:cTn>
                                        <p:tgtEl>
                                          <p:spTgt spid="25">
                                            <p:txEl>
                                              <p:pRg st="0" end="0"/>
                                            </p:txEl>
                                          </p:spTgt>
                                        </p:tgtEl>
                                        <p:attrNameLst>
                                          <p:attrName>style.visibility</p:attrName>
                                        </p:attrNameLst>
                                      </p:cBhvr>
                                      <p:to>
                                        <p:strVal val="visible"/>
                                      </p:to>
                                    </p:set>
                                    <p:animEffect transition="in" filter="wipe(left)">
                                      <p:cBhvr>
                                        <p:cTn id="26" dur="500"/>
                                        <p:tgtEl>
                                          <p:spTgt spid="25">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1" nodeType="click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wipe(left)">
                                      <p:cBhvr>
                                        <p:cTn id="31" dur="500"/>
                                        <p:tgtEl>
                                          <p:spTgt spid="26"/>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nodeType="clickEffect">
                                  <p:stCondLst>
                                    <p:cond delay="0"/>
                                  </p:stCondLst>
                                  <p:childTnLst>
                                    <p:set>
                                      <p:cBhvr>
                                        <p:cTn id="35" dur="1" fill="hold">
                                          <p:stCondLst>
                                            <p:cond delay="0"/>
                                          </p:stCondLst>
                                        </p:cTn>
                                        <p:tgtEl>
                                          <p:spTgt spid="25">
                                            <p:txEl>
                                              <p:pRg st="1" end="1"/>
                                            </p:txEl>
                                          </p:spTgt>
                                        </p:tgtEl>
                                        <p:attrNameLst>
                                          <p:attrName>style.visibility</p:attrName>
                                        </p:attrNameLst>
                                      </p:cBhvr>
                                      <p:to>
                                        <p:strVal val="visible"/>
                                      </p:to>
                                    </p:set>
                                    <p:animEffect transition="in" filter="wipe(left)">
                                      <p:cBhvr>
                                        <p:cTn id="36" dur="500"/>
                                        <p:tgtEl>
                                          <p:spTgt spid="25">
                                            <p:txEl>
                                              <p:pRg st="1" end="1"/>
                                            </p:txEl>
                                          </p:spTgt>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22" presetClass="entr" presetSubtype="8" dur="500" fill="hold" grpId="1" nodeType="clickEffect">
                                  <p:stCondLst>
                                    <p:cond delay="0"/>
                                  </p:stCondLst>
                                  <p:childTnLst>
                                    <p:set>
                                      <p:cBhvr>
                                        <p:cTn id="40" dur="1" fill="hold">
                                          <p:stCondLst>
                                            <p:cond delay="0"/>
                                          </p:stCondLst>
                                        </p:cTn>
                                        <p:tgtEl>
                                          <p:spTgt spid="27"/>
                                        </p:tgtEl>
                                        <p:attrNameLst>
                                          <p:attrName>style.visibility</p:attrName>
                                        </p:attrNameLst>
                                      </p:cBhvr>
                                      <p:to>
                                        <p:strVal val="visible"/>
                                      </p:to>
                                    </p:set>
                                    <p:animEffect transition="in" filter="wipe(left)">
                                      <p:cBhvr>
                                        <p:cTn id="41"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1"/>
      <p:bldP spid="27" grpId="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47" name="图片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 y="-1"/>
            <a:ext cx="24422100" cy="13737431"/>
          </a:xfrm>
          <a:prstGeom prst="rect">
            <a:avLst/>
          </a:prstGeom>
        </p:spPr>
      </p:pic>
      <p:sp>
        <p:nvSpPr>
          <p:cNvPr id="21" name="Rectangle 13"/>
          <p:cNvSpPr>
            <a:spLocks noChangeArrowheads="1"/>
          </p:cNvSpPr>
          <p:nvPr/>
        </p:nvSpPr>
        <p:spPr bwMode="auto">
          <a:xfrm>
            <a:off x="0" y="0"/>
            <a:ext cx="2438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grpSp>
        <p:nvGrpSpPr>
          <p:cNvPr id="8" name="组合 7"/>
          <p:cNvGrpSpPr/>
          <p:nvPr/>
        </p:nvGrpSpPr>
        <p:grpSpPr>
          <a:xfrm>
            <a:off x="2133600" y="3314697"/>
            <a:ext cx="20560508" cy="7182535"/>
            <a:chOff x="2514600" y="3205077"/>
            <a:chExt cx="20560508" cy="7182535"/>
          </a:xfrm>
        </p:grpSpPr>
        <p:sp>
          <p:nvSpPr>
            <p:cNvPr id="2" name="文本框 1"/>
            <p:cNvSpPr txBox="1"/>
            <p:nvPr/>
          </p:nvSpPr>
          <p:spPr bwMode="auto">
            <a:xfrm>
              <a:off x="2514600" y="3205077"/>
              <a:ext cx="18440400" cy="693651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7】</a:t>
              </a:r>
              <a:r>
                <a:rPr lang="zh-CN" altLang="en-US" sz="4800" b="1">
                  <a:ln w="18415" cmpd="sng">
                    <a:noFill/>
                    <a:prstDash val="solid"/>
                  </a:ln>
                  <a:latin typeface="+mn-ea"/>
                  <a:cs typeface="思源黑体 CN Light" panose="020b0300000000000000" charset="-122"/>
                  <a:sym typeface="+mn-lt"/>
                </a:rPr>
                <a:t>数学老师购买的作业本的数</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量和总价如下表所示。</a:t>
              </a: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2</a:t>
              </a:r>
              <a:r>
                <a:rPr lang="zh-CN" altLang="en-US" sz="4800" b="1">
                  <a:ln w="18415" cmpd="sng">
                    <a:noFill/>
                    <a:prstDash val="solid"/>
                  </a:ln>
                  <a:latin typeface="+mn-ea"/>
                  <a:cs typeface="思源黑体 CN Light" panose="020b0300000000000000" charset="-122"/>
                  <a:sym typeface="+mn-lt"/>
                </a:rPr>
                <a:t>）在右图中把本子数量与总价所</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对应的点描出来，并连线。 </a:t>
              </a:r>
              <a:endParaRPr lang="zh-CN" altLang="en-US" sz="4800" b="1">
                <a:ln w="18415" cmpd="sng">
                  <a:noFill/>
                  <a:prstDash val="solid"/>
                </a:ln>
                <a:latin typeface="+mn-ea"/>
                <a:cs typeface="思源黑体 CN Light" panose="020b0300000000000000" charset="-122"/>
                <a:sym typeface="+mn-lt"/>
              </a:endParaRPr>
            </a:p>
          </p:txBody>
        </p:sp>
        <p:pic>
          <p:nvPicPr>
            <p:cNvPr id="6" name="图片 5"/>
            <p:cNvPicPr>
              <a:picLocks noChangeAspect="1"/>
            </p:cNvPicPr>
            <p:nvPr/>
          </p:nvPicPr>
          <p:blipFill>
            <a:blip r:embed="rId4"/>
            <a:stretch>
              <a:fillRect/>
            </a:stretch>
          </p:blipFill>
          <p:spPr>
            <a:xfrm>
              <a:off x="12822176" y="3511577"/>
              <a:ext cx="10252932" cy="6876035"/>
            </a:xfrm>
            <a:prstGeom prst="rect">
              <a:avLst/>
            </a:prstGeom>
          </p:spPr>
        </p:pic>
        <p:pic>
          <p:nvPicPr>
            <p:cNvPr id="7" name="图片 6"/>
            <p:cNvPicPr>
              <a:picLocks noChangeAspect="1"/>
            </p:cNvPicPr>
            <p:nvPr/>
          </p:nvPicPr>
          <p:blipFill>
            <a:blip r:embed="rId5"/>
            <a:stretch>
              <a:fillRect/>
            </a:stretch>
          </p:blipFill>
          <p:spPr>
            <a:xfrm>
              <a:off x="2533650" y="5733288"/>
              <a:ext cx="9752076" cy="2249424"/>
            </a:xfrm>
            <a:prstGeom prst="rect">
              <a:avLst/>
            </a:prstGeom>
          </p:spPr>
        </p:pic>
      </p:grpSp>
      <p:sp>
        <p:nvSpPr>
          <p:cNvPr id="9" name=" 184"/>
          <p:cNvSpPr/>
          <p:nvPr/>
        </p:nvSpPr>
        <p:spPr>
          <a:xfrm>
            <a:off x="13792200" y="9144000"/>
            <a:ext cx="152400" cy="152400"/>
          </a:xfrm>
          <a:prstGeom prst="ellipse">
            <a:avLst/>
          </a:prstGeom>
          <a:solidFill>
            <a:srgbClr val="FF0000"/>
          </a:solidFill>
          <a:ln w="12700" cap="flat" cmpd="sng" algn="ctr">
            <a:noFill/>
            <a:prstDash val="solid"/>
            <a:miter lim="800000"/>
          </a:ln>
          <a:effec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eaLnBrk="1" fontAlgn="auto" hangingPunct="1">
              <a:spcBef>
                <a:spcPct val="0"/>
              </a:spcBef>
              <a:spcAft>
                <a:spcPct val="0"/>
              </a:spcAft>
              <a:defRPr/>
            </a:pPr>
            <a:endParaRPr lang="zh-CN" altLang="en-US" sz="1350" noProof="1">
              <a:solidFill>
                <a:srgbClr val="FFFFFF"/>
              </a:solidFill>
              <a:latin typeface="Calibri"/>
              <a:ea typeface="等线" panose="02010600030101010101" pitchFamily="2" charset="-122"/>
            </a:endParaRPr>
          </a:p>
        </p:txBody>
      </p:sp>
      <p:sp>
        <p:nvSpPr>
          <p:cNvPr id="10" name=" 184"/>
          <p:cNvSpPr/>
          <p:nvPr/>
        </p:nvSpPr>
        <p:spPr>
          <a:xfrm>
            <a:off x="15468600" y="7939932"/>
            <a:ext cx="152400" cy="152400"/>
          </a:xfrm>
          <a:prstGeom prst="ellipse">
            <a:avLst/>
          </a:prstGeom>
          <a:solidFill>
            <a:srgbClr val="FF0000"/>
          </a:solidFill>
          <a:ln w="12700" cap="flat" cmpd="sng" algn="ctr">
            <a:noFill/>
            <a:prstDash val="solid"/>
            <a:miter lim="800000"/>
          </a:ln>
          <a:effec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eaLnBrk="1" fontAlgn="auto" hangingPunct="1">
              <a:spcBef>
                <a:spcPct val="0"/>
              </a:spcBef>
              <a:spcAft>
                <a:spcPct val="0"/>
              </a:spcAft>
              <a:defRPr/>
            </a:pPr>
            <a:endParaRPr lang="zh-CN" altLang="en-US" sz="1350" noProof="1">
              <a:solidFill>
                <a:srgbClr val="FFFFFF"/>
              </a:solidFill>
              <a:latin typeface="Calibri"/>
              <a:ea typeface="等线" panose="02010600030101010101" pitchFamily="2" charset="-122"/>
            </a:endParaRPr>
          </a:p>
        </p:txBody>
      </p:sp>
      <p:sp>
        <p:nvSpPr>
          <p:cNvPr id="11" name=" 184"/>
          <p:cNvSpPr/>
          <p:nvPr/>
        </p:nvSpPr>
        <p:spPr>
          <a:xfrm>
            <a:off x="17068800" y="6716314"/>
            <a:ext cx="152400" cy="152400"/>
          </a:xfrm>
          <a:prstGeom prst="ellipse">
            <a:avLst/>
          </a:prstGeom>
          <a:solidFill>
            <a:srgbClr val="FF0000"/>
          </a:solidFill>
          <a:ln w="12700" cap="flat" cmpd="sng" algn="ctr">
            <a:noFill/>
            <a:prstDash val="solid"/>
            <a:miter lim="800000"/>
          </a:ln>
          <a:effec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eaLnBrk="1" fontAlgn="auto" hangingPunct="1">
              <a:spcBef>
                <a:spcPct val="0"/>
              </a:spcBef>
              <a:spcAft>
                <a:spcPct val="0"/>
              </a:spcAft>
              <a:defRPr/>
            </a:pPr>
            <a:endParaRPr lang="zh-CN" altLang="en-US" sz="1350" noProof="1">
              <a:solidFill>
                <a:srgbClr val="FFFFFF"/>
              </a:solidFill>
              <a:latin typeface="Calibri"/>
              <a:ea typeface="等线" panose="02010600030101010101" pitchFamily="2" charset="-122"/>
            </a:endParaRPr>
          </a:p>
        </p:txBody>
      </p:sp>
      <p:sp>
        <p:nvSpPr>
          <p:cNvPr id="12" name=" 184"/>
          <p:cNvSpPr/>
          <p:nvPr/>
        </p:nvSpPr>
        <p:spPr>
          <a:xfrm>
            <a:off x="18669000" y="5486400"/>
            <a:ext cx="152400" cy="152400"/>
          </a:xfrm>
          <a:prstGeom prst="ellipse">
            <a:avLst/>
          </a:prstGeom>
          <a:solidFill>
            <a:srgbClr val="FF0000"/>
          </a:solidFill>
          <a:ln w="12700" cap="flat" cmpd="sng" algn="ctr">
            <a:noFill/>
            <a:prstDash val="solid"/>
            <a:miter lim="800000"/>
          </a:ln>
          <a:effec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eaLnBrk="1" fontAlgn="auto" hangingPunct="1">
              <a:spcBef>
                <a:spcPct val="0"/>
              </a:spcBef>
              <a:spcAft>
                <a:spcPct val="0"/>
              </a:spcAft>
              <a:defRPr/>
            </a:pPr>
            <a:endParaRPr lang="zh-CN" altLang="en-US" sz="1350" noProof="1">
              <a:solidFill>
                <a:srgbClr val="FFFFFF"/>
              </a:solidFill>
              <a:latin typeface="Calibri"/>
              <a:ea typeface="等线" panose="02010600030101010101" pitchFamily="2" charset="-122"/>
            </a:endParaRPr>
          </a:p>
        </p:txBody>
      </p:sp>
      <p:cxnSp>
        <p:nvCxnSpPr>
          <p:cNvPr id="13" name="直接连接符 12"/>
          <p:cNvCxnSpPr>
            <a:stCxn id="15" idx="7"/>
          </p:cNvCxnSpPr>
          <p:nvPr/>
        </p:nvCxnSpPr>
        <p:spPr bwMode="auto">
          <a:xfrm flipH="1">
            <a:off x="13868400" y="4289518"/>
            <a:ext cx="6530882" cy="4930682"/>
          </a:xfrm>
          <a:prstGeom prst="line">
            <a:avLst/>
          </a:prstGeom>
          <a:noFill/>
          <a:ln w="57150" algn="ctr">
            <a:solidFill>
              <a:srgbClr val="0000FF"/>
            </a:solidFill>
            <a:miter lim="800000"/>
          </a:ln>
          <a:extLst>
            <a:ext uri="{909E8E84-426E-40DD-AFC4-6F175D3DCCD1}">
              <a14:hiddenFill xmlns:a14="http://schemas.microsoft.com/office/drawing/2010/main">
                <a:noFill/>
              </a14:hiddenFill>
            </a:ext>
          </a:extLst>
        </p:spPr>
      </p:cxnSp>
      <p:sp>
        <p:nvSpPr>
          <p:cNvPr id="15" name=" 184"/>
          <p:cNvSpPr/>
          <p:nvPr/>
        </p:nvSpPr>
        <p:spPr>
          <a:xfrm>
            <a:off x="20269200" y="4267200"/>
            <a:ext cx="152400" cy="152400"/>
          </a:xfrm>
          <a:prstGeom prst="ellipse">
            <a:avLst/>
          </a:prstGeom>
          <a:solidFill>
            <a:srgbClr val="FF0000"/>
          </a:solidFill>
          <a:ln w="12700" cap="flat" cmpd="sng" algn="ctr">
            <a:noFill/>
            <a:prstDash val="solid"/>
            <a:miter lim="800000"/>
          </a:ln>
          <a:effec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eaLnBrk="1" fontAlgn="auto" hangingPunct="1">
              <a:spcBef>
                <a:spcPct val="0"/>
              </a:spcBef>
              <a:spcAft>
                <a:spcPct val="0"/>
              </a:spcAft>
              <a:defRPr/>
            </a:pPr>
            <a:endParaRPr lang="zh-CN" altLang="en-US" sz="1350" noProof="1">
              <a:solidFill>
                <a:srgbClr val="FFFFFF"/>
              </a:solidFill>
              <a:latin typeface="Calibri"/>
              <a:ea typeface="等线" panose="02010600030101010101" pitchFamily="2" charset="-122"/>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4" dur="500"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down)">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5"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384000" cy="13716000"/>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1053637"/>
            <a:ext cx="5578057" cy="1796958"/>
          </a:xfrm>
          <a:prstGeom prst="rect">
            <a:avLst/>
          </a:prstGeom>
        </p:spPr>
      </p:pic>
      <p:grpSp>
        <p:nvGrpSpPr>
          <p:cNvPr id="10" name="组合 9"/>
          <p:cNvGrpSpPr/>
          <p:nvPr/>
        </p:nvGrpSpPr>
        <p:grpSpPr>
          <a:xfrm>
            <a:off x="2247050" y="3032183"/>
            <a:ext cx="19889901" cy="6936514"/>
            <a:chOff x="2133600" y="3314697"/>
            <a:chExt cx="19889901" cy="6936514"/>
          </a:xfrm>
        </p:grpSpPr>
        <p:grpSp>
          <p:nvGrpSpPr>
            <p:cNvPr id="3" name="组合 2"/>
            <p:cNvGrpSpPr/>
            <p:nvPr/>
          </p:nvGrpSpPr>
          <p:grpSpPr>
            <a:xfrm>
              <a:off x="2133600" y="3314697"/>
              <a:ext cx="18440400" cy="6936514"/>
              <a:chOff x="2514600" y="3205077"/>
              <a:chExt cx="18440400" cy="6936514"/>
            </a:xfrm>
          </p:grpSpPr>
          <p:sp>
            <p:nvSpPr>
              <p:cNvPr id="4" name="文本框 3"/>
              <p:cNvSpPr txBox="1"/>
              <p:nvPr/>
            </p:nvSpPr>
            <p:spPr bwMode="auto">
              <a:xfrm>
                <a:off x="2514600" y="3205077"/>
                <a:ext cx="18440400" cy="693651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en-US" altLang="zh-CN" sz="4800" b="1">
                    <a:ln w="18415" cmpd="sng">
                      <a:noFill/>
                      <a:prstDash val="solid"/>
                    </a:ln>
                    <a:latin typeface="+mn-ea"/>
                    <a:cs typeface="思源黑体 CN Light" panose="020b0300000000000000" charset="-122"/>
                    <a:sym typeface="+mn-lt"/>
                  </a:rPr>
                  <a:t>【</a:t>
                </a:r>
                <a:r>
                  <a:rPr lang="zh-CN" altLang="en-US" sz="4800" b="1">
                    <a:ln w="18415" cmpd="sng">
                      <a:noFill/>
                      <a:prstDash val="solid"/>
                    </a:ln>
                    <a:latin typeface="+mn-ea"/>
                    <a:cs typeface="思源黑体 CN Light" panose="020b0300000000000000" charset="-122"/>
                    <a:sym typeface="+mn-lt"/>
                  </a:rPr>
                  <a:t>例</a:t>
                </a:r>
                <a:r>
                  <a:rPr lang="en-US" altLang="zh-CN" sz="4800" b="1">
                    <a:ln w="18415" cmpd="sng">
                      <a:noFill/>
                      <a:prstDash val="solid"/>
                    </a:ln>
                    <a:latin typeface="+mn-ea"/>
                    <a:cs typeface="思源黑体 CN Light" panose="020b0300000000000000" charset="-122"/>
                    <a:sym typeface="+mn-lt"/>
                  </a:rPr>
                  <a:t>7】</a:t>
                </a:r>
                <a:r>
                  <a:rPr lang="zh-CN" altLang="en-US" sz="4800" b="1">
                    <a:ln w="18415" cmpd="sng">
                      <a:noFill/>
                      <a:prstDash val="solid"/>
                    </a:ln>
                    <a:latin typeface="+mn-ea"/>
                    <a:cs typeface="思源黑体 CN Light" panose="020b0300000000000000" charset="-122"/>
                    <a:sym typeface="+mn-lt"/>
                  </a:rPr>
                  <a:t>数学老师购买的作业本的数</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量和总价如下表所示。</a:t>
                </a: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a:t>
                </a:r>
                <a:r>
                  <a:rPr lang="en-US" altLang="zh-CN" sz="4800" b="1">
                    <a:ln w="18415" cmpd="sng">
                      <a:noFill/>
                      <a:prstDash val="solid"/>
                    </a:ln>
                    <a:latin typeface="+mn-ea"/>
                    <a:cs typeface="思源黑体 CN Light" panose="020b0300000000000000" charset="-122"/>
                    <a:sym typeface="+mn-lt"/>
                  </a:rPr>
                  <a:t>3</a:t>
                </a:r>
                <a:r>
                  <a:rPr lang="zh-CN" altLang="en-US" sz="4800" b="1">
                    <a:ln w="18415" cmpd="sng">
                      <a:noFill/>
                      <a:prstDash val="solid"/>
                    </a:ln>
                    <a:latin typeface="+mn-ea"/>
                    <a:cs typeface="思源黑体 CN Light" panose="020b0300000000000000" charset="-122"/>
                    <a:sym typeface="+mn-lt"/>
                  </a:rPr>
                  <a:t>）作业本的总价与数量成什么关</a:t>
                </a:r>
                <a:endParaRPr lang="en-US" altLang="zh-CN" sz="4800" b="1">
                  <a:ln w="18415" cmpd="sng">
                    <a:noFill/>
                    <a:prstDash val="solid"/>
                  </a:ln>
                  <a:latin typeface="+mn-ea"/>
                  <a:cs typeface="思源黑体 CN Light" panose="020b0300000000000000" charset="-122"/>
                  <a:sym typeface="+mn-lt"/>
                </a:endParaRPr>
              </a:p>
              <a:p>
                <a:pPr>
                  <a:lnSpc>
                    <a:spcPct val="150000"/>
                  </a:lnSpc>
                  <a:defRPr/>
                </a:pPr>
                <a:r>
                  <a:rPr lang="zh-CN" altLang="en-US" sz="4800" b="1">
                    <a:ln w="18415" cmpd="sng">
                      <a:noFill/>
                      <a:prstDash val="solid"/>
                    </a:ln>
                    <a:latin typeface="+mn-ea"/>
                    <a:cs typeface="思源黑体 CN Light" panose="020b0300000000000000" charset="-122"/>
                    <a:sym typeface="+mn-lt"/>
                  </a:rPr>
                  <a:t>系？请说明理由。</a:t>
                </a:r>
                <a:endParaRPr lang="zh-CN" altLang="en-US" sz="4800" b="1">
                  <a:ln w="18415" cmpd="sng">
                    <a:noFill/>
                    <a:prstDash val="solid"/>
                  </a:ln>
                  <a:latin typeface="+mn-ea"/>
                  <a:cs typeface="思源黑体 CN Light" panose="020b0300000000000000" charset="-122"/>
                  <a:sym typeface="+mn-lt"/>
                </a:endParaRPr>
              </a:p>
            </p:txBody>
          </p:sp>
          <p:pic>
            <p:nvPicPr>
              <p:cNvPr id="6" name="图片 5"/>
              <p:cNvPicPr>
                <a:picLocks noChangeAspect="1"/>
              </p:cNvPicPr>
              <p:nvPr/>
            </p:nvPicPr>
            <p:blipFill>
              <a:blip r:embed="rId4"/>
              <a:stretch>
                <a:fillRect/>
              </a:stretch>
            </p:blipFill>
            <p:spPr>
              <a:xfrm>
                <a:off x="2533650" y="5733288"/>
                <a:ext cx="9752076" cy="2249424"/>
              </a:xfrm>
              <a:prstGeom prst="rect">
                <a:avLst/>
              </a:prstGeom>
            </p:spPr>
          </p:pic>
        </p:grpSp>
        <p:pic>
          <p:nvPicPr>
            <p:cNvPr id="9" name="图片 8"/>
            <p:cNvPicPr>
              <a:picLocks noChangeAspect="1"/>
            </p:cNvPicPr>
            <p:nvPr/>
          </p:nvPicPr>
          <p:blipFill>
            <a:blip r:embed="rId5"/>
            <a:stretch>
              <a:fillRect/>
            </a:stretch>
          </p:blipFill>
          <p:spPr>
            <a:xfrm>
              <a:off x="12479276" y="3483379"/>
              <a:ext cx="9544224" cy="6599149"/>
            </a:xfrm>
            <a:prstGeom prst="rect">
              <a:avLst/>
            </a:prstGeom>
          </p:spPr>
        </p:pic>
      </p:grpSp>
      <p:sp>
        <p:nvSpPr>
          <p:cNvPr id="12" name="矩形: 圆角 11"/>
          <p:cNvSpPr/>
          <p:nvPr/>
        </p:nvSpPr>
        <p:spPr>
          <a:xfrm>
            <a:off x="3192285" y="10150285"/>
            <a:ext cx="17240250" cy="2346623"/>
          </a:xfrm>
          <a:prstGeom prst="roundRect">
            <a:avLst/>
          </a:prstGeom>
          <a:solidFill>
            <a:srgbClr val="CCECFF"/>
          </a:solidFill>
          <a:ln w="38100">
            <a:solidFill>
              <a:srgbClr val="00B0F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文本框 12"/>
          <p:cNvSpPr txBox="1"/>
          <p:nvPr/>
        </p:nvSpPr>
        <p:spPr bwMode="auto">
          <a:xfrm>
            <a:off x="3810000" y="10150285"/>
            <a:ext cx="16004820" cy="213520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4800" b="1">
                <a:ln w="18415" cmpd="sng">
                  <a:noFill/>
                  <a:prstDash val="solid"/>
                </a:ln>
                <a:solidFill>
                  <a:srgbClr val="FF0000"/>
                </a:solidFill>
                <a:latin typeface="+mn-ea"/>
                <a:cs typeface="思源黑体 CN Light" panose="020b0300000000000000" charset="-122"/>
                <a:sym typeface="+mn-lt"/>
              </a:rPr>
              <a:t>（</a:t>
            </a:r>
            <a:r>
              <a:rPr lang="en-US" altLang="zh-CN" sz="4800" b="1">
                <a:ln w="18415" cmpd="sng">
                  <a:noFill/>
                  <a:prstDash val="solid"/>
                </a:ln>
                <a:solidFill>
                  <a:srgbClr val="FF0000"/>
                </a:solidFill>
                <a:latin typeface="+mn-ea"/>
                <a:cs typeface="思源黑体 CN Light" panose="020b0300000000000000" charset="-122"/>
                <a:sym typeface="+mn-lt"/>
              </a:rPr>
              <a:t>3</a:t>
            </a:r>
            <a:r>
              <a:rPr lang="zh-CN" altLang="en-US" sz="4800" b="1">
                <a:ln w="18415" cmpd="sng">
                  <a:noFill/>
                  <a:prstDash val="solid"/>
                </a:ln>
                <a:solidFill>
                  <a:srgbClr val="FF0000"/>
                </a:solidFill>
                <a:latin typeface="+mn-ea"/>
                <a:cs typeface="思源黑体 CN Light" panose="020b0300000000000000" charset="-122"/>
                <a:sym typeface="+mn-lt"/>
              </a:rPr>
              <a:t>）根据图像可以知道，总价与数量成正比例关系。因为总价</a:t>
            </a:r>
            <a:r>
              <a:rPr lang="en-US" altLang="zh-CN" sz="4800" b="1">
                <a:ln w="18415" cmpd="sng">
                  <a:noFill/>
                  <a:prstDash val="solid"/>
                </a:ln>
                <a:solidFill>
                  <a:srgbClr val="FF0000"/>
                </a:solidFill>
                <a:latin typeface="+mn-ea"/>
                <a:cs typeface="思源黑体 CN Light" panose="020b0300000000000000" charset="-122"/>
                <a:sym typeface="+mn-lt"/>
              </a:rPr>
              <a:t>÷</a:t>
            </a:r>
            <a:r>
              <a:rPr lang="zh-CN" altLang="en-US" sz="4800" b="1">
                <a:ln w="18415" cmpd="sng">
                  <a:noFill/>
                  <a:prstDash val="solid"/>
                </a:ln>
                <a:solidFill>
                  <a:srgbClr val="FF0000"/>
                </a:solidFill>
                <a:latin typeface="+mn-ea"/>
                <a:cs typeface="思源黑体 CN Light" panose="020b0300000000000000" charset="-122"/>
                <a:sym typeface="+mn-lt"/>
              </a:rPr>
              <a:t>数量＝单价，单价一定，所以总价和数量成正比例。</a:t>
            </a:r>
            <a:endParaRPr lang="en-US" altLang="zh-CN" sz="4800" b="1">
              <a:ln w="18415" cmpd="sng">
                <a:noFill/>
                <a:prstDash val="solid"/>
              </a:ln>
              <a:solidFill>
                <a:srgbClr val="FF0000"/>
              </a:solidFill>
              <a:latin typeface="+mn-ea"/>
              <a:cs typeface="思源黑体 CN Light" panose="020b0300000000000000" charset="-122"/>
              <a:sym typeface="+mn-lt"/>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wipe(left)">
                                      <p:cBhvr>
                                        <p:cTn id="16"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3114000" cy="12446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https://d.book118.com/408061020072006047</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165</Paragraphs>
  <Slides>23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23</vt:i4>
      </vt:variant>
    </vt:vector>
  </HeadingPairs>
  <TitlesOfParts>
    <vt:vector baseType="lpstr" size="32">
      <vt:lpstr>Arial</vt:lpstr>
      <vt:lpstr>Calibri</vt:lpstr>
      <vt:lpstr>宋体</vt:lpstr>
      <vt:lpstr>Times New Roman</vt:lpstr>
      <vt:lpstr>思源黑体 CN Light</vt:lpstr>
      <vt:lpstr>黑体</vt:lpstr>
      <vt:lpstr>楷体_GB2312</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2024-09-28T22:12:08.837</cp:lastPrinted>
  <dcterms:created xsi:type="dcterms:W3CDTF">2024-09-28T14:12:08Z</dcterms:created>
  <dcterms:modified xsi:type="dcterms:W3CDTF">2024-09-28T14:12:11Z</dcterms:modified>
</cp:coreProperties>
</file>