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1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tags" Target="../tags/tag14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tags" Target="../tags/tag6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CCC32-C698-42BB-B8E5-52F236B43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F3F41-4072-45AA-B066-1E37A6829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373CF-23CD-4F80-88D8-C007837E3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4A67A1-5F67-46E0-881E-31BD8B2BB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8AB53A-3859-4C91-B4F3-CEC07C8A2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550C53-CF9F-4A2E-81E2-A69929C9B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A0D938-3157-4D94-977C-53CFB5CA7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EFFDFA-292B-45A7-BDF8-C481EF67C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267ACA-819A-4D80-9B06-CE2F91FC3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54583-3387-4089-9790-E47337C02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06983-2158-449C-868E-112A0F29C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组-1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-12700" y="12700"/>
            <a:ext cx="12192000" cy="6858000"/>
          </a:xfrm>
          <a:prstGeom prst="rect">
            <a:avLst/>
          </a:prstGeom>
        </p:spPr>
      </p:pic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809624" y="2974340"/>
            <a:ext cx="7553325" cy="499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gradFill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810260" y="2022475"/>
            <a:ext cx="7553325" cy="997585"/>
          </a:xfrm>
          <a:prstGeom prst="rect">
            <a:avLst/>
          </a:prstGeom>
          <a:noFill/>
        </p:spPr>
        <p:txBody>
          <a:bodyPr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901065" y="3779520"/>
            <a:ext cx="1831340" cy="49085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70000">
                <a:schemeClr val="accent1"/>
              </a:gs>
            </a:gsLst>
            <a:lin ang="5400000" scaled="0"/>
          </a:gradFill>
        </p:spPr>
        <p:txBody>
          <a:bodyPr wrap="square" lIns="91440" tIns="0" rIns="9144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20" name="直接连接符 19"/>
          <p:cNvCxnSpPr/>
          <p:nvPr>
            <p:custDataLst>
              <p:tags r:id="rId3"/>
            </p:custDataLst>
          </p:nvPr>
        </p:nvCxnSpPr>
        <p:spPr>
          <a:xfrm>
            <a:off x="751205" y="983615"/>
            <a:ext cx="795020" cy="0"/>
          </a:xfrm>
          <a:prstGeom prst="line">
            <a:avLst/>
          </a:prstGeom>
          <a:ln w="25400" cap="rnd">
            <a:solidFill>
              <a:schemeClr val="accent1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318770"/>
            <a:ext cx="10968990" cy="573405"/>
          </a:xfrm>
          <a:prstGeom prst="rect">
            <a:avLst/>
          </a:prstGeom>
          <a:noFill/>
        </p:spPr>
        <p:txBody>
          <a:bodyPr wrap="square" lIns="107950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gradFill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08400" y="1128953"/>
            <a:ext cx="10969200" cy="5120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zh-CN" altLang="en-US">
                <a:sym typeface="+mn-ea"/>
              </a:defRPr>
            </a:lvl1pPr>
            <a:lvl2pPr>
              <a:defRPr lang="zh-CN" altLang="en-US">
                <a:sym typeface="+mn-ea"/>
              </a:defRPr>
            </a:lvl2pPr>
            <a:lvl3pPr>
              <a:defRPr lang="zh-CN" altLang="en-US">
                <a:sym typeface="+mn-ea"/>
              </a:defRPr>
            </a:lvl3pPr>
            <a:lvl4pPr>
              <a:defRPr lang="zh-CN" altLang="en-US">
                <a:sym typeface="+mn-ea"/>
              </a:defRPr>
            </a:lvl4pPr>
            <a:lvl5pPr>
              <a:defRPr lang="zh-CN" altLang="en-US">
                <a:sym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7" name="图片 46" descr="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817245" y="345364"/>
            <a:ext cx="1860550" cy="9404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ts val="120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5400000" scaled="0"/>
                </a:gra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indent="0" algn="l" fontAlgn="auto">
              <a:lnSpc>
                <a:spcPct val="100000"/>
              </a:lnSpc>
              <a:spcAft>
                <a:spcPts val="1200"/>
              </a:spcAft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6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817245" y="1317627"/>
            <a:ext cx="1860550" cy="450215"/>
          </a:xfrm>
          <a:prstGeom prst="rect">
            <a:avLst/>
          </a:prstGeom>
          <a:noFill/>
        </p:spPr>
        <p:txBody>
          <a:bodyPr wrap="square" lIns="71755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gradFill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xiezuo20230421-20485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60425" y="1739900"/>
            <a:ext cx="4920615" cy="16852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5400000" scaled="0"/>
                  <a:tileRect t="-100000" r="-10000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60425" y="3432175"/>
            <a:ext cx="4919980" cy="170751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0" normalizeH="0" baseline="0" noProof="1">
                <a:gradFill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20" name="直接连接符 19"/>
          <p:cNvCxnSpPr/>
          <p:nvPr>
            <p:custDataLst>
              <p:tags r:id="rId3"/>
            </p:custDataLst>
          </p:nvPr>
        </p:nvCxnSpPr>
        <p:spPr>
          <a:xfrm>
            <a:off x="751205" y="983615"/>
            <a:ext cx="795020" cy="0"/>
          </a:xfrm>
          <a:prstGeom prst="line">
            <a:avLst/>
          </a:prstGeom>
          <a:ln w="25400" cap="rnd">
            <a:solidFill>
              <a:schemeClr val="accent1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330" y="318770"/>
            <a:ext cx="10968990" cy="573405"/>
          </a:xfrm>
          <a:prstGeom prst="rect">
            <a:avLst/>
          </a:prstGeom>
          <a:noFill/>
        </p:spPr>
        <p:txBody>
          <a:bodyPr wrap="square" lIns="107950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gradFill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图片 14" descr="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20" name="直接连接符 19"/>
          <p:cNvCxnSpPr/>
          <p:nvPr>
            <p:custDataLst>
              <p:tags r:id="rId3"/>
            </p:custDataLst>
          </p:nvPr>
        </p:nvCxnSpPr>
        <p:spPr>
          <a:xfrm>
            <a:off x="751205" y="983615"/>
            <a:ext cx="795020" cy="0"/>
          </a:xfrm>
          <a:prstGeom prst="line">
            <a:avLst/>
          </a:prstGeom>
          <a:ln w="25400" cap="rnd">
            <a:solidFill>
              <a:schemeClr val="accent1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330" y="318770"/>
            <a:ext cx="10968990" cy="573405"/>
          </a:xfrm>
          <a:prstGeom prst="rect">
            <a:avLst/>
          </a:prstGeom>
          <a:noFill/>
        </p:spPr>
        <p:txBody>
          <a:bodyPr wrap="square" lIns="107950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gradFill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MiSans Normal"/>
                <a:ea typeface="MiSans Normal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MiSans Normal"/>
                <a:ea typeface="MiSans Normal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MiSans Normal"/>
                <a:ea typeface="MiSans Normal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MiSans Normal"/>
                <a:ea typeface="MiSans Normal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20" name="直接连接符 19"/>
          <p:cNvCxnSpPr/>
          <p:nvPr>
            <p:custDataLst>
              <p:tags r:id="rId3"/>
            </p:custDataLst>
          </p:nvPr>
        </p:nvCxnSpPr>
        <p:spPr>
          <a:xfrm>
            <a:off x="751205" y="983615"/>
            <a:ext cx="795020" cy="0"/>
          </a:xfrm>
          <a:prstGeom prst="line">
            <a:avLst/>
          </a:prstGeom>
          <a:ln w="25400" cap="rnd">
            <a:solidFill>
              <a:schemeClr val="accent1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18770"/>
            <a:ext cx="10968990" cy="573405"/>
          </a:xfrm>
          <a:prstGeom prst="rect">
            <a:avLst/>
          </a:prstGeom>
          <a:noFill/>
        </p:spPr>
        <p:txBody>
          <a:bodyPr wrap="square" lIns="107950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gradFill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19405"/>
            <a:ext cx="10968990" cy="593725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20" name="直接连接符 19"/>
          <p:cNvCxnSpPr/>
          <p:nvPr>
            <p:custDataLst>
              <p:tags r:id="rId3"/>
            </p:custDataLst>
          </p:nvPr>
        </p:nvCxnSpPr>
        <p:spPr>
          <a:xfrm>
            <a:off x="751205" y="983615"/>
            <a:ext cx="795020" cy="0"/>
          </a:xfrm>
          <a:prstGeom prst="line">
            <a:avLst/>
          </a:prstGeom>
          <a:ln w="25400" cap="rnd">
            <a:solidFill>
              <a:schemeClr val="accent1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075245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330" y="318770"/>
            <a:ext cx="10968990" cy="573405"/>
          </a:xfrm>
          <a:prstGeom prst="rect">
            <a:avLst/>
          </a:prstGeom>
          <a:noFill/>
        </p:spPr>
        <p:txBody>
          <a:bodyPr wrap="square" lIns="107950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gradFill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组-1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副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4982845" y="2521585"/>
            <a:ext cx="6259830" cy="8928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6665" b="0" i="0" u="none" strike="noStrike" kern="1200" cap="none" spc="0" normalizeH="0" baseline="0" noProof="1">
                <a:gradFill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9411335" y="3743960"/>
            <a:ext cx="1831340" cy="49085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70000">
                <a:schemeClr val="accent1"/>
              </a:gs>
            </a:gsLst>
            <a:lin ang="5400000" scaled="0"/>
          </a:gradFill>
        </p:spPr>
        <p:txBody>
          <a:bodyPr wrap="square" lIns="91440" tIns="0" rIns="9144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tags" Target="../tags/tag76.xml" /><Relationship Id="rId17" Type="http://schemas.openxmlformats.org/officeDocument/2006/relationships/tags" Target="../tags/tag77.xml" /><Relationship Id="rId18" Type="http://schemas.openxmlformats.org/officeDocument/2006/relationships/tags" Target="../tags/tag78.xml" /><Relationship Id="rId19" Type="http://schemas.openxmlformats.org/officeDocument/2006/relationships/tags" Target="../tags/tag7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0.xml" /><Relationship Id="rId21" Type="http://schemas.openxmlformats.org/officeDocument/2006/relationships/tags" Target="../tags/tag81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4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20" name="直接连接符 19"/>
          <p:cNvCxnSpPr/>
          <p:nvPr>
            <p:custDataLst>
              <p:tags r:id="rId14"/>
            </p:custDataLst>
          </p:nvPr>
        </p:nvCxnSpPr>
        <p:spPr>
          <a:xfrm>
            <a:off x="751205" y="983615"/>
            <a:ext cx="795020" cy="0"/>
          </a:xfrm>
          <a:prstGeom prst="line">
            <a:avLst/>
          </a:prstGeom>
          <a:ln w="25400" cap="rnd">
            <a:solidFill>
              <a:schemeClr val="accent1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6"/>
            <a:ext cx="10515600" cy="618490"/>
          </a:xfrm>
          <a:prstGeom prst="rect">
            <a:avLst/>
          </a:prstGeom>
          <a:noFill/>
        </p:spPr>
        <p:txBody>
          <a:bodyPr vert="horz" wrap="square" lIns="107950" tIns="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147597"/>
            <a:ext cx="10515600" cy="48924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1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2800" b="0" i="0" u="none" strike="noStrike" kern="1200" cap="none" spc="0" normalizeH="0" baseline="0" smtClean="0">
          <a:gradFill>
            <a:gsLst>
              <a:gs pos="0">
                <a:schemeClr val="accent2"/>
              </a:gs>
              <a:gs pos="100000">
                <a:schemeClr val="accent1"/>
              </a:gs>
            </a:gsLst>
            <a:lin ang="5400000" scaled="0"/>
          </a:gradFill>
          <a:uFillTx/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微软雅黑"/>
          <a:ea typeface="微软雅黑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50000"/>
              <a:lumOff val="50000"/>
            </a:schemeClr>
          </a:solidFill>
          <a:uFillTx/>
          <a:latin typeface="微软雅黑"/>
          <a:ea typeface="微软雅黑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50000"/>
              <a:lumOff val="50000"/>
            </a:schemeClr>
          </a:solidFill>
          <a:uFillTx/>
          <a:latin typeface="微软雅黑"/>
          <a:ea typeface="微软雅黑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600" b="0" i="0" u="none" strike="noStrike" kern="1200" cap="none" spc="150" normalizeH="0" baseline="0">
          <a:solidFill>
            <a:schemeClr val="tx1">
              <a:lumMod val="50000"/>
              <a:lumOff val="50000"/>
            </a:schemeClr>
          </a:solidFill>
          <a:uFillTx/>
          <a:latin typeface="微软雅黑"/>
          <a:ea typeface="微软雅黑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50000"/>
              <a:lumOff val="50000"/>
            </a:schemeClr>
          </a:solidFill>
          <a:uFillTx/>
          <a:latin typeface="微软雅黑"/>
          <a:ea typeface="微软雅黑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4.xml" /><Relationship Id="rId11" Type="http://schemas.openxmlformats.org/officeDocument/2006/relationships/tags" Target="../tags/tag95.xml" /><Relationship Id="rId12" Type="http://schemas.openxmlformats.org/officeDocument/2006/relationships/tags" Target="../tags/tag96.xml" /><Relationship Id="rId13" Type="http://schemas.openxmlformats.org/officeDocument/2006/relationships/tags" Target="../tags/tag97.xml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5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tags" Target="../tags/tag170.xml" /><Relationship Id="rId20" Type="http://schemas.openxmlformats.org/officeDocument/2006/relationships/tags" Target="../tags/tag188.xml" /><Relationship Id="rId21" Type="http://schemas.openxmlformats.org/officeDocument/2006/relationships/tags" Target="../tags/tag189.xml" /><Relationship Id="rId22" Type="http://schemas.openxmlformats.org/officeDocument/2006/relationships/tags" Target="../tags/tag190.xml" /><Relationship Id="rId23" Type="http://schemas.openxmlformats.org/officeDocument/2006/relationships/tags" Target="../tags/tag191.xml" /><Relationship Id="rId24" Type="http://schemas.openxmlformats.org/officeDocument/2006/relationships/tags" Target="../tags/tag192.xml" /><Relationship Id="rId25" Type="http://schemas.openxmlformats.org/officeDocument/2006/relationships/tags" Target="../tags/tag193.xml" /><Relationship Id="rId26" Type="http://schemas.openxmlformats.org/officeDocument/2006/relationships/tags" Target="../tags/tag194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6304706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 WPS,a click to unlimited possibilities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财务总监岗位竞聘演讲PPT大纲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WPS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7" name="矩形: 圆角 4"/>
          <p:cNvSpPr/>
          <p:nvPr>
            <p:custDataLst>
              <p:tags r:id="rId4"/>
            </p:custDataLst>
          </p:nvPr>
        </p:nvSpPr>
        <p:spPr>
          <a:xfrm>
            <a:off x="3689668" y="897255"/>
            <a:ext cx="7535545" cy="830580"/>
          </a:xfrm>
          <a:prstGeom prst="roundRect">
            <a:avLst>
              <a:gd name="adj" fmla="val 13370"/>
            </a:avLst>
          </a:prstGeom>
          <a:solidFill>
            <a:schemeClr val="bg1"/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8" name="序号"/>
          <p:cNvSpPr/>
          <p:nvPr>
            <p:custDataLst>
              <p:tags r:id="rId5"/>
            </p:custDataLst>
          </p:nvPr>
        </p:nvSpPr>
        <p:spPr>
          <a:xfrm>
            <a:off x="4215448" y="1039495"/>
            <a:ext cx="565150" cy="565150"/>
          </a:xfrm>
          <a:prstGeom prst="ellipse">
            <a:avLst/>
          </a:prstGeom>
          <a:gradFill flip="none" rotWithShape="1">
            <a:gsLst>
              <a:gs pos="100000">
                <a:schemeClr val="accent1"/>
              </a:gs>
              <a:gs pos="20000">
                <a:schemeClr val="accent2">
                  <a:alpha val="6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>
                <a:latin typeface="MiSans Heavy"/>
                <a:ea typeface="MiSans Heavy"/>
                <a:cs typeface="MiSans Normal" panose="00000500000000000000" charset="-122"/>
                <a:sym typeface="+mn-ea"/>
              </a:rPr>
              <a:t>01</a:t>
            </a:r>
            <a:endParaRPr lang="en-US" altLang="zh-CN">
              <a:latin typeface="MiSans Heavy"/>
              <a:ea typeface="MiSans Heavy"/>
              <a:cs typeface="MiSans Normal" panose="00000500000000000000" charset="-122"/>
              <a:sym typeface="+mn-ea"/>
            </a:endParaRPr>
          </a:p>
        </p:txBody>
      </p:sp>
      <p:sp>
        <p:nvSpPr>
          <p:cNvPr id="16" name="标题"/>
          <p:cNvSpPr txBox="1"/>
          <p:nvPr>
            <p:custDataLst>
              <p:tags r:id="rId6"/>
            </p:custDataLst>
          </p:nvPr>
        </p:nvSpPr>
        <p:spPr>
          <a:xfrm>
            <a:off x="5584190" y="958215"/>
            <a:ext cx="5094605" cy="6985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gradFill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rPr>
              <a:t>自我介绍</a:t>
            </a:r>
            <a:endParaRPr lang="zh-CN" altLang="en-US" sz="2800">
              <a:gradFill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5400000" scaled="0"/>
              </a:gradFill>
              <a:latin typeface="MiSans Heavy"/>
              <a:ea typeface="MiSans Heavy"/>
              <a:cs typeface="MiSans Normal" panose="00000500000000000000" charset="-122"/>
              <a:sym typeface="+mn-ea"/>
            </a:endParaRPr>
          </a:p>
        </p:txBody>
      </p:sp>
      <p:sp>
        <p:nvSpPr>
          <p:cNvPr id="6" name="矩形: 圆角 4"/>
          <p:cNvSpPr/>
          <p:nvPr>
            <p:custDataLst>
              <p:tags r:id="rId7"/>
            </p:custDataLst>
          </p:nvPr>
        </p:nvSpPr>
        <p:spPr>
          <a:xfrm>
            <a:off x="3689668" y="4269105"/>
            <a:ext cx="7535545" cy="830580"/>
          </a:xfrm>
          <a:prstGeom prst="roundRect">
            <a:avLst>
              <a:gd name="adj" fmla="val 13370"/>
            </a:avLst>
          </a:prstGeom>
          <a:solidFill>
            <a:schemeClr val="bg1"/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序号"/>
          <p:cNvSpPr/>
          <p:nvPr>
            <p:custDataLst>
              <p:tags r:id="rId8"/>
            </p:custDataLst>
          </p:nvPr>
        </p:nvSpPr>
        <p:spPr>
          <a:xfrm>
            <a:off x="4215448" y="4411345"/>
            <a:ext cx="565150" cy="565150"/>
          </a:xfrm>
          <a:prstGeom prst="ellipse">
            <a:avLst/>
          </a:prstGeom>
          <a:gradFill flip="none" rotWithShape="1">
            <a:gsLst>
              <a:gs pos="100000">
                <a:schemeClr val="accent1"/>
              </a:gs>
              <a:gs pos="20000">
                <a:schemeClr val="accent2">
                  <a:alpha val="6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>
                <a:latin typeface="MiSans Heavy"/>
                <a:ea typeface="MiSans Heavy"/>
                <a:cs typeface="MiSans Normal" panose="00000500000000000000" charset="-122"/>
                <a:sym typeface="+mn-ea"/>
              </a:rPr>
              <a:t>04</a:t>
            </a:r>
            <a:endParaRPr lang="en-US" altLang="zh-CN">
              <a:latin typeface="MiSans Heavy"/>
              <a:ea typeface="MiSans Heavy"/>
              <a:cs typeface="MiSans Normal" panose="00000500000000000000" charset="-122"/>
              <a:sym typeface="+mn-ea"/>
            </a:endParaRPr>
          </a:p>
        </p:txBody>
      </p:sp>
      <p:sp>
        <p:nvSpPr>
          <p:cNvPr id="10" name="标题"/>
          <p:cNvSpPr txBox="1"/>
          <p:nvPr>
            <p:custDataLst>
              <p:tags r:id="rId9"/>
            </p:custDataLst>
          </p:nvPr>
        </p:nvSpPr>
        <p:spPr>
          <a:xfrm>
            <a:off x="5584190" y="4330065"/>
            <a:ext cx="5094605" cy="6985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gradFill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rPr>
              <a:t>工作思路与计划</a:t>
            </a:r>
            <a:endParaRPr lang="zh-CN" altLang="en-US" sz="2800">
              <a:gradFill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5400000" scaled="0"/>
              </a:gradFill>
              <a:latin typeface="MiSans Heavy"/>
              <a:ea typeface="MiSans Heavy"/>
              <a:cs typeface="MiSans Normal" panose="00000500000000000000" charset="-122"/>
              <a:sym typeface="+mn-ea"/>
            </a:endParaRPr>
          </a:p>
        </p:txBody>
      </p:sp>
      <p:sp>
        <p:nvSpPr>
          <p:cNvPr id="13" name="矩形: 圆角 4"/>
          <p:cNvSpPr/>
          <p:nvPr>
            <p:custDataLst>
              <p:tags r:id="rId10"/>
            </p:custDataLst>
          </p:nvPr>
        </p:nvSpPr>
        <p:spPr>
          <a:xfrm>
            <a:off x="3689668" y="2021205"/>
            <a:ext cx="7535545" cy="830580"/>
          </a:xfrm>
          <a:prstGeom prst="roundRect">
            <a:avLst>
              <a:gd name="adj" fmla="val 13370"/>
            </a:avLst>
          </a:prstGeom>
          <a:solidFill>
            <a:schemeClr val="bg1"/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序号"/>
          <p:cNvSpPr/>
          <p:nvPr>
            <p:custDataLst>
              <p:tags r:id="rId11"/>
            </p:custDataLst>
          </p:nvPr>
        </p:nvSpPr>
        <p:spPr>
          <a:xfrm>
            <a:off x="4215448" y="2163445"/>
            <a:ext cx="565150" cy="565150"/>
          </a:xfrm>
          <a:prstGeom prst="ellipse">
            <a:avLst/>
          </a:prstGeom>
          <a:gradFill flip="none" rotWithShape="1">
            <a:gsLst>
              <a:gs pos="100000">
                <a:schemeClr val="accent1"/>
              </a:gs>
              <a:gs pos="20000">
                <a:schemeClr val="accent2">
                  <a:alpha val="6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>
                <a:latin typeface="MiSans Heavy"/>
                <a:ea typeface="MiSans Heavy"/>
                <a:cs typeface="MiSans Normal" panose="00000500000000000000" charset="-122"/>
                <a:sym typeface="+mn-ea"/>
              </a:rPr>
              <a:t>02</a:t>
            </a:r>
            <a:endParaRPr lang="en-US" altLang="zh-CN">
              <a:latin typeface="MiSans Heavy"/>
              <a:ea typeface="MiSans Heavy"/>
              <a:cs typeface="MiSans Normal" panose="00000500000000000000" charset="-122"/>
              <a:sym typeface="+mn-ea"/>
            </a:endParaRPr>
          </a:p>
        </p:txBody>
      </p:sp>
      <p:sp>
        <p:nvSpPr>
          <p:cNvPr id="15" name="标题"/>
          <p:cNvSpPr txBox="1"/>
          <p:nvPr>
            <p:custDataLst>
              <p:tags r:id="rId12"/>
            </p:custDataLst>
          </p:nvPr>
        </p:nvSpPr>
        <p:spPr>
          <a:xfrm>
            <a:off x="5584190" y="2082165"/>
            <a:ext cx="5094605" cy="6985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gradFill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rPr>
              <a:t>对财务总监岗位的理解</a:t>
            </a:r>
            <a:endParaRPr lang="zh-CN" altLang="en-US" sz="2800">
              <a:gradFill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5400000" scaled="0"/>
              </a:gradFill>
              <a:latin typeface="MiSans Heavy"/>
              <a:ea typeface="MiSans Heavy"/>
              <a:cs typeface="MiSans Normal" panose="00000500000000000000" charset="-122"/>
              <a:sym typeface="+mn-ea"/>
            </a:endParaRPr>
          </a:p>
        </p:txBody>
      </p:sp>
      <p:sp>
        <p:nvSpPr>
          <p:cNvPr id="23" name="矩形: 圆角 4"/>
          <p:cNvSpPr/>
          <p:nvPr>
            <p:custDataLst>
              <p:tags r:id="rId13"/>
            </p:custDataLst>
          </p:nvPr>
        </p:nvSpPr>
        <p:spPr>
          <a:xfrm>
            <a:off x="3689668" y="3145155"/>
            <a:ext cx="7535545" cy="830580"/>
          </a:xfrm>
          <a:prstGeom prst="roundRect">
            <a:avLst>
              <a:gd name="adj" fmla="val 13370"/>
            </a:avLst>
          </a:prstGeom>
          <a:solidFill>
            <a:schemeClr val="bg1"/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8" name="序号"/>
          <p:cNvSpPr/>
          <p:nvPr>
            <p:custDataLst>
              <p:tags r:id="rId14"/>
            </p:custDataLst>
          </p:nvPr>
        </p:nvSpPr>
        <p:spPr>
          <a:xfrm>
            <a:off x="4215448" y="3287395"/>
            <a:ext cx="565150" cy="565150"/>
          </a:xfrm>
          <a:prstGeom prst="ellipse">
            <a:avLst/>
          </a:prstGeom>
          <a:gradFill flip="none" rotWithShape="1">
            <a:gsLst>
              <a:gs pos="100000">
                <a:schemeClr val="accent1"/>
              </a:gs>
              <a:gs pos="20000">
                <a:schemeClr val="accent2">
                  <a:alpha val="6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>
                <a:latin typeface="MiSans Heavy"/>
                <a:ea typeface="MiSans Heavy"/>
                <a:cs typeface="MiSans Normal" panose="00000500000000000000" charset="-122"/>
                <a:sym typeface="+mn-ea"/>
              </a:rPr>
              <a:t>03</a:t>
            </a:r>
            <a:endParaRPr lang="en-US" altLang="zh-CN">
              <a:latin typeface="MiSans Heavy"/>
              <a:ea typeface="MiSans Heavy"/>
              <a:cs typeface="MiSans Normal" panose="00000500000000000000" charset="-122"/>
              <a:sym typeface="+mn-ea"/>
            </a:endParaRPr>
          </a:p>
        </p:txBody>
      </p:sp>
      <p:sp>
        <p:nvSpPr>
          <p:cNvPr id="29" name="标题"/>
          <p:cNvSpPr txBox="1"/>
          <p:nvPr>
            <p:custDataLst>
              <p:tags r:id="rId15"/>
            </p:custDataLst>
          </p:nvPr>
        </p:nvSpPr>
        <p:spPr>
          <a:xfrm>
            <a:off x="5584190" y="3206115"/>
            <a:ext cx="5094605" cy="6985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gradFill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rPr>
              <a:t>个人优势与竞聘理由</a:t>
            </a:r>
            <a:endParaRPr lang="zh-CN" altLang="en-US" sz="2800">
              <a:gradFill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5400000" scaled="0"/>
              </a:gradFill>
              <a:latin typeface="MiSans Heavy"/>
              <a:ea typeface="MiSans Heavy"/>
              <a:cs typeface="MiSans Normal" panose="00000500000000000000" charset="-122"/>
              <a:sym typeface="+mn-ea"/>
            </a:endParaRPr>
          </a:p>
        </p:txBody>
      </p:sp>
      <p:sp>
        <p:nvSpPr>
          <p:cNvPr id="4" name="矩形: 圆角 4"/>
          <p:cNvSpPr/>
          <p:nvPr>
            <p:custDataLst>
              <p:tags r:id="rId16"/>
            </p:custDataLst>
          </p:nvPr>
        </p:nvSpPr>
        <p:spPr>
          <a:xfrm>
            <a:off x="3689668" y="5393055"/>
            <a:ext cx="7535545" cy="830580"/>
          </a:xfrm>
          <a:prstGeom prst="roundRect">
            <a:avLst>
              <a:gd name="adj" fmla="val 13370"/>
            </a:avLst>
          </a:prstGeom>
          <a:solidFill>
            <a:schemeClr val="bg1"/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序号"/>
          <p:cNvSpPr/>
          <p:nvPr>
            <p:custDataLst>
              <p:tags r:id="rId17"/>
            </p:custDataLst>
          </p:nvPr>
        </p:nvSpPr>
        <p:spPr>
          <a:xfrm>
            <a:off x="4215448" y="5535295"/>
            <a:ext cx="565150" cy="565150"/>
          </a:xfrm>
          <a:prstGeom prst="ellipse">
            <a:avLst/>
          </a:prstGeom>
          <a:gradFill flip="none" rotWithShape="1">
            <a:gsLst>
              <a:gs pos="100000">
                <a:schemeClr val="accent1"/>
              </a:gs>
              <a:gs pos="20000">
                <a:schemeClr val="accent2">
                  <a:alpha val="6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>
                <a:latin typeface="MiSans Heavy"/>
                <a:ea typeface="MiSans Heavy"/>
                <a:cs typeface="MiSans Normal" panose="00000500000000000000" charset="-122"/>
                <a:sym typeface="+mn-ea"/>
              </a:rPr>
              <a:t>05</a:t>
            </a:r>
            <a:endParaRPr lang="en-US" altLang="zh-CN">
              <a:latin typeface="MiSans Heavy"/>
              <a:ea typeface="MiSans Heavy"/>
              <a:cs typeface="MiSans Normal" panose="00000500000000000000" charset="-122"/>
              <a:sym typeface="+mn-ea"/>
            </a:endParaRPr>
          </a:p>
        </p:txBody>
      </p:sp>
      <p:sp>
        <p:nvSpPr>
          <p:cNvPr id="11" name="标题"/>
          <p:cNvSpPr txBox="1"/>
          <p:nvPr>
            <p:custDataLst>
              <p:tags r:id="rId18"/>
            </p:custDataLst>
          </p:nvPr>
        </p:nvSpPr>
        <p:spPr>
          <a:xfrm>
            <a:off x="5584190" y="5454015"/>
            <a:ext cx="5094605" cy="6985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gradFill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rPr>
              <a:t>个人品德与职业道德</a:t>
            </a:r>
            <a:endParaRPr lang="zh-CN" altLang="en-US" sz="2800">
              <a:gradFill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5400000" scaled="0"/>
              </a:gradFill>
              <a:latin typeface="MiSans Heavy"/>
              <a:ea typeface="MiSans Heavy"/>
              <a:cs typeface="MiSans Normal" panose="00000500000000000000" charset="-122"/>
              <a:sym typeface="+mn-ea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7500" lnSpcReduction="10000"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自我介绍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姓名、年龄、教育背景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400" y="1691148"/>
            <a:ext cx="3446112" cy="39965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2245" y="1691148"/>
            <a:ext cx="3439825" cy="21236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863453" y="2225606"/>
            <a:ext cx="2936985" cy="319462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姓名：张三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4369470" y="1691148"/>
            <a:ext cx="3446112" cy="39965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4373315" y="1691148"/>
            <a:ext cx="3439825" cy="21236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4625164" y="2225606"/>
            <a:ext cx="2936216" cy="319602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年龄：35岁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8131181" y="1691148"/>
            <a:ext cx="3446112" cy="39965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8134385" y="1691148"/>
            <a:ext cx="3439825" cy="21236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8386875" y="2225606"/>
            <a:ext cx="2936216" cy="319602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教育背景：本科毕业于北京大学金融专业，拥有10年财务工作经验。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工作经验及成就</a:t>
            </a:r>
            <a:endParaRPr lang="zh-CN" altLang="en-US"/>
          </a:p>
        </p:txBody>
      </p:sp>
      <p:sp>
        <p:nvSpPr>
          <p:cNvPr id="6" name="正文"/>
          <p:cNvSpPr txBox="1"/>
          <p:nvPr>
            <p:custDataLst>
              <p:tags r:id="rId2"/>
            </p:custDataLst>
          </p:nvPr>
        </p:nvSpPr>
        <p:spPr>
          <a:xfrm>
            <a:off x="3133747" y="1128953"/>
            <a:ext cx="5918505" cy="782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工作经历：从事财务相关工作X年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4" name="正文"/>
          <p:cNvSpPr txBox="1"/>
          <p:nvPr>
            <p:custDataLst>
              <p:tags r:id="rId3"/>
            </p:custDataLst>
          </p:nvPr>
        </p:nvSpPr>
        <p:spPr>
          <a:xfrm>
            <a:off x="3133747" y="1996598"/>
            <a:ext cx="5918505" cy="782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任职过财务XX职位：成果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6" name="正文"/>
          <p:cNvSpPr txBox="1"/>
          <p:nvPr>
            <p:custDataLst>
              <p:tags r:id="rId4"/>
            </p:custDataLst>
          </p:nvPr>
        </p:nvSpPr>
        <p:spPr>
          <a:xfrm>
            <a:off x="3133747" y="2864243"/>
            <a:ext cx="5918505" cy="782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负责/参与重大项目X个：在项目中扮演关键角色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正文"/>
          <p:cNvSpPr txBox="1"/>
          <p:nvPr>
            <p:custDataLst>
              <p:tags r:id="rId5"/>
            </p:custDataLst>
          </p:nvPr>
        </p:nvSpPr>
        <p:spPr>
          <a:xfrm>
            <a:off x="3133747" y="3731887"/>
            <a:ext cx="5918505" cy="782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培训和技能：获得过XX认证/证书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6"/>
            </p:custDataLst>
          </p:nvPr>
        </p:nvSpPr>
        <p:spPr>
          <a:xfrm>
            <a:off x="3133747" y="4599532"/>
            <a:ext cx="5918505" cy="782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具有出色的沟通和组织能力：适应能力和团队协作精神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正文"/>
          <p:cNvSpPr txBox="1"/>
          <p:nvPr>
            <p:custDataLst>
              <p:tags r:id="rId7"/>
            </p:custDataLst>
          </p:nvPr>
        </p:nvSpPr>
        <p:spPr>
          <a:xfrm>
            <a:off x="3133747" y="5467177"/>
            <a:ext cx="5918505" cy="782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能够在高压环境下工作，并保持良好的表现：与团队成员建立良好的合作关系，共同完成任务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竞聘财务总监的优势</a:t>
            </a:r>
            <a:endParaRPr lang="zh-CN" altLang="en-US"/>
          </a:p>
        </p:txBody>
      </p:sp>
      <p:sp>
        <p:nvSpPr>
          <p:cNvPr id="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552807" y="3825170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463271" y="4185221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2761726" y="414140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决策分析能力强：具备敏锐的商业洞察力和分析能力，能够为企业做出科学合理的财务决策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7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63818" y="3825170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58" name="矩形 57"/>
          <p:cNvSpPr/>
          <p:nvPr>
            <p:custDataLst>
              <p:tags r:id="rId6"/>
            </p:custDataLst>
          </p:nvPr>
        </p:nvSpPr>
        <p:spPr>
          <a:xfrm>
            <a:off x="6174282" y="418522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7"/>
            </p:custDataLst>
          </p:nvPr>
        </p:nvSpPr>
        <p:spPr>
          <a:xfrm>
            <a:off x="6472737" y="414140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诚信守法：遵守国家法律法规和企业规章制度，具备良好的职业道德和操守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697302" y="1321952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9"/>
            </p:custDataLst>
          </p:nvPr>
        </p:nvSpPr>
        <p:spPr>
          <a:xfrm>
            <a:off x="608400" y="1681368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0"/>
            </p:custDataLst>
          </p:nvPr>
        </p:nvSpPr>
        <p:spPr>
          <a:xfrm>
            <a:off x="906856" y="1637553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工作经验丰富：具备多年的财务管理经验，熟悉企业财务运作流程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08313" y="1321952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12"/>
            </p:custDataLst>
          </p:nvPr>
        </p:nvSpPr>
        <p:spPr>
          <a:xfrm>
            <a:off x="4318776" y="1681368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13"/>
            </p:custDataLst>
          </p:nvPr>
        </p:nvSpPr>
        <p:spPr>
          <a:xfrm>
            <a:off x="4617232" y="1637553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专业技能突出：具备扎实的财务专业知识和技能，能够为企业制定合理的财务策略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119324" y="1321952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8328243" y="1637553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领导能力强：具备卓越的领导才能和团队协作精神，能够有效管理财务团队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6"/>
            </p:custDataLst>
          </p:nvPr>
        </p:nvSpPr>
        <p:spPr>
          <a:xfrm>
            <a:off x="8029787" y="1681368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7500" lnSpcReduction="10000"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对财务总监岗位的理解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财务总监的职责与使命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944672" y="1430850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072194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负责公司的财务战略规划：制定并执行公司的财务策略，确保公司财务状况稳健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733361" y="2715563"/>
            <a:ext cx="1635727" cy="11583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3216437" y="1430850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79463" y="3072194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管理财务团队：领导和管理财务部门，确保财务工作的顺利进行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004424" y="2715563"/>
            <a:ext cx="1635727" cy="11583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486798" y="1430850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49824" y="3072194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监控公司财务状况：定期分析财务报表，及时发现和解决财务问题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5275488" y="2715563"/>
            <a:ext cx="1635727" cy="11583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757861" y="1430850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420888" y="3072194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制定预算和成本控制策略：根据公司业务需求，制定预算和成本控制策略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7545849" y="2715563"/>
            <a:ext cx="1635727" cy="11583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4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10029627" y="1430850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5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691951" y="3072194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与投资者和外部机构沟通：协调与投资者和外部机构的关系，确保公司财务信息的透明度和准确性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16"/>
            </p:custDataLst>
          </p:nvPr>
        </p:nvSpPr>
        <p:spPr>
          <a:xfrm>
            <a:off x="9816912" y="2715563"/>
            <a:ext cx="1635727" cy="115835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财务总监在公司中的地位与作用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944672" y="1430850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072194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财务总监在公司治理中的作用：负责财务决策，确保财务稳健和合规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733361" y="2715563"/>
            <a:ext cx="1635727" cy="11583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3216437" y="1430850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79463" y="3072194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与其他高层管理者的协作：与其他高管合作，共同制定和执行公司战略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004424" y="2715563"/>
            <a:ext cx="1635727" cy="11583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486798" y="1430850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49824" y="3072194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对公司决策的影响：参与公司重大决策，提供财务分析和建议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5275488" y="2715563"/>
            <a:ext cx="1635727" cy="11583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757861" y="1430850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420888" y="3072194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风险管理：负责识别、评估和管理财务风险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7545849" y="2715563"/>
            <a:ext cx="1635727" cy="11583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4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10029627" y="1430850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5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691951" y="3072194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投资者关系管理：维护与投资者和其他利益相关者的关系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16"/>
            </p:custDataLst>
          </p:nvPr>
        </p:nvSpPr>
        <p:spPr>
          <a:xfrm>
            <a:off x="9816912" y="2715563"/>
            <a:ext cx="1635727" cy="115835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如何成为一名优秀的财务总监</a:t>
            </a:r>
            <a:endParaRPr lang="zh-CN" altLang="en-US"/>
          </a:p>
        </p:txBody>
      </p:sp>
      <p:sp>
        <p:nvSpPr>
          <p:cNvPr id="4" name="任意多边形 3"/>
          <p:cNvSpPr/>
          <p:nvPr>
            <p:custDataLst>
              <p:tags r:id="rId2"/>
            </p:custDataLst>
          </p:nvPr>
        </p:nvSpPr>
        <p:spPr>
          <a:xfrm>
            <a:off x="608400" y="2383404"/>
            <a:ext cx="10715218" cy="1851741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>
            <a:off x="1216144" y="2308894"/>
            <a:ext cx="1539446" cy="426976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4"/>
            </p:custDataLst>
          </p:nvPr>
        </p:nvSpPr>
        <p:spPr>
          <a:xfrm>
            <a:off x="1879609" y="3158959"/>
            <a:ext cx="211220" cy="211220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5"/>
            </p:custDataLst>
          </p:nvPr>
        </p:nvSpPr>
        <p:spPr>
          <a:xfrm>
            <a:off x="883116" y="1237891"/>
            <a:ext cx="2204207" cy="93494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专业素养：掌握财务管理、税务法规等专业知识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21" name="圆角矩形 20"/>
          <p:cNvSpPr/>
          <p:nvPr>
            <p:custDataLst>
              <p:tags r:id="rId6"/>
            </p:custDataLst>
          </p:nvPr>
        </p:nvSpPr>
        <p:spPr>
          <a:xfrm>
            <a:off x="3586217" y="3112957"/>
            <a:ext cx="1539446" cy="426976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22" name="椭圆 21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4249034" y="3975979"/>
            <a:ext cx="213164" cy="213164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6" name="正文"/>
          <p:cNvSpPr txBox="1"/>
          <p:nvPr>
            <p:custDataLst>
              <p:tags r:id="rId8"/>
            </p:custDataLst>
          </p:nvPr>
        </p:nvSpPr>
        <p:spPr>
          <a:xfrm>
            <a:off x="3253189" y="2030939"/>
            <a:ext cx="2204207" cy="93494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能够带领团队完成各项财务任务：具备良好的沟通协调和组织能力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9"/>
            </p:custDataLst>
          </p:nvPr>
        </p:nvSpPr>
        <p:spPr>
          <a:xfrm>
            <a:off x="6062548" y="3217919"/>
            <a:ext cx="1539446" cy="426976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8" name="椭圆 7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6725365" y="4080942"/>
            <a:ext cx="213164" cy="213164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3" name="正文"/>
          <p:cNvSpPr txBox="1"/>
          <p:nvPr>
            <p:custDataLst>
              <p:tags r:id="rId11"/>
            </p:custDataLst>
          </p:nvPr>
        </p:nvSpPr>
        <p:spPr>
          <a:xfrm>
            <a:off x="5729520" y="2150803"/>
            <a:ext cx="2204207" cy="93494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保守企业机密，严守法律法规：学习能力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2"/>
            </p:custDataLst>
          </p:nvPr>
        </p:nvSpPr>
        <p:spPr>
          <a:xfrm>
            <a:off x="8500004" y="2616006"/>
            <a:ext cx="1539446" cy="426976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39" name="椭圆 38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9162821" y="3479029"/>
            <a:ext cx="213164" cy="213164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7" name="正文"/>
          <p:cNvSpPr txBox="1"/>
          <p:nvPr>
            <p:custDataLst>
              <p:tags r:id="rId14"/>
            </p:custDataLst>
          </p:nvPr>
        </p:nvSpPr>
        <p:spPr>
          <a:xfrm>
            <a:off x="8166976" y="1508071"/>
            <a:ext cx="2204207" cy="93494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创新思维：具备创新意识和开拓精神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29" name="椭圆 28"/>
          <p:cNvSpPr/>
          <p:nvPr>
            <p:custDataLst>
              <p:tags r:id="rId15"/>
            </p:custDataLst>
          </p:nvPr>
        </p:nvSpPr>
        <p:spPr>
          <a:xfrm>
            <a:off x="2971994" y="3641655"/>
            <a:ext cx="213164" cy="213164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16"/>
            </p:custDataLst>
          </p:nvPr>
        </p:nvSpPr>
        <p:spPr>
          <a:xfrm>
            <a:off x="2308529" y="4387405"/>
            <a:ext cx="1539446" cy="426976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55" name="正文"/>
          <p:cNvSpPr txBox="1"/>
          <p:nvPr>
            <p:custDataLst>
              <p:tags r:id="rId17"/>
            </p:custDataLst>
          </p:nvPr>
        </p:nvSpPr>
        <p:spPr>
          <a:xfrm>
            <a:off x="1976148" y="4926471"/>
            <a:ext cx="2204207" cy="8526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具备财务分析、决策能力：领导能力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4" name="椭圆 13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>
            <a:off x="5487200" y="4122408"/>
            <a:ext cx="213164" cy="213164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5" name="圆角矩形 14"/>
          <p:cNvSpPr/>
          <p:nvPr>
            <p:custDataLst>
              <p:tags r:id="rId19"/>
            </p:custDataLst>
          </p:nvPr>
        </p:nvSpPr>
        <p:spPr>
          <a:xfrm>
            <a:off x="4824383" y="4881117"/>
            <a:ext cx="1539446" cy="426976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50" name="正文"/>
          <p:cNvSpPr txBox="1"/>
          <p:nvPr>
            <p:custDataLst>
              <p:tags r:id="rId20"/>
            </p:custDataLst>
          </p:nvPr>
        </p:nvSpPr>
        <p:spPr>
          <a:xfrm>
            <a:off x="4491354" y="5417590"/>
            <a:ext cx="2204207" cy="7237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道德品质：坚守职业道德，保持诚信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3" name="椭圆 32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>
            <a:off x="7963531" y="3876848"/>
            <a:ext cx="213164" cy="213164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4" name="圆角矩形 33"/>
          <p:cNvSpPr/>
          <p:nvPr>
            <p:custDataLst>
              <p:tags r:id="rId22"/>
            </p:custDataLst>
          </p:nvPr>
        </p:nvSpPr>
        <p:spPr>
          <a:xfrm>
            <a:off x="7300714" y="4603161"/>
            <a:ext cx="1539446" cy="426976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54" name="正文"/>
          <p:cNvSpPr txBox="1"/>
          <p:nvPr>
            <p:custDataLst>
              <p:tags r:id="rId23"/>
            </p:custDataLst>
          </p:nvPr>
        </p:nvSpPr>
        <p:spPr>
          <a:xfrm>
            <a:off x="6967685" y="5154537"/>
            <a:ext cx="2204207" cy="8526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持续学习，提升自身专业水平：关注行业动态，了解市场变化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0" name="椭圆 9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10369239" y="2894609"/>
            <a:ext cx="213164" cy="213164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25"/>
            </p:custDataLst>
          </p:nvPr>
        </p:nvSpPr>
        <p:spPr>
          <a:xfrm>
            <a:off x="9705774" y="3653318"/>
            <a:ext cx="1539446" cy="426976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62" name="正文"/>
          <p:cNvSpPr txBox="1"/>
          <p:nvPr>
            <p:custDataLst>
              <p:tags r:id="rId26"/>
            </p:custDataLst>
          </p:nvPr>
        </p:nvSpPr>
        <p:spPr>
          <a:xfrm>
            <a:off x="9373394" y="4185256"/>
            <a:ext cx="2204207" cy="8526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能够为企业财务管理工作提出建设性意见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7500" lnSpcReduction="10000"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个人优势与竞聘理由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个人专业能力及经验</a:t>
            </a:r>
            <a:endParaRPr lang="zh-CN" altLang="en-US"/>
          </a:p>
        </p:txBody>
      </p:sp>
      <p:sp>
        <p:nvSpPr>
          <p:cNvPr id="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552807" y="3825170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463271" y="4185221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2761726" y="414140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内部控制：具备完善的内部控制体系建设和风险管理经验，能够有效地降低企业风险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7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63818" y="3825170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58" name="矩形 57"/>
          <p:cNvSpPr/>
          <p:nvPr>
            <p:custDataLst>
              <p:tags r:id="rId6"/>
            </p:custDataLst>
          </p:nvPr>
        </p:nvSpPr>
        <p:spPr>
          <a:xfrm>
            <a:off x="6174282" y="418522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7"/>
            </p:custDataLst>
          </p:nvPr>
        </p:nvSpPr>
        <p:spPr>
          <a:xfrm>
            <a:off x="6472737" y="414140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信息技术：熟悉各类财务软件和ERP系统，能够有效地提高财务管理效率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697302" y="1321952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9"/>
            </p:custDataLst>
          </p:nvPr>
        </p:nvSpPr>
        <p:spPr>
          <a:xfrm>
            <a:off x="608400" y="1681368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0"/>
            </p:custDataLst>
          </p:nvPr>
        </p:nvSpPr>
        <p:spPr>
          <a:xfrm>
            <a:off x="906856" y="1637553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财务管理：精通财务报告、财务分析、预算管理及税收筹划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08313" y="1321952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12"/>
            </p:custDataLst>
          </p:nvPr>
        </p:nvSpPr>
        <p:spPr>
          <a:xfrm>
            <a:off x="4318776" y="1681368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13"/>
            </p:custDataLst>
          </p:nvPr>
        </p:nvSpPr>
        <p:spPr>
          <a:xfrm>
            <a:off x="4617232" y="1637553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团队领导：具备多年团队管理经验，能够高效地带领团队完成各项任务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119324" y="1321952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8328243" y="1637553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战略规划：能够根据公司战略制定财务战略，为公司的业务发展提供有力支持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6"/>
            </p:custDataLst>
          </p:nvPr>
        </p:nvSpPr>
        <p:spPr>
          <a:xfrm>
            <a:off x="8029787" y="1681368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https://d.book118.com/408063047063006023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内容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8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 YOU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30244"/>
  <p:tag name="KSO_WM_TEMPLATE_MASTER_TYPE" val="0"/>
  <p:tag name="KSO_WM_TEMPLATE_SUBCATEGORY" val="29"/>
  <p:tag name="KSO_WM_TEMPLATE_THUMBS_INDEX" val="1、1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内容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5.xml><?xml version="1.0" encoding="utf-8"?>
<p:tagLst xmlns:p="http://schemas.openxmlformats.org/presentationml/2006/main">
  <p:tag name="KSO_WM_BEAUTIFY_FLAG" val="#wm#"/>
  <p:tag name="KSO_WM_SLIDE_CONTENT_AREA" val="{&quot;left&quot;:&quot;58.35&quot;,&quot;top&quot;:&quot;94.55&quot;,&quot;width&quot;:&quot;600.15&quot;,&quot;height&quot;:&quot;297&quot;}"/>
  <p:tag name="KSO_WM_SLIDE_ID" val="custom2023024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30244"/>
  <p:tag name="KSO_WM_TEMPLATE_MASTER_TYPE" val="0"/>
  <p:tag name="KSO_WM_TEMPLATE_SUBCATEGORY" val="29"/>
  <p:tag name="KSO_WM_TEMPLATE_THUMBS_INDEX" val="1、11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4"/>
  <p:tag name="KSO_WM_UNIT_COMPATIBLE" val="0"/>
  <p:tag name="KSO_WM_UNIT_DIAGRAM_ISNUMVISUAL" val="0"/>
  <p:tag name="KSO_WM_UNIT_DIAGRAM_ISREFERUNIT" val="0"/>
  <p:tag name="KSO_WM_UNIT_HIGHLIGHT" val="0"/>
  <p:tag name="KSO_WM_UNIT_ID" val="custom2023024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4"/>
  <p:tag name="KSO_WM_UNIT_COMPATIBLE" val="0"/>
  <p:tag name="KSO_WM_UNIT_DIAGRAM_ISNUMVISUAL" val="0"/>
  <p:tag name="KSO_WM_UNIT_DIAGRAM_ISREFERUNIT" val="0"/>
  <p:tag name="KSO_WM_UNIT_HIGHLIGHT" val="0"/>
  <p:tag name="KSO_WM_UNIT_ID" val="custom2023024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71.95,&quot;width&quot;:572.3500000000001}"/>
  <p:tag name="KSO_WM_TAG_VERSION" val="1.0"/>
  <p:tag name="KSO_WM_TEMPLATE_CATEGORY" val="custom"/>
  <p:tag name="KSO_WM_TEMPLATE_INDEX" val="20230244"/>
  <p:tag name="KSO_WM_UNIT_COMPATIBLE" val="0"/>
  <p:tag name="KSO_WM_UNIT_DIAGRAM_ISNUMVISUAL" val="0"/>
  <p:tag name="KSO_WM_UNIT_DIAGRAM_ISREFERUNIT" val="0"/>
  <p:tag name="KSO_WM_UNIT_HIGHLIGHT" val="0"/>
  <p:tag name="KSO_WM_UNIT_ID" val="custom20230244_5*l_h_i*1_1_1"/>
  <p:tag name="KSO_WM_UNIT_INDEX" val="1_1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6,&quot;pos&quot;:0.20000000298023224,&quot;transparency&quot;:0.3499999940395355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71.95,&quot;width&quot;:572.3500000000001}"/>
  <p:tag name="KSO_WM_TAG_VERSION" val="1.0"/>
  <p:tag name="KSO_WM_TEMPLATE_CATEGORY" val="custom"/>
  <p:tag name="KSO_WM_TEMPLATE_INDEX" val="20230244"/>
  <p:tag name="KSO_WM_UNIT_COMPATIBLE" val="0"/>
  <p:tag name="KSO_WM_UNIT_DIAGRAM_ISNUMVISUAL" val="0"/>
  <p:tag name="KSO_WM_UNIT_DIAGRAM_ISREFERUNIT" val="0"/>
  <p:tag name="KSO_WM_UNIT_FILL_FORE_SCHEMECOLOR_INDEX_1" val="8"/>
  <p:tag name="KSO_WM_UNIT_FILL_FORE_SCHEMECOLOR_INDEX_1_BRIGHTNESS" val="0"/>
  <p:tag name="KSO_WM_UNIT_FILL_FORE_SCHEMECOLOR_INDEX_1_POS" val="0"/>
  <p:tag name="KSO_WM_UNIT_FILL_FORE_SCHEMECOLOR_INDEX_1_TRANS" val="0"/>
  <p:tag name="KSO_WM_UNIT_FILL_FORE_SCHEMECOLOR_INDEX_2" val="6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9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0"/>
  <p:tag name="KSO_WM_UNIT_FILL_GRADIENT_DIRECTION" val="12"/>
  <p:tag name="KSO_WM_UNIT_FILL_GRADIENT_TYPE" val="2"/>
  <p:tag name="KSO_WM_UNIT_FILL_TYPE" val="3"/>
  <p:tag name="KSO_WM_UNIT_HIGHLIGHT" val="0"/>
  <p:tag name="KSO_WM_UNIT_ID" val="custom20230244_5*l_h_i*1_1_2"/>
  <p:tag name="KSO_WM_UNIT_INDEX" val="1_1_2"/>
  <p:tag name="KSO_WM_UNIT_LAYERLEVEL" val="1_1_1"/>
  <p:tag name="KSO_WM_UNIT_PRESET_TEXT" val="01"/>
  <p:tag name="KSO_WM_UNIT_SHADOW_SCHEMECOLOR_INDEX" val="7"/>
  <p:tag name="KSO_WM_UNIT_SHADOW_SCHEMECOLOR_INDEX_BRIGHTNESS" val="0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71.95,&quot;width&quot;:572.3500000000001}"/>
  <p:tag name="KSO_WM_TAG_VERSION" val="1.0"/>
  <p:tag name="KSO_WM_TEMPLATE_CATEGORY" val="custom"/>
  <p:tag name="KSO_WM_TEMPLATE_INDEX" val="20230244"/>
  <p:tag name="KSO_WM_UNIT_COMPATIBLE" val="0"/>
  <p:tag name="KSO_WM_UNIT_DIAGRAM_ISNUMVISUAL" val="0"/>
  <p:tag name="KSO_WM_UNIT_DIAGRAM_ISREFERUNIT" val="0"/>
  <p:tag name="KSO_WM_UNIT_HIGHLIGHT" val="0"/>
  <p:tag name="KSO_WM_UNIT_ID" val="custom2023024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PRESET_TEXT_INDEX" val="3"/>
  <p:tag name="KSO_WM_UNIT_PRESET_TEXT_LEN" val="8"/>
  <p:tag name="KSO_WM_UNIT_TYPE" val="l_h_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71.95,&quot;width&quot;:572.3500000000001}"/>
  <p:tag name="KSO_WM_TAG_VERSION" val="1.0"/>
  <p:tag name="KSO_WM_TEMPLATE_CATEGORY" val="custom"/>
  <p:tag name="KSO_WM_TEMPLATE_INDEX" val="20230244"/>
  <p:tag name="KSO_WM_UNIT_COMPATIBLE" val="0"/>
  <p:tag name="KSO_WM_UNIT_DIAGRAM_ISNUMVISUAL" val="0"/>
  <p:tag name="KSO_WM_UNIT_DIAGRAM_ISREFERUNIT" val="0"/>
  <p:tag name="KSO_WM_UNIT_HIGHLIGHT" val="0"/>
  <p:tag name="KSO_WM_UNIT_ID" val="custom20230244_5*l_h_i*1_4_1"/>
  <p:tag name="KSO_WM_UNIT_INDEX" val="1_4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6,&quot;pos&quot;:0.20000000298023224,&quot;transparency&quot;:0.3499999940395355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71.95,&quot;width&quot;:572.3500000000001}"/>
  <p:tag name="KSO_WM_TAG_VERSION" val="1.0"/>
  <p:tag name="KSO_WM_TEMPLATE_CATEGORY" val="custom"/>
  <p:tag name="KSO_WM_TEMPLATE_INDEX" val="20230244"/>
  <p:tag name="KSO_WM_UNIT_COMPATIBLE" val="0"/>
  <p:tag name="KSO_WM_UNIT_DIAGRAM_ISNUMVISUAL" val="0"/>
  <p:tag name="KSO_WM_UNIT_DIAGRAM_ISREFERUNIT" val="0"/>
  <p:tag name="KSO_WM_UNIT_FILL_FORE_SCHEMECOLOR_INDEX_1" val="8"/>
  <p:tag name="KSO_WM_UNIT_FILL_FORE_SCHEMECOLOR_INDEX_1_BRIGHTNESS" val="0"/>
  <p:tag name="KSO_WM_UNIT_FILL_FORE_SCHEMECOLOR_INDEX_1_POS" val="0"/>
  <p:tag name="KSO_WM_UNIT_FILL_FORE_SCHEMECOLOR_INDEX_1_TRANS" val="0"/>
  <p:tag name="KSO_WM_UNIT_FILL_FORE_SCHEMECOLOR_INDEX_2" val="6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9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0"/>
  <p:tag name="KSO_WM_UNIT_FILL_GRADIENT_DIRECTION" val="12"/>
  <p:tag name="KSO_WM_UNIT_FILL_GRADIENT_TYPE" val="2"/>
  <p:tag name="KSO_WM_UNIT_FILL_TYPE" val="3"/>
  <p:tag name="KSO_WM_UNIT_HIGHLIGHT" val="0"/>
  <p:tag name="KSO_WM_UNIT_ID" val="custom20230244_5*l_h_i*1_4_2"/>
  <p:tag name="KSO_WM_UNIT_INDEX" val="1_4_2"/>
  <p:tag name="KSO_WM_UNIT_LAYERLEVEL" val="1_1_1"/>
  <p:tag name="KSO_WM_UNIT_PRESET_TEXT" val="04"/>
  <p:tag name="KSO_WM_UNIT_SHADOW_SCHEMECOLOR_INDEX" val="7"/>
  <p:tag name="KSO_WM_UNIT_SHADOW_SCHEMECOLOR_INDEX_BRIGHTNESS" val="0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71.95,&quot;width&quot;:572.3500000000001}"/>
  <p:tag name="KSO_WM_TAG_VERSION" val="1.0"/>
  <p:tag name="KSO_WM_TEMPLATE_CATEGORY" val="custom"/>
  <p:tag name="KSO_WM_TEMPLATE_INDEX" val="20230244"/>
  <p:tag name="KSO_WM_UNIT_COMPATIBLE" val="0"/>
  <p:tag name="KSO_WM_UNIT_DIAGRAM_ISNUMVISUAL" val="0"/>
  <p:tag name="KSO_WM_UNIT_DIAGRAM_ISREFERUNIT" val="0"/>
  <p:tag name="KSO_WM_UNIT_HIGHLIGHT" val="0"/>
  <p:tag name="KSO_WM_UNIT_ID" val="custom2023024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PRESET_TEXT_INDEX" val="3"/>
  <p:tag name="KSO_WM_UNIT_PRESET_TEXT_LEN" val="8"/>
  <p:tag name="KSO_WM_UNIT_TYPE" val="l_h_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71.95,&quot;width&quot;:572.3500000000001}"/>
  <p:tag name="KSO_WM_TAG_VERSION" val="1.0"/>
  <p:tag name="KSO_WM_TEMPLATE_CATEGORY" val="custom"/>
  <p:tag name="KSO_WM_TEMPLATE_INDEX" val="20230244"/>
  <p:tag name="KSO_WM_UNIT_COMPATIBLE" val="0"/>
  <p:tag name="KSO_WM_UNIT_DIAGRAM_ISNUMVISUAL" val="0"/>
  <p:tag name="KSO_WM_UNIT_DIAGRAM_ISREFERUNIT" val="0"/>
  <p:tag name="KSO_WM_UNIT_HIGHLIGHT" val="0"/>
  <p:tag name="KSO_WM_UNIT_ID" val="custom20230244_5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6,&quot;pos&quot;:0.20000000298023224,&quot;transparency&quot;:0.3499999940395355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71.95,&quot;width&quot;:572.3500000000001}"/>
  <p:tag name="KSO_WM_TAG_VERSION" val="1.0"/>
  <p:tag name="KSO_WM_TEMPLATE_CATEGORY" val="custom"/>
  <p:tag name="KSO_WM_TEMPLATE_INDEX" val="20230244"/>
  <p:tag name="KSO_WM_UNIT_COMPATIBLE" val="0"/>
  <p:tag name="KSO_WM_UNIT_DIAGRAM_ISNUMVISUAL" val="0"/>
  <p:tag name="KSO_WM_UNIT_DIAGRAM_ISREFERUNIT" val="0"/>
  <p:tag name="KSO_WM_UNIT_FILL_FORE_SCHEMECOLOR_INDEX_1" val="8"/>
  <p:tag name="KSO_WM_UNIT_FILL_FORE_SCHEMECOLOR_INDEX_1_BRIGHTNESS" val="0"/>
  <p:tag name="KSO_WM_UNIT_FILL_FORE_SCHEMECOLOR_INDEX_1_POS" val="0"/>
  <p:tag name="KSO_WM_UNIT_FILL_FORE_SCHEMECOLOR_INDEX_1_TRANS" val="0"/>
  <p:tag name="KSO_WM_UNIT_FILL_FORE_SCHEMECOLOR_INDEX_2" val="6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9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0"/>
  <p:tag name="KSO_WM_UNIT_FILL_GRADIENT_DIRECTION" val="12"/>
  <p:tag name="KSO_WM_UNIT_FILL_GRADIENT_TYPE" val="2"/>
  <p:tag name="KSO_WM_UNIT_FILL_TYPE" val="3"/>
  <p:tag name="KSO_WM_UNIT_HIGHLIGHT" val="0"/>
  <p:tag name="KSO_WM_UNIT_ID" val="custom20230244_5*l_h_i*1_2_2"/>
  <p:tag name="KSO_WM_UNIT_INDEX" val="1_2_2"/>
  <p:tag name="KSO_WM_UNIT_LAYERLEVEL" val="1_1_1"/>
  <p:tag name="KSO_WM_UNIT_PRESET_TEXT" val="02"/>
  <p:tag name="KSO_WM_UNIT_SHADOW_SCHEMECOLOR_INDEX" val="7"/>
  <p:tag name="KSO_WM_UNIT_SHADOW_SCHEMECOLOR_INDEX_BRIGHTNESS" val="0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71.95,&quot;width&quot;:572.3500000000001}"/>
  <p:tag name="KSO_WM_TAG_VERSION" val="1.0"/>
  <p:tag name="KSO_WM_TEMPLATE_CATEGORY" val="custom"/>
  <p:tag name="KSO_WM_TEMPLATE_INDEX" val="20230244"/>
  <p:tag name="KSO_WM_UNIT_COMPATIBLE" val="0"/>
  <p:tag name="KSO_WM_UNIT_DIAGRAM_ISNUMVISUAL" val="0"/>
  <p:tag name="KSO_WM_UNIT_DIAGRAM_ISREFERUNIT" val="0"/>
  <p:tag name="KSO_WM_UNIT_HIGHLIGHT" val="0"/>
  <p:tag name="KSO_WM_UNIT_ID" val="custom2023024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PRESET_TEXT_INDEX" val="3"/>
  <p:tag name="KSO_WM_UNIT_PRESET_TEXT_LEN" val="8"/>
  <p:tag name="KSO_WM_UNIT_TYPE" val="l_h_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71.95,&quot;width&quot;:572.3500000000001}"/>
  <p:tag name="KSO_WM_TAG_VERSION" val="1.0"/>
  <p:tag name="KSO_WM_TEMPLATE_CATEGORY" val="custom"/>
  <p:tag name="KSO_WM_TEMPLATE_INDEX" val="20230244"/>
  <p:tag name="KSO_WM_UNIT_COMPATIBLE" val="0"/>
  <p:tag name="KSO_WM_UNIT_DIAGRAM_ISNUMVISUAL" val="0"/>
  <p:tag name="KSO_WM_UNIT_DIAGRAM_ISREFERUNIT" val="0"/>
  <p:tag name="KSO_WM_UNIT_HIGHLIGHT" val="0"/>
  <p:tag name="KSO_WM_UNIT_ID" val="custom20230244_5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6,&quot;pos&quot;:0.20000000298023224,&quot;transparency&quot;:0.3499999940395355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71.95,&quot;width&quot;:572.3500000000001}"/>
  <p:tag name="KSO_WM_TAG_VERSION" val="1.0"/>
  <p:tag name="KSO_WM_TEMPLATE_CATEGORY" val="custom"/>
  <p:tag name="KSO_WM_TEMPLATE_INDEX" val="20230244"/>
  <p:tag name="KSO_WM_UNIT_COMPATIBLE" val="0"/>
  <p:tag name="KSO_WM_UNIT_DIAGRAM_ISNUMVISUAL" val="0"/>
  <p:tag name="KSO_WM_UNIT_DIAGRAM_ISREFERUNIT" val="0"/>
  <p:tag name="KSO_WM_UNIT_FILL_FORE_SCHEMECOLOR_INDEX_1" val="8"/>
  <p:tag name="KSO_WM_UNIT_FILL_FORE_SCHEMECOLOR_INDEX_1_BRIGHTNESS" val="0"/>
  <p:tag name="KSO_WM_UNIT_FILL_FORE_SCHEMECOLOR_INDEX_1_POS" val="0"/>
  <p:tag name="KSO_WM_UNIT_FILL_FORE_SCHEMECOLOR_INDEX_1_TRANS" val="0"/>
  <p:tag name="KSO_WM_UNIT_FILL_FORE_SCHEMECOLOR_INDEX_2" val="6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9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0"/>
  <p:tag name="KSO_WM_UNIT_FILL_GRADIENT_DIRECTION" val="12"/>
  <p:tag name="KSO_WM_UNIT_FILL_GRADIENT_TYPE" val="2"/>
  <p:tag name="KSO_WM_UNIT_FILL_TYPE" val="3"/>
  <p:tag name="KSO_WM_UNIT_HIGHLIGHT" val="0"/>
  <p:tag name="KSO_WM_UNIT_ID" val="custom20230244_5*l_h_i*1_3_2"/>
  <p:tag name="KSO_WM_UNIT_INDEX" val="1_3_2"/>
  <p:tag name="KSO_WM_UNIT_LAYERLEVEL" val="1_1_1"/>
  <p:tag name="KSO_WM_UNIT_PRESET_TEXT" val="03"/>
  <p:tag name="KSO_WM_UNIT_SHADOW_SCHEMECOLOR_INDEX" val="7"/>
  <p:tag name="KSO_WM_UNIT_SHADOW_SCHEMECOLOR_INDEX_BRIGHTNESS" val="0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71.95,&quot;width&quot;:572.3500000000001}"/>
  <p:tag name="KSO_WM_TAG_VERSION" val="1.0"/>
  <p:tag name="KSO_WM_TEMPLATE_CATEGORY" val="custom"/>
  <p:tag name="KSO_WM_TEMPLATE_INDEX" val="20230244"/>
  <p:tag name="KSO_WM_UNIT_COMPATIBLE" val="0"/>
  <p:tag name="KSO_WM_UNIT_DIAGRAM_ISNUMVISUAL" val="0"/>
  <p:tag name="KSO_WM_UNIT_DIAGRAM_ISREFERUNIT" val="0"/>
  <p:tag name="KSO_WM_UNIT_HIGHLIGHT" val="0"/>
  <p:tag name="KSO_WM_UNIT_ID" val="custom2023024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PRESET_TEXT_INDEX" val="3"/>
  <p:tag name="KSO_WM_UNIT_PRESET_TEXT_LEN" val="8"/>
  <p:tag name="KSO_WM_UNIT_TYPE" val="l_h_a"/>
  <p:tag name="KSO_WM_UNIT_VALUE" val="14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71.95,&quot;width&quot;:572.3500000000001}"/>
  <p:tag name="KSO_WM_TAG_VERSION" val="1.0"/>
  <p:tag name="KSO_WM_TEMPLATE_CATEGORY" val="custom"/>
  <p:tag name="KSO_WM_TEMPLATE_INDEX" val="20230244"/>
  <p:tag name="KSO_WM_UNIT_COMPATIBLE" val="0"/>
  <p:tag name="KSO_WM_UNIT_DIAGRAM_ISNUMVISUAL" val="0"/>
  <p:tag name="KSO_WM_UNIT_DIAGRAM_ISREFERUNIT" val="0"/>
  <p:tag name="KSO_WM_UNIT_HIGHLIGHT" val="0"/>
  <p:tag name="KSO_WM_UNIT_ID" val="custom20230244_5*l_h_i*1_5_1"/>
  <p:tag name="KSO_WM_UNIT_INDEX" val="1_5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6,&quot;pos&quot;:0.20000000298023224,&quot;transparency&quot;:0.3499999940395355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71.95,&quot;width&quot;:572.3500000000001}"/>
  <p:tag name="KSO_WM_TAG_VERSION" val="1.0"/>
  <p:tag name="KSO_WM_TEMPLATE_CATEGORY" val="custom"/>
  <p:tag name="KSO_WM_TEMPLATE_INDEX" val="20230244"/>
  <p:tag name="KSO_WM_UNIT_COMPATIBLE" val="0"/>
  <p:tag name="KSO_WM_UNIT_DIAGRAM_ISNUMVISUAL" val="0"/>
  <p:tag name="KSO_WM_UNIT_DIAGRAM_ISREFERUNIT" val="0"/>
  <p:tag name="KSO_WM_UNIT_FILL_FORE_SCHEMECOLOR_INDEX_1" val="8"/>
  <p:tag name="KSO_WM_UNIT_FILL_FORE_SCHEMECOLOR_INDEX_1_BRIGHTNESS" val="0"/>
  <p:tag name="KSO_WM_UNIT_FILL_FORE_SCHEMECOLOR_INDEX_1_POS" val="0"/>
  <p:tag name="KSO_WM_UNIT_FILL_FORE_SCHEMECOLOR_INDEX_1_TRANS" val="0"/>
  <p:tag name="KSO_WM_UNIT_FILL_FORE_SCHEMECOLOR_INDEX_2" val="6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9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0"/>
  <p:tag name="KSO_WM_UNIT_FILL_GRADIENT_DIRECTION" val="12"/>
  <p:tag name="KSO_WM_UNIT_FILL_GRADIENT_TYPE" val="2"/>
  <p:tag name="KSO_WM_UNIT_FILL_TYPE" val="3"/>
  <p:tag name="KSO_WM_UNIT_HIGHLIGHT" val="0"/>
  <p:tag name="KSO_WM_UNIT_ID" val="custom20230244_5*l_h_i*1_5_2"/>
  <p:tag name="KSO_WM_UNIT_INDEX" val="1_5_2"/>
  <p:tag name="KSO_WM_UNIT_LAYERLEVEL" val="1_1_1"/>
  <p:tag name="KSO_WM_UNIT_PRESET_TEXT" val="05"/>
  <p:tag name="KSO_WM_UNIT_SHADOW_SCHEMECOLOR_INDEX" val="7"/>
  <p:tag name="KSO_WM_UNIT_SHADOW_SCHEMECOLOR_INDEX_BRIGHTNESS" val="0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71.95,&quot;width&quot;:572.3500000000001}"/>
  <p:tag name="KSO_WM_TAG_VERSION" val="1.0"/>
  <p:tag name="KSO_WM_TEMPLATE_CATEGORY" val="custom"/>
  <p:tag name="KSO_WM_TEMPLATE_INDEX" val="20230244"/>
  <p:tag name="KSO_WM_UNIT_COMPATIBLE" val="0"/>
  <p:tag name="KSO_WM_UNIT_DIAGRAM_ISNUMVISUAL" val="0"/>
  <p:tag name="KSO_WM_UNIT_DIAGRAM_ISREFERUNIT" val="0"/>
  <p:tag name="KSO_WM_UNIT_HIGHLIGHT" val="0"/>
  <p:tag name="KSO_WM_UNIT_ID" val="custom2023024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PRESET_TEXT_INDEX" val="3"/>
  <p:tag name="KSO_WM_UNIT_PRESET_TEXT_LEN" val="8"/>
  <p:tag name="KSO_WM_UNIT_TYPE" val="l_h_a"/>
  <p:tag name="KSO_WM_UNIT_VALUE" val="14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30244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4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4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8"/>
</p:tagLst>
</file>

<file path=ppt/tags/tag106.xml><?xml version="1.0" encoding="utf-8"?>
<p:tagLst xmlns:p="http://schemas.openxmlformats.org/presentationml/2006/main">
  <p:tag name="KSO_WM_BEAUTIFY_FLAG" val="#wm#"/>
  <p:tag name="KSO_WM_SLIDE_CONTENT_AREA" val="{&quot;left&quot;:&quot;29.6&quot;,&quot;top&quot;:&quot;87.4&quot;,&quot;width&quot;:&quot;425.55&quot;,&quot;height&quot;:&quot;348.8&quot;}"/>
  <p:tag name="KSO_WM_SLIDE_ID" val="custom20230244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44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2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2*l_h_i*1_1_2"/>
  <p:tag name="KSO_WM_UNIT_INDEX" val="1_1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2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2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2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2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2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2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2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4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4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8"/>
</p:tagLst>
</file>

<file path=ppt/tags/tag139.xml><?xml version="1.0" encoding="utf-8"?>
<p:tagLst xmlns:p="http://schemas.openxmlformats.org/presentationml/2006/main">
  <p:tag name="KSO_WM_BEAUTIFY_FLAG" val="#wm#"/>
  <p:tag name="KSO_WM_SLIDE_CONTENT_AREA" val="{&quot;left&quot;:&quot;29.6&quot;,&quot;top&quot;:&quot;87.4&quot;,&quot;width&quot;:&quot;425.55&quot;,&quot;height&quot;:&quot;348.8&quot;}"/>
  <p:tag name="KSO_WM_SLIDE_ID" val="custom20230244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44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i*1_1"/>
  <p:tag name="KSO_WM_UNIT_INDEX" val="1_1"/>
  <p:tag name="KSO_WM_UNIT_LAYERLEVEL" val="1_1"/>
  <p:tag name="KSO_WM_UNIT_TYPE" val="m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1_1"/>
  <p:tag name="KSO_WM_UNIT_INDEX" val="1_1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  <p:tag name="KSO_WM_UNIT_VALUE" val="14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3_1"/>
  <p:tag name="KSO_WM_UNIT_INDEX" val="1_3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5_1"/>
  <p:tag name="KSO_WM_UNIT_INDEX" val="1_5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5_1"/>
  <p:tag name="KSO_WM_UNIT_INDEX" val="1_5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7_1"/>
  <p:tag name="KSO_WM_UNIT_INDEX" val="1_7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7_1"/>
  <p:tag name="KSO_WM_UNIT_INDEX" val="1_7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2_1"/>
  <p:tag name="KSO_WM_UNIT_INDEX" val="1_2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4_1"/>
  <p:tag name="KSO_WM_UNIT_INDEX" val="1_4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6_1"/>
  <p:tag name="KSO_WM_UNIT_INDEX" val="1_6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6_1"/>
  <p:tag name="KSO_WM_UNIT_INDEX" val="1_6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8_1"/>
  <p:tag name="KSO_WM_UNIT_INDEX" val="1_8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8_1"/>
  <p:tag name="KSO_WM_UNIT_INDEX" val="1_8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  <p:tag name="KSO_WM_UNIT_VALUE" val="14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8_1"/>
  <p:tag name="KSO_WM_UNIT_INDEX" val="1_8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4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4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8"/>
</p:tagLst>
</file>

<file path=ppt/tags/tag197.xml><?xml version="1.0" encoding="utf-8"?>
<p:tagLst xmlns:p="http://schemas.openxmlformats.org/presentationml/2006/main">
  <p:tag name="KSO_WM_BEAUTIFY_FLAG" val="#wm#"/>
  <p:tag name="KSO_WM_SLIDE_CONTENT_AREA" val="{&quot;left&quot;:&quot;29.6&quot;,&quot;top&quot;:&quot;87.4&quot;,&quot;width&quot;:&quot;425.55&quot;,&quot;height&quot;:&quot;348.8&quot;}"/>
  <p:tag name="KSO_WM_SLIDE_ID" val="custom20230244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44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自定义 14">
      <a:dk1>
        <a:srgbClr val="000000"/>
      </a:dk1>
      <a:lt1>
        <a:srgbClr val="FFFFFF"/>
      </a:lt1>
      <a:dk2>
        <a:srgbClr val="16468D"/>
      </a:dk2>
      <a:lt2>
        <a:srgbClr val="D2F0FB"/>
      </a:lt2>
      <a:accent1>
        <a:srgbClr val="018AFF"/>
      </a:accent1>
      <a:accent2>
        <a:srgbClr val="109BEE"/>
      </a:accent2>
      <a:accent3>
        <a:srgbClr val="16AADB"/>
      </a:accent3>
      <a:accent4>
        <a:srgbClr val="1BB8C7"/>
      </a:accent4>
      <a:accent5>
        <a:srgbClr val="1FC5B1"/>
      </a:accent5>
      <a:accent6>
        <a:srgbClr val="23D197"/>
      </a:accent6>
      <a:hlink>
        <a:srgbClr val="F128E5"/>
      </a:hlink>
      <a:folHlink>
        <a:srgbClr val="12E863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MiSans Heavy</vt:lpstr>
      <vt:lpstr>MiSans Normal</vt:lpstr>
      <vt:lpstr>微软雅黑</vt:lpstr>
      <vt:lpstr>Wingdings</vt:lpstr>
      <vt:lpstr>Office Theme</vt:lpstr>
      <vt:lpstr>财务总监岗位竞聘演讲PPT大纲</vt:lpstr>
      <vt:lpstr>目录</vt:lpstr>
      <vt:lpstr>自我介绍</vt:lpstr>
      <vt:lpstr>姓名、年龄、教育背景</vt:lpstr>
      <vt:lpstr>工作经验及成就</vt:lpstr>
      <vt:lpstr>竞聘财务总监的优势</vt:lpstr>
      <vt:lpstr>对财务总监岗位的理解</vt:lpstr>
      <vt:lpstr>财务总监的职责与使命</vt:lpstr>
      <vt:lpstr>财务总监在公司中的地位与作用</vt:lpstr>
      <vt:lpstr>如何成为一名优秀的财务总监</vt:lpstr>
      <vt:lpstr>个人优势与竞聘理由</vt:lpstr>
      <vt:lpstr>个人专业能力及经验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2024-08-30T01:23:25.784</cp:lastPrinted>
  <dcterms:created xsi:type="dcterms:W3CDTF">2024-08-29T17:23:25Z</dcterms:created>
  <dcterms:modified xsi:type="dcterms:W3CDTF">2024-08-29T17:23:28Z</dcterms:modified>
</cp:coreProperties>
</file>