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7" r:id="rId36"/>
  </p:sldIdLst>
  <p:sldSz cx="12192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tags" Target="tags/tag271.xml" /><Relationship Id="rId38" Type="http://schemas.openxmlformats.org/officeDocument/2006/relationships/presProps" Target="presProps.xml" /><Relationship Id="rId39" Type="http://schemas.openxmlformats.org/officeDocument/2006/relationships/viewProps" Target="viewProps.xml" /><Relationship Id="rId4" Type="http://schemas.openxmlformats.org/officeDocument/2006/relationships/slide" Target="slides/slide2.xml" /><Relationship Id="rId40" Type="http://schemas.openxmlformats.org/officeDocument/2006/relationships/theme" Target="theme/theme1.xml" /><Relationship Id="rId41" Type="http://schemas.openxmlformats.org/officeDocument/2006/relationships/tableStyles" Target="tableStyles.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104BE5-B903-4B99-B17C-5C0ACFB50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3F1CC7-2F78-4611-858F-94884D8E1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51E488-4890-4C40-9C64-16EAEA9A7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4A028A-0D3A-44CB-8710-D24A5244F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3F43AA-D995-48E6-B609-7EBEB0B24D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E0F0A8-42CA-429C-AB7F-9D35CB7045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08B109-9853-4593-B26B-7E55D29912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66BF09-D361-4765-B412-48FDCC2B0D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2995A3-305C-460C-A882-B496D0E52F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D0867D-C595-416A-BC90-B263B08FED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58CB70-1914-4C54-ADD8-A369298E58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a:prstGeom prst="rect">
            <a:avLst/>
          </a:prstGeo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9" name="灯片编号占位符 8"/>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灯片编号占位符 4"/>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4" name="灯片编号占位符 3"/>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7" name="灯片编号占位符 6"/>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1825625"/>
            <a:ext cx="10515600" cy="43513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a:prstGeom prst="rect">
            <a:avLst/>
          </a:prstGeo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12"/>
          </p:nvPr>
        </p:nvSpPr>
        <p:spPr/>
        <p:txBody>
          <a:body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2">
            <a:lum/>
          </a:blip>
          <a:stretch>
            <a:fillRect/>
          </a:stretch>
        </a:blipFill>
        <a:effectLst/>
      </p:bgPr>
    </p:bg>
    <p:spTree>
      <p:nvGrpSpPr>
        <p:cNvPr id="1" name=""/>
        <p:cNvGrpSpPr/>
        <p:nvPr/>
      </p:nvGrpSpPr>
      <p:grpSpPr>
        <a:xfrm>
          <a:off x="0" y="0"/>
          <a:ext cx="0" cy="0"/>
        </a:xfrm>
      </p:grpSpPr>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4F57EA26-B047-4478-96D6-DDA3E6A696B9}" type="datetimeFigureOut">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fld id="{ECDB533D-8FA6-4ABA-BE66-F967845CCCC8}" type="slidenum">
              <a:rPr kumimoji="0" lang="zh-CN" altLang="en-US" sz="1200" b="0" i="0" u="none" strike="noStrike" kern="1200" cap="none" spc="0" normalizeH="0" baseline="0" noProof="0" smtClean="0">
                <a:ln>
                  <a:noFill/>
                </a:ln>
                <a:solidFill>
                  <a:prstClr val="black">
                    <a:tint val="75000"/>
                  </a:prstClr>
                </a:solidFill>
                <a:effectLst/>
                <a:uLnTx/>
                <a:uFillTx/>
                <a:latin typeface="Calibri"/>
                <a:ea typeface="阿里巴巴普惠体 2.0 45 Light" panose="00020600040101010101" charset="-122"/>
                <a:cs typeface="+mn-cs"/>
              </a:rPr>
              <a:t/>
            </a:fld>
            <a:endParaRPr kumimoji="0" lang="zh-CN" altLang="en-US" sz="1200" b="0" i="0" u="none" strike="noStrike" kern="1200" cap="none" spc="0" normalizeH="0" baseline="0" noProof="0">
              <a:ln>
                <a:noFill/>
              </a:ln>
              <a:solidFill>
                <a:prstClr val="black">
                  <a:tint val="75000"/>
                </a:prstClr>
              </a:solidFill>
              <a:effectLst/>
              <a:uLnTx/>
              <a:uFillTx/>
              <a:latin typeface="Calibri"/>
              <a:ea typeface="阿里巴巴普惠体 2.0 45 Light" panose="00020600040101010101" charset="-122"/>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xml" /><Relationship Id="rId11" Type="http://schemas.openxmlformats.org/officeDocument/2006/relationships/tags" Target="../tags/tag9.xml" /><Relationship Id="rId12" Type="http://schemas.openxmlformats.org/officeDocument/2006/relationships/tags" Target="../tags/tag10.xml" /><Relationship Id="rId2" Type="http://schemas.openxmlformats.org/officeDocument/2006/relationships/image" Target="../media/image2.png"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 Id="rId8" Type="http://schemas.openxmlformats.org/officeDocument/2006/relationships/tags" Target="../tags/tag6.xml" /><Relationship Id="rId9" Type="http://schemas.openxmlformats.org/officeDocument/2006/relationships/tags" Target="../tags/tag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xml" /><Relationship Id="rId11" Type="http://schemas.openxmlformats.org/officeDocument/2006/relationships/tags" Target="../tags/tag18.xml" /><Relationship Id="rId12" Type="http://schemas.openxmlformats.org/officeDocument/2006/relationships/tags" Target="../tags/tag19.xml" /><Relationship Id="rId13" Type="http://schemas.openxmlformats.org/officeDocument/2006/relationships/tags" Target="../tags/tag20.xml" /><Relationship Id="rId14" Type="http://schemas.openxmlformats.org/officeDocument/2006/relationships/tags" Target="../tags/tag21.xml" /><Relationship Id="rId15" Type="http://schemas.openxmlformats.org/officeDocument/2006/relationships/tags" Target="../tags/tag22.xml" /><Relationship Id="rId16" Type="http://schemas.openxmlformats.org/officeDocument/2006/relationships/tags" Target="../tags/tag23.xml" /><Relationship Id="rId2" Type="http://schemas.openxmlformats.org/officeDocument/2006/relationships/tags" Target="../tags/tag11.xml" /><Relationship Id="rId3" Type="http://schemas.openxmlformats.org/officeDocument/2006/relationships/image" Target="../media/image3.jpeg"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tags" Target="../tags/tag14.xml" /><Relationship Id="rId7" Type="http://schemas.openxmlformats.org/officeDocument/2006/relationships/tags" Target="../tags/tag15.xml" /><Relationship Id="rId8" Type="http://schemas.openxmlformats.org/officeDocument/2006/relationships/image" Target="../media/image2.png" /><Relationship Id="rId9" Type="http://schemas.openxmlformats.org/officeDocument/2006/relationships/tags" Target="../tags/tag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5.png" /><Relationship Id="rId11" Type="http://schemas.openxmlformats.org/officeDocument/2006/relationships/tags" Target="../tags/tag31.xml" /><Relationship Id="rId12" Type="http://schemas.openxmlformats.org/officeDocument/2006/relationships/tags" Target="../tags/tag32.xml"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image" Target="../media/image4.png"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tags" Target="../tags/tag3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tags" Target="../tags/tag42.xml" /><Relationship Id="rId14" Type="http://schemas.openxmlformats.org/officeDocument/2006/relationships/tags" Target="../tags/tag43.xml" /><Relationship Id="rId15" Type="http://schemas.openxmlformats.org/officeDocument/2006/relationships/tags" Target="../tags/tag44.xml" /><Relationship Id="rId16" Type="http://schemas.openxmlformats.org/officeDocument/2006/relationships/tags" Target="../tags/tag45.xml" /><Relationship Id="rId2" Type="http://schemas.openxmlformats.org/officeDocument/2006/relationships/image" Target="../media/image6.jpeg"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52.xml" /><Relationship Id="rId11" Type="http://schemas.openxmlformats.org/officeDocument/2006/relationships/tags" Target="../tags/tag53.xml" /><Relationship Id="rId2" Type="http://schemas.openxmlformats.org/officeDocument/2006/relationships/tags" Target="../tags/tag46.xml" /><Relationship Id="rId3" Type="http://schemas.openxmlformats.org/officeDocument/2006/relationships/image" Target="../media/image7.png"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image" Target="../media/image4.png"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0.xml" /><Relationship Id="rId2" Type="http://schemas.openxmlformats.org/officeDocument/2006/relationships/tags" Target="../tags/tag54.xml" /><Relationship Id="rId3" Type="http://schemas.openxmlformats.org/officeDocument/2006/relationships/image" Target="../media/image8.jpeg" /><Relationship Id="rId4" Type="http://schemas.openxmlformats.org/officeDocument/2006/relationships/tags" Target="../tags/tag55.xml" /><Relationship Id="rId5" Type="http://schemas.openxmlformats.org/officeDocument/2006/relationships/image" Target="../media/image4.png"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tags" Target="../tags/tag58.xml" /><Relationship Id="rId9" Type="http://schemas.openxmlformats.org/officeDocument/2006/relationships/tags" Target="../tags/tag5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68.xml" /><Relationship Id="rId11" Type="http://schemas.openxmlformats.org/officeDocument/2006/relationships/tags" Target="../tags/tag69.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image" Target="../media/image4.png" /><Relationship Id="rId7" Type="http://schemas.openxmlformats.org/officeDocument/2006/relationships/tags" Target="../tags/tag65.xml" /><Relationship Id="rId8" Type="http://schemas.openxmlformats.org/officeDocument/2006/relationships/tags" Target="../tags/tag66.xml" /><Relationship Id="rId9" Type="http://schemas.openxmlformats.org/officeDocument/2006/relationships/tags" Target="../tags/tag6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7.xml" /><Relationship Id="rId11" Type="http://schemas.openxmlformats.org/officeDocument/2006/relationships/tags" Target="../tags/tag78.xml" /><Relationship Id="rId2" Type="http://schemas.openxmlformats.org/officeDocument/2006/relationships/tags" Target="../tags/tag70.xml" /><Relationship Id="rId3" Type="http://schemas.openxmlformats.org/officeDocument/2006/relationships/tags" Target="../tags/tag71.xml" /><Relationship Id="rId4" Type="http://schemas.openxmlformats.org/officeDocument/2006/relationships/tags" Target="../tags/tag72.xml" /><Relationship Id="rId5" Type="http://schemas.openxmlformats.org/officeDocument/2006/relationships/tags" Target="../tags/tag73.xml" /><Relationship Id="rId6" Type="http://schemas.openxmlformats.org/officeDocument/2006/relationships/image" Target="../media/image4.png"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tags" Target="../tags/tag7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6.xml" /><Relationship Id="rId11" Type="http://schemas.openxmlformats.org/officeDocument/2006/relationships/tags" Target="../tags/tag87.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image" Target="../media/image4.png"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tags" Target="../tags/tag8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png" /><Relationship Id="rId11" Type="http://schemas.openxmlformats.org/officeDocument/2006/relationships/tags" Target="../tags/tag95.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2" Type="http://schemas.openxmlformats.org/officeDocument/2006/relationships/image" Target="../media/image6.jpeg"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7.xml" /><Relationship Id="rId11" Type="http://schemas.openxmlformats.org/officeDocument/2006/relationships/tags" Target="../tags/tag108.xml" /><Relationship Id="rId12" Type="http://schemas.openxmlformats.org/officeDocument/2006/relationships/tags" Target="../tags/tag109.xml" /><Relationship Id="rId13" Type="http://schemas.openxmlformats.org/officeDocument/2006/relationships/tags" Target="../tags/tag110.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 Id="rId5" Type="http://schemas.openxmlformats.org/officeDocument/2006/relationships/image" Target="../media/image9.png"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image" Target="../media/image4.png" /><Relationship Id="rId9" Type="http://schemas.openxmlformats.org/officeDocument/2006/relationships/tags" Target="../tags/tag10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image" Target="../media/image9.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image" Target="../media/image4.png" /><Relationship Id="rId9" Type="http://schemas.openxmlformats.org/officeDocument/2006/relationships/tags" Target="../tags/tag1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png" /><Relationship Id="rId11" Type="http://schemas.openxmlformats.org/officeDocument/2006/relationships/tags" Target="../tags/tag128.xml" /><Relationship Id="rId12" Type="http://schemas.openxmlformats.org/officeDocument/2006/relationships/tags" Target="../tags/tag129.xml" /><Relationship Id="rId13" Type="http://schemas.openxmlformats.org/officeDocument/2006/relationships/tags" Target="../tags/tag130.xml" /><Relationship Id="rId14" Type="http://schemas.openxmlformats.org/officeDocument/2006/relationships/tags" Target="../tags/tag131.xml" /><Relationship Id="rId15" Type="http://schemas.openxmlformats.org/officeDocument/2006/relationships/tags" Target="../tags/tag132.xml" /><Relationship Id="rId16" Type="http://schemas.openxmlformats.org/officeDocument/2006/relationships/tags" Target="../tags/tag133.xml" /><Relationship Id="rId2" Type="http://schemas.openxmlformats.org/officeDocument/2006/relationships/image" Target="../media/image6.jpeg"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image" Target="../media/image4.png"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14" Type="http://schemas.openxmlformats.org/officeDocument/2006/relationships/image" Target="../media/image10.jpeg"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image" Target="../media/image4.png"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14" Type="http://schemas.openxmlformats.org/officeDocument/2006/relationships/image" Target="../media/image10.jpeg"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image" Target="../media/image4.png"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4.png"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2" Type="http://schemas.openxmlformats.org/officeDocument/2006/relationships/image" Target="../media/image6.jpeg" /><Relationship Id="rId3" Type="http://schemas.openxmlformats.org/officeDocument/2006/relationships/tags" Target="../tags/tag165.xml" /><Relationship Id="rId4" Type="http://schemas.openxmlformats.org/officeDocument/2006/relationships/tags" Target="../tags/tag166.xml"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 Id="rId5" Type="http://schemas.openxmlformats.org/officeDocument/2006/relationships/image" Target="../media/image4.png"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image" Target="../media/image4.png"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14" Type="http://schemas.openxmlformats.org/officeDocument/2006/relationships/tags" Target="../tags/tag204.xml" /><Relationship Id="rId2" Type="http://schemas.openxmlformats.org/officeDocument/2006/relationships/image" Target="../media/image6.jpeg"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image" Target="../media/image4.png" /><Relationship Id="rId9" Type="http://schemas.openxmlformats.org/officeDocument/2006/relationships/tags" Target="../tags/tag19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image" Target="../media/image4.png"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3.xml" /><Relationship Id="rId3" Type="http://schemas.openxmlformats.org/officeDocument/2006/relationships/tags" Target="../tags/tag214.xml" /><Relationship Id="rId4" Type="http://schemas.openxmlformats.org/officeDocument/2006/relationships/image" Target="../media/image4.png"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image" Target="../media/image4.png" /><Relationship Id="rId5" Type="http://schemas.openxmlformats.org/officeDocument/2006/relationships/tags" Target="../tags/tag222.xml" /><Relationship Id="rId6" Type="http://schemas.openxmlformats.org/officeDocument/2006/relationships/tags" Target="../tags/tag223.xml" /><Relationship Id="rId7" Type="http://schemas.openxmlformats.org/officeDocument/2006/relationships/tags" Target="../tags/tag224.xml" /><Relationship Id="rId8" Type="http://schemas.openxmlformats.org/officeDocument/2006/relationships/tags" Target="../tags/tag225.xml" /><Relationship Id="rId9" Type="http://schemas.openxmlformats.org/officeDocument/2006/relationships/tags" Target="../tags/tag22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image" Target="../media/image4.png"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4.xml" /><Relationship Id="rId3" Type="http://schemas.openxmlformats.org/officeDocument/2006/relationships/tags" Target="../tags/tag235.xml" /><Relationship Id="rId4" Type="http://schemas.openxmlformats.org/officeDocument/2006/relationships/image" Target="../media/image4.png"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14" Type="http://schemas.openxmlformats.org/officeDocument/2006/relationships/tags" Target="../tags/tag251.xml" /><Relationship Id="rId2" Type="http://schemas.openxmlformats.org/officeDocument/2006/relationships/image" Target="../media/image6.jpeg"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 Id="rId7" Type="http://schemas.openxmlformats.org/officeDocument/2006/relationships/tags" Target="../tags/tag245.xml" /><Relationship Id="rId8" Type="http://schemas.openxmlformats.org/officeDocument/2006/relationships/image" Target="../media/image4.png" /><Relationship Id="rId9" Type="http://schemas.openxmlformats.org/officeDocument/2006/relationships/tags" Target="../tags/tag24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image" Target="../media/image4.png"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tags" Target="../tags/tag259.xml" /><Relationship Id="rId4" Type="http://schemas.openxmlformats.org/officeDocument/2006/relationships/image" Target="../media/image4.png" /><Relationship Id="rId5" Type="http://schemas.openxmlformats.org/officeDocument/2006/relationships/tags" Target="../tags/tag260.xml" /><Relationship Id="rId6" Type="http://schemas.openxmlformats.org/officeDocument/2006/relationships/tags" Target="../tags/tag261.xml" /><Relationship Id="rId7" Type="http://schemas.openxmlformats.org/officeDocument/2006/relationships/tags" Target="../tags/tag262.xml" /><Relationship Id="rId8" Type="http://schemas.openxmlformats.org/officeDocument/2006/relationships/tags" Target="../tags/tag263.xml" /><Relationship Id="rId9" Type="http://schemas.openxmlformats.org/officeDocument/2006/relationships/tags" Target="../tags/tag26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jpeg" /><Relationship Id="rId3" Type="http://schemas.openxmlformats.org/officeDocument/2006/relationships/tags" Target="../tags/tag265.xml" /><Relationship Id="rId4" Type="http://schemas.openxmlformats.org/officeDocument/2006/relationships/image" Target="../media/image4.png" /><Relationship Id="rId5" Type="http://schemas.openxmlformats.org/officeDocument/2006/relationships/tags" Target="../tags/tag266.xml" /><Relationship Id="rId6" Type="http://schemas.openxmlformats.org/officeDocument/2006/relationships/tags" Target="../tags/tag267.xml" /><Relationship Id="rId7" Type="http://schemas.openxmlformats.org/officeDocument/2006/relationships/tags" Target="../tags/tag268.xml" /><Relationship Id="rId8" Type="http://schemas.openxmlformats.org/officeDocument/2006/relationships/tags" Target="../tags/tag269.xml" /><Relationship Id="rId9" Type="http://schemas.openxmlformats.org/officeDocument/2006/relationships/tags" Target="../tags/tag270.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7504303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rot="1790941">
            <a:off x="-66675" y="1312545"/>
            <a:ext cx="2504440" cy="398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r>
              <a:rPr kumimoji="0" lang="en-US" altLang="zh-CN"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沙盘模拟实训》</a:t>
            </a:r>
            <a:endParaRPr kumimoji="0" lang="zh-CN" altLang="en-US" sz="2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nvCxnSpPr>
        <p:spPr>
          <a:xfrm>
            <a:off x="3963272" y="4626594"/>
            <a:ext cx="7801610" cy="77470"/>
          </a:xfrm>
          <a:prstGeom prst="line">
            <a:avLst/>
          </a:prstGeom>
          <a:noFill/>
          <a:ln w="9525">
            <a:gradFill flip="none" rotWithShape="1">
              <a:gsLst>
                <a:gs pos="0">
                  <a:schemeClr val="bg1"/>
                </a:gs>
                <a:gs pos="100000">
                  <a:srgbClr val="1F4E79"/>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4" name="直接连接符 13"/>
          <p:cNvCxnSpPr/>
          <p:nvPr/>
        </p:nvCxnSpPr>
        <p:spPr>
          <a:xfrm>
            <a:off x="10253246" y="461295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5" name="直接连接符 14"/>
          <p:cNvCxnSpPr/>
          <p:nvPr/>
        </p:nvCxnSpPr>
        <p:spPr>
          <a:xfrm>
            <a:off x="10725001" y="4796809"/>
            <a:ext cx="1120621" cy="0"/>
          </a:xfrm>
          <a:prstGeom prst="line">
            <a:avLst/>
          </a:prstGeom>
          <a:noFill/>
          <a:ln w="9525">
            <a:gradFill flip="none" rotWithShape="1">
              <a:gsLst>
                <a:gs pos="0">
                  <a:schemeClr val="bg1"/>
                </a:gs>
                <a:gs pos="100000">
                  <a:srgbClr val="FFD966"/>
                </a:gs>
              </a:gsLst>
              <a:lin ang="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16" name="文本框 15"/>
          <p:cNvSpPr txBox="1"/>
          <p:nvPr/>
        </p:nvSpPr>
        <p:spPr>
          <a:xfrm>
            <a:off x="3794760" y="3601720"/>
            <a:ext cx="7966075"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ERP沙盘模拟经营规则</a:t>
            </a:r>
            <a:endParaRPr kumimoji="0" sz="6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7" name="组合 16"/>
          <p:cNvGrpSpPr/>
          <p:nvPr/>
        </p:nvGrpSpPr>
        <p:grpSpPr>
          <a:xfrm>
            <a:off x="4808255" y="1968369"/>
            <a:ext cx="1951256" cy="1148983"/>
            <a:chOff x="4797078" y="1556605"/>
            <a:chExt cx="1951256" cy="1148983"/>
          </a:xfrm>
        </p:grpSpPr>
        <p:grpSp>
          <p:nvGrpSpPr>
            <p:cNvPr id="18" name="组合 17"/>
            <p:cNvGrpSpPr/>
            <p:nvPr/>
          </p:nvGrpSpPr>
          <p:grpSpPr>
            <a:xfrm>
              <a:off x="5200629" y="1556605"/>
              <a:ext cx="1143065" cy="1148983"/>
              <a:chOff x="4703635" y="2002196"/>
              <a:chExt cx="2782077" cy="2796484"/>
            </a:xfrm>
          </p:grpSpPr>
          <p:sp>
            <p:nvSpPr>
              <p:cNvPr id="20" name="椭圆 1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1" name="椭圆 2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19" name="文本框 1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项</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2" name="组合 21"/>
          <p:cNvGrpSpPr/>
          <p:nvPr/>
        </p:nvGrpSpPr>
        <p:grpSpPr>
          <a:xfrm>
            <a:off x="5987323" y="1968369"/>
            <a:ext cx="1951256" cy="1148983"/>
            <a:chOff x="4797078" y="1556605"/>
            <a:chExt cx="1951256" cy="1148983"/>
          </a:xfrm>
        </p:grpSpPr>
        <p:grpSp>
          <p:nvGrpSpPr>
            <p:cNvPr id="23" name="组合 22"/>
            <p:cNvGrpSpPr/>
            <p:nvPr/>
          </p:nvGrpSpPr>
          <p:grpSpPr>
            <a:xfrm>
              <a:off x="5200629" y="1556605"/>
              <a:ext cx="1143065" cy="1148983"/>
              <a:chOff x="4703635" y="2002196"/>
              <a:chExt cx="2782077" cy="2796484"/>
            </a:xfrm>
          </p:grpSpPr>
          <p:sp>
            <p:nvSpPr>
              <p:cNvPr id="25" name="椭圆 24"/>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26" name="椭圆 25"/>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4" name="文本框 23"/>
            <p:cNvSpPr txBox="1"/>
            <p:nvPr/>
          </p:nvSpPr>
          <p:spPr>
            <a:xfrm>
              <a:off x="4797078" y="1608693"/>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目</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grpSp>
        <p:nvGrpSpPr>
          <p:cNvPr id="27" name="组合 26"/>
          <p:cNvGrpSpPr/>
          <p:nvPr/>
        </p:nvGrpSpPr>
        <p:grpSpPr>
          <a:xfrm>
            <a:off x="7166391" y="1968369"/>
            <a:ext cx="1951256" cy="1148983"/>
            <a:chOff x="4797078" y="1556605"/>
            <a:chExt cx="1951256" cy="1148983"/>
          </a:xfrm>
        </p:grpSpPr>
        <p:grpSp>
          <p:nvGrpSpPr>
            <p:cNvPr id="28" name="组合 27"/>
            <p:cNvGrpSpPr/>
            <p:nvPr/>
          </p:nvGrpSpPr>
          <p:grpSpPr>
            <a:xfrm>
              <a:off x="5200629" y="1556605"/>
              <a:ext cx="1143065" cy="1148983"/>
              <a:chOff x="4703635" y="2002196"/>
              <a:chExt cx="2782077" cy="2796484"/>
            </a:xfrm>
          </p:grpSpPr>
          <p:sp>
            <p:nvSpPr>
              <p:cNvPr id="30" name="椭圆 29"/>
              <p:cNvSpPr/>
              <p:nvPr/>
            </p:nvSpPr>
            <p:spPr>
              <a:xfrm>
                <a:off x="4706288" y="2002196"/>
                <a:ext cx="2779424" cy="2779423"/>
              </a:xfrm>
              <a:prstGeom prst="ellipse">
                <a:avLst/>
              </a:prstGeom>
              <a:solidFill>
                <a:srgbClr val="1F4E79"/>
              </a:solidFill>
              <a:ln>
                <a:noFill/>
              </a:ln>
              <a:effectLst>
                <a:outerShdw blurRad="152400" dist="88900" dir="13500000" sx="96000" sy="96000" algn="br" rotWithShape="0">
                  <a:schemeClr val="bg1">
                    <a:alpha val="6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31" name="椭圆 30"/>
              <p:cNvSpPr/>
              <p:nvPr/>
            </p:nvSpPr>
            <p:spPr>
              <a:xfrm>
                <a:off x="4703635" y="2019255"/>
                <a:ext cx="2779424" cy="2779425"/>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grpSp>
        <p:sp>
          <p:nvSpPr>
            <p:cNvPr id="29" name="文本框 28"/>
            <p:cNvSpPr txBox="1"/>
            <p:nvPr/>
          </p:nvSpPr>
          <p:spPr>
            <a:xfrm>
              <a:off x="4797078" y="1620268"/>
              <a:ext cx="1951256" cy="10147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四</a:t>
              </a:r>
              <a:endParaRPr kumimoji="0" lang="zh-CN" altLang="en-US" sz="60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grpSp>
      <p:sp>
        <p:nvSpPr>
          <p:cNvPr id="34" name="任意多边形 33"/>
          <p:cNvSpPr/>
          <p:nvPr/>
        </p:nvSpPr>
        <p:spPr>
          <a:xfrm rot="17650411" flipH="1">
            <a:off x="11146977" y="139795"/>
            <a:ext cx="1457080" cy="1347834"/>
          </a:xfrm>
          <a:custGeom>
            <a:gdLst>
              <a:gd name="connsiteX0" fmla="*/ 129028 w 1457080"/>
              <a:gd name="connsiteY0" fmla="*/ 22464 h 1347834"/>
              <a:gd name="connsiteX1" fmla="*/ 0 w 1457080"/>
              <a:gd name="connsiteY1" fmla="*/ 309918 h 1347834"/>
              <a:gd name="connsiteX2" fmla="*/ 665562 w 1457080"/>
              <a:gd name="connsiteY2" fmla="*/ 282388 h 1347834"/>
              <a:gd name="connsiteX3" fmla="*/ 1347329 w 1457080"/>
              <a:gd name="connsiteY3" fmla="*/ 909994 h 1347834"/>
              <a:gd name="connsiteX4" fmla="*/ 1363706 w 1457080"/>
              <a:gd name="connsiteY4" fmla="*/ 1305923 h 1347834"/>
              <a:gd name="connsiteX5" fmla="*/ 1457080 w 1457080"/>
              <a:gd name="connsiteY5" fmla="*/ 1347834 h 1347834"/>
              <a:gd name="connsiteX6" fmla="*/ 1431049 w 1457080"/>
              <a:gd name="connsiteY6" fmla="*/ 699750 h 1347834"/>
              <a:gd name="connsiteX7" fmla="*/ 673383 w 1457080"/>
              <a:gd name="connsiteY7" fmla="*/ 599 h 1347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57080" h="1347834">
                <a:moveTo>
                  <a:pt x="129028" y="22464"/>
                </a:moveTo>
                <a:lnTo>
                  <a:pt x="0" y="309918"/>
                </a:lnTo>
                <a:lnTo>
                  <a:pt x="665562" y="282388"/>
                </a:lnTo>
                <a:cubicBezTo>
                  <a:pt x="1027134" y="267433"/>
                  <a:pt x="1332372" y="548422"/>
                  <a:pt x="1347329" y="909994"/>
                </a:cubicBezTo>
                <a:lnTo>
                  <a:pt x="1363706" y="1305923"/>
                </a:lnTo>
                <a:lnTo>
                  <a:pt x="1457080" y="1347834"/>
                </a:lnTo>
                <a:lnTo>
                  <a:pt x="1431049" y="699750"/>
                </a:lnTo>
                <a:cubicBezTo>
                  <a:pt x="1414890" y="297462"/>
                  <a:pt x="1075671" y="-15558"/>
                  <a:pt x="673383" y="599"/>
                </a:cubicBez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48988" y="1456532"/>
            <a:ext cx="2152129"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rPr>
              <a:t>CONTENTS</a:t>
            </a:r>
            <a:endParaRPr kumimoji="0" lang="en-US" altLang="zh-CN" sz="2400" b="0" i="0" u="none" strike="noStrike" kern="1200" cap="none" spc="0" normalizeH="0" baseline="0" noProof="0" smtClean="0">
              <a:ln>
                <a:noFill/>
              </a:ln>
              <a:solidFill>
                <a:prstClr val="white"/>
              </a:solidFill>
              <a:effectLst/>
              <a:uLnTx/>
              <a:uFillTx/>
              <a:latin typeface="微软雅黑" panose="020b0503020204020204" charset="-122"/>
              <a:ea typeface="微软雅黑" panose="020b0503020204020204" charset="-122"/>
              <a:cs typeface="+mn-cs"/>
            </a:endParaRPr>
          </a:p>
        </p:txBody>
      </p:sp>
      <p:sp>
        <p:nvSpPr>
          <p:cNvPr id="33" name="文本框 32"/>
          <p:cNvSpPr txBox="1"/>
          <p:nvPr/>
        </p:nvSpPr>
        <p:spPr>
          <a:xfrm flipH="1">
            <a:off x="8846471" y="2628900"/>
            <a:ext cx="2851972"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目录</a:t>
            </a:r>
            <a:endParaRPr kumimoji="0" lang="zh-CN" altLang="en-US" sz="8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0" name="组合 39"/>
          <p:cNvGrpSpPr/>
          <p:nvPr/>
        </p:nvGrpSpPr>
        <p:grpSpPr>
          <a:xfrm>
            <a:off x="812045" y="1892248"/>
            <a:ext cx="771743" cy="694481"/>
            <a:chOff x="2260633" y="1720544"/>
            <a:chExt cx="771743" cy="694481"/>
          </a:xfrm>
        </p:grpSpPr>
        <p:sp>
          <p:nvSpPr>
            <p:cNvPr id="35" name="圆角矩形 34"/>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9" name="任意多边形 38"/>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1" name="组合 40"/>
          <p:cNvGrpSpPr/>
          <p:nvPr/>
        </p:nvGrpSpPr>
        <p:grpSpPr>
          <a:xfrm>
            <a:off x="861575" y="3222253"/>
            <a:ext cx="771743" cy="694481"/>
            <a:chOff x="2260633" y="1720544"/>
            <a:chExt cx="771743" cy="694481"/>
          </a:xfrm>
        </p:grpSpPr>
        <p:sp>
          <p:nvSpPr>
            <p:cNvPr id="42" name="圆角矩形 41"/>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3" name="任意多边形 42"/>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44" name="组合 43"/>
          <p:cNvGrpSpPr/>
          <p:nvPr/>
        </p:nvGrpSpPr>
        <p:grpSpPr>
          <a:xfrm>
            <a:off x="812045" y="4552893"/>
            <a:ext cx="771743" cy="694481"/>
            <a:chOff x="2260633" y="1720544"/>
            <a:chExt cx="771743" cy="694481"/>
          </a:xfrm>
        </p:grpSpPr>
        <p:sp>
          <p:nvSpPr>
            <p:cNvPr id="45" name="圆角矩形 44"/>
            <p:cNvSpPr/>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6" name="任意多边形 45"/>
            <p:cNvSpPr/>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50" name="文本框 49"/>
          <p:cNvSpPr txBox="1"/>
          <p:nvPr/>
        </p:nvSpPr>
        <p:spPr>
          <a:xfrm>
            <a:off x="731059" y="1889412"/>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1.</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1" name="文本框 50"/>
          <p:cNvSpPr txBox="1"/>
          <p:nvPr/>
        </p:nvSpPr>
        <p:spPr>
          <a:xfrm>
            <a:off x="1770380" y="1922145"/>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2" name="文本框 51"/>
          <p:cNvSpPr txBox="1"/>
          <p:nvPr/>
        </p:nvSpPr>
        <p:spPr>
          <a:xfrm>
            <a:off x="780589" y="3235658"/>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2</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3" name="文本框 52"/>
          <p:cNvSpPr txBox="1"/>
          <p:nvPr/>
        </p:nvSpPr>
        <p:spPr>
          <a:xfrm>
            <a:off x="1819910" y="3268345"/>
            <a:ext cx="36868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4" name="文本框 53"/>
          <p:cNvSpPr txBox="1"/>
          <p:nvPr/>
        </p:nvSpPr>
        <p:spPr>
          <a:xfrm>
            <a:off x="731059" y="4582539"/>
            <a:ext cx="1088746"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4000" b="0" i="0" u="none" strike="noStrike" kern="1200" cap="none" spc="0" normalizeH="0" baseline="0" noProof="0">
                <a:ln>
                  <a:noFill/>
                </a:ln>
                <a:solidFill>
                  <a:srgbClr val="1F4E79"/>
                </a:solidFill>
                <a:effectLst/>
                <a:uLnTx/>
                <a:uFillTx/>
                <a:latin typeface="微软雅黑" panose="020b0503020204020204" charset="-122"/>
                <a:ea typeface="微软雅黑" panose="020b0503020204020204" charset="-122"/>
                <a:cs typeface="+mn-cs"/>
              </a:rPr>
              <a:t>3</a:t>
            </a:r>
            <a:r>
              <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a:t>
            </a:r>
            <a:endParaRPr kumimoji="0" lang="en-US" altLang="zh-CN"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5" name="文本框 54"/>
          <p:cNvSpPr txBox="1"/>
          <p:nvPr/>
        </p:nvSpPr>
        <p:spPr>
          <a:xfrm>
            <a:off x="1770380" y="4615180"/>
            <a:ext cx="6455410" cy="7067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体验物理沙盘模拟企业经营</a:t>
            </a:r>
            <a:endParaRPr kumimoji="0" lang="zh-CN" altLang="en-US" sz="40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44" name="椭圆 43"/>
          <p:cNvSpPr/>
          <p:nvPr/>
        </p:nvSpPr>
        <p:spPr>
          <a:xfrm>
            <a:off x="3663907" y="3113630"/>
            <a:ext cx="364240" cy="364240"/>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grpSp>
        <p:nvGrpSpPr>
          <p:cNvPr id="13" name="组合 12"/>
          <p:cNvGrpSpPr/>
          <p:nvPr/>
        </p:nvGrpSpPr>
        <p:grpSpPr>
          <a:xfrm>
            <a:off x="3727768" y="1809115"/>
            <a:ext cx="5230495" cy="570230"/>
            <a:chOff x="7944" y="2391"/>
            <a:chExt cx="8237" cy="898"/>
          </a:xfrm>
        </p:grpSpPr>
        <p:sp>
          <p:nvSpPr>
            <p:cNvPr id="42" name="椭圆 41"/>
            <p:cNvSpPr/>
            <p:nvPr/>
          </p:nvSpPr>
          <p:spPr>
            <a:xfrm>
              <a:off x="7944" y="2554"/>
              <a:ext cx="574" cy="57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58" name="矩形 57"/>
            <p:cNvSpPr/>
            <p:nvPr/>
          </p:nvSpPr>
          <p:spPr>
            <a:xfrm>
              <a:off x="8761" y="2391"/>
              <a:ext cx="7421" cy="89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了解ERP沙盘模拟的市场规则</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sp>
        <p:nvSpPr>
          <p:cNvPr id="59" name="矩形 58"/>
          <p:cNvSpPr/>
          <p:nvPr/>
        </p:nvSpPr>
        <p:spPr>
          <a:xfrm>
            <a:off x="4246880" y="3007360"/>
            <a:ext cx="5212715" cy="57848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掌握ERP沙盘模拟融资的种类和规则</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sp>
        <p:nvSpPr>
          <p:cNvPr id="60" name="矩形 59"/>
          <p:cNvSpPr/>
          <p:nvPr/>
        </p:nvSpPr>
        <p:spPr>
          <a:xfrm>
            <a:off x="4246880" y="4213860"/>
            <a:ext cx="4712335" cy="5708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了解ERP沙盘模拟企业的经营规则</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nvGrpSpPr>
          <p:cNvPr id="68" name="组合 67"/>
          <p:cNvGrpSpPr/>
          <p:nvPr/>
        </p:nvGrpSpPr>
        <p:grpSpPr>
          <a:xfrm>
            <a:off x="873125" y="996950"/>
            <a:ext cx="2464435" cy="541020"/>
            <a:chOff x="1375" y="1705"/>
            <a:chExt cx="3881" cy="852"/>
          </a:xfrm>
        </p:grpSpPr>
        <p:cxnSp>
          <p:nvCxnSpPr>
            <p:cNvPr id="46" name="直接连接符 45"/>
            <p:cNvCxnSpPr/>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67" name="组合 66"/>
            <p:cNvGrpSpPr/>
            <p:nvPr/>
          </p:nvGrpSpPr>
          <p:grpSpPr>
            <a:xfrm>
              <a:off x="1375" y="1705"/>
              <a:ext cx="3881" cy="852"/>
              <a:chOff x="1375" y="1602"/>
              <a:chExt cx="3881" cy="852"/>
            </a:xfrm>
          </p:grpSpPr>
          <p:cxnSp>
            <p:nvCxnSpPr>
              <p:cNvPr id="49" name="直接连接符 48"/>
              <p:cNvCxnSpPr/>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6" name="图片 5" descr="32313535393135353b32313535393135343bcec4bcfed6d8b5e3"/>
              <p:cNvPicPr>
                <a:picLocks noChangeAspect="1"/>
              </p:cNvPicPr>
              <p:nvPr/>
            </p:nvPicPr>
            <p:blipFill>
              <a:blip r:embed="rId2"/>
              <a:stretch>
                <a:fillRect/>
              </a:stretch>
            </p:blipFill>
            <p:spPr>
              <a:xfrm>
                <a:off x="1375" y="1602"/>
                <a:ext cx="852" cy="852"/>
              </a:xfrm>
              <a:prstGeom prst="rect">
                <a:avLst/>
              </a:prstGeom>
            </p:spPr>
          </p:pic>
          <p:sp>
            <p:nvSpPr>
              <p:cNvPr id="7" name="文本框 6"/>
              <p:cNvSpPr txBox="1"/>
              <p:nvPr>
                <p:custDataLst>
                  <p:tags r:id="rId3"/>
                </p:custDataLst>
              </p:nvPr>
            </p:nvSpPr>
            <p:spPr>
              <a:xfrm>
                <a:off x="2767" y="1730"/>
                <a:ext cx="2489"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学习目标</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sp>
        <p:nvSpPr>
          <p:cNvPr id="63" name="矩形 62"/>
          <p:cNvSpPr/>
          <p:nvPr>
            <p:custDataLst>
              <p:tags r:id="rId4"/>
            </p:custDataLst>
          </p:nvPr>
        </p:nvSpPr>
        <p:spPr>
          <a:xfrm>
            <a:off x="4246880" y="5412740"/>
            <a:ext cx="5215255" cy="57086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defTabSz="914400" rtl="0" fontAlgn="auto">
              <a:lnSpc>
                <a:spcPct val="13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参与ERP沙盘模拟企业经营过程</a:t>
            </a:r>
            <a:endParaRPr kumimoji="0" lang="zh-CN" altLang="en-US" sz="24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grpSp>
        <p:nvGrpSpPr>
          <p:cNvPr id="109" name="组合 108"/>
          <p:cNvGrpSpPr/>
          <p:nvPr/>
        </p:nvGrpSpPr>
        <p:grpSpPr>
          <a:xfrm>
            <a:off x="225425" y="268605"/>
            <a:ext cx="4638675" cy="635000"/>
            <a:chOff x="355" y="423"/>
            <a:chExt cx="7305" cy="1000"/>
          </a:xfrm>
        </p:grpSpPr>
        <p:grpSp>
          <p:nvGrpSpPr>
            <p:cNvPr id="110" name="组合 109"/>
            <p:cNvGrpSpPr/>
            <p:nvPr/>
          </p:nvGrpSpPr>
          <p:grpSpPr>
            <a:xfrm>
              <a:off x="355" y="423"/>
              <a:ext cx="2077" cy="984"/>
              <a:chOff x="355" y="423"/>
              <a:chExt cx="2077" cy="984"/>
            </a:xfrm>
          </p:grpSpPr>
          <p:grpSp>
            <p:nvGrpSpPr>
              <p:cNvPr id="111" name="组合 110"/>
              <p:cNvGrpSpPr/>
              <p:nvPr/>
            </p:nvGrpSpPr>
            <p:grpSpPr>
              <a:xfrm>
                <a:off x="355" y="423"/>
                <a:ext cx="2024" cy="984"/>
                <a:chOff x="2260633" y="1720544"/>
                <a:chExt cx="771743" cy="694481"/>
              </a:xfrm>
            </p:grpSpPr>
            <p:sp>
              <p:nvSpPr>
                <p:cNvPr id="112" name="圆角矩形 111"/>
                <p:cNvSpPr/>
                <p:nvPr>
                  <p:custDataLst>
                    <p:tags r:id="rId5"/>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13" name="任意多边形 112"/>
                <p:cNvSpPr/>
                <p:nvPr>
                  <p:custDataLst>
                    <p:tags r:id="rId6"/>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114" name="文本框 113"/>
              <p:cNvSpPr txBox="1"/>
              <p:nvPr>
                <p:custDataLst>
                  <p:tags r:id="rId7"/>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115" name="文本框 114"/>
            <p:cNvSpPr txBox="1"/>
            <p:nvPr>
              <p:custDataLst>
                <p:tags r:id="rId8"/>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16" name="直接连接符 115"/>
            <p:cNvCxnSpPr/>
            <p:nvPr>
              <p:custDataLst>
                <p:tags r:id="rId9"/>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117" name="直接连接符 116"/>
            <p:cNvCxnSpPr/>
            <p:nvPr>
              <p:custDataLst>
                <p:tags r:id="rId10"/>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
        <p:nvSpPr>
          <p:cNvPr id="14" name="椭圆 13"/>
          <p:cNvSpPr/>
          <p:nvPr>
            <p:custDataLst>
              <p:tags r:id="rId11"/>
            </p:custDataLst>
          </p:nvPr>
        </p:nvSpPr>
        <p:spPr>
          <a:xfrm>
            <a:off x="3664225" y="4314522"/>
            <a:ext cx="364240" cy="364240"/>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custDataLst>
              <p:tags r:id="rId12"/>
            </p:custDataLst>
          </p:nvPr>
        </p:nvSpPr>
        <p:spPr>
          <a:xfrm>
            <a:off x="3663907" y="5515835"/>
            <a:ext cx="364240" cy="364240"/>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custDataLst>
              <p:tags r:id="rId2"/>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pic>
        <p:nvPicPr>
          <p:cNvPr id="6" name="https://photo-static-api.fotomore.com/creative/vcg/400/new/VCG211270727334.jpg?uid=386&amp;timestamp=1700201067&amp;sign=85b60b0eaf2136b866cb393d3f6f8afc" descr="templates\picture_hover\&amp;pky270_sjzg_VCG211270727334&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9095105" y="1106805"/>
            <a:ext cx="2515870" cy="1372235"/>
          </a:xfrm>
          <a:prstGeom prst="rect">
            <a:avLst/>
          </a:prstGeom>
        </p:spPr>
      </p:pic>
      <p:grpSp>
        <p:nvGrpSpPr>
          <p:cNvPr id="3" name="组合 2"/>
          <p:cNvGrpSpPr/>
          <p:nvPr/>
        </p:nvGrpSpPr>
        <p:grpSpPr>
          <a:xfrm>
            <a:off x="0" y="2357755"/>
            <a:ext cx="12192000" cy="3064510"/>
            <a:chOff x="0" y="3532"/>
            <a:chExt cx="19200" cy="3884"/>
          </a:xfrm>
        </p:grpSpPr>
        <p:cxnSp>
          <p:nvCxnSpPr>
            <p:cNvPr id="9" name="直接连接符 8"/>
            <p:cNvCxnSpPr/>
            <p:nvPr/>
          </p:nvCxnSpPr>
          <p:spPr>
            <a:xfrm>
              <a:off x="2395" y="3532"/>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27" name="矩形 26"/>
            <p:cNvSpPr/>
            <p:nvPr>
              <p:custDataLst>
                <p:tags r:id="rId4"/>
              </p:custDataLst>
            </p:nvPr>
          </p:nvSpPr>
          <p:spPr>
            <a:xfrm>
              <a:off x="4347" y="4170"/>
              <a:ext cx="10506" cy="2607"/>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58800" defTabSz="914400" rtl="0" fontAlgn="auto">
                <a:lnSpc>
                  <a:spcPct val="130000"/>
                </a:lnSpc>
                <a:spcBef>
                  <a:spcPct val="0"/>
                </a:spcBef>
                <a:spcAft>
                  <a:spcPts val="60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市场经济是法治经济，需要良好的秩序，维持秩序的最好方法就是竞争双方都遵守市场规则。</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58800" defTabSz="914400" rtl="0" fontAlgn="auto">
                <a:lnSpc>
                  <a:spcPct val="130000"/>
                </a:lnSpc>
                <a:spcBef>
                  <a:spcPct val="0"/>
                </a:spcBef>
                <a:spcAft>
                  <a:spcPts val="600"/>
                </a:spcAft>
                <a:buClrTx/>
                <a:buSzTx/>
                <a:buFontTx/>
                <a:buNone/>
                <a:defRPr/>
              </a:pPr>
              <a:r>
                <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那么，在沙盘模拟企业经营过程中，我们需要遵守哪些规则呢?</a:t>
              </a:r>
              <a:endParaRPr kumimoji="0" lang="zh-CN" altLang="en-US" sz="22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cxnSp>
          <p:nvCxnSpPr>
            <p:cNvPr id="2" name="直接连接符 1"/>
            <p:cNvCxnSpPr/>
            <p:nvPr>
              <p:custDataLst>
                <p:tags r:id="rId5"/>
              </p:custDataLst>
            </p:nvPr>
          </p:nvCxnSpPr>
          <p:spPr>
            <a:xfrm>
              <a:off x="0" y="7407"/>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nvGrpSpPr>
          <p:cNvPr id="5" name="组合 4"/>
          <p:cNvGrpSpPr/>
          <p:nvPr/>
        </p:nvGrpSpPr>
        <p:grpSpPr>
          <a:xfrm>
            <a:off x="225425" y="268605"/>
            <a:ext cx="4638675" cy="1288415"/>
            <a:chOff x="355" y="423"/>
            <a:chExt cx="7305" cy="2029"/>
          </a:xfrm>
        </p:grpSpPr>
        <p:grpSp>
          <p:nvGrpSpPr>
            <p:cNvPr id="69" name="组合 68"/>
            <p:cNvGrpSpPr/>
            <p:nvPr/>
          </p:nvGrpSpPr>
          <p:grpSpPr>
            <a:xfrm>
              <a:off x="1375" y="1600"/>
              <a:ext cx="3691" cy="852"/>
              <a:chOff x="1375" y="1705"/>
              <a:chExt cx="3691" cy="852"/>
            </a:xfrm>
          </p:grpSpPr>
          <p:cxnSp>
            <p:nvCxnSpPr>
              <p:cNvPr id="70" name="直接连接符 69"/>
              <p:cNvCxnSpPr/>
              <p:nvPr>
                <p:custDataLst>
                  <p:tags r:id="rId6"/>
                </p:custDataLst>
              </p:nvPr>
            </p:nvCxnSpPr>
            <p:spPr>
              <a:xfrm>
                <a:off x="2578" y="1752"/>
                <a:ext cx="2488" cy="2"/>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nvGrpSpPr>
              <p:cNvPr id="71" name="组合 70"/>
              <p:cNvGrpSpPr/>
              <p:nvPr/>
            </p:nvGrpSpPr>
            <p:grpSpPr>
              <a:xfrm>
                <a:off x="1375" y="1705"/>
                <a:ext cx="3569" cy="852"/>
                <a:chOff x="1375" y="1602"/>
                <a:chExt cx="3569" cy="852"/>
              </a:xfrm>
            </p:grpSpPr>
            <p:cxnSp>
              <p:nvCxnSpPr>
                <p:cNvPr id="72" name="直接连接符 71"/>
                <p:cNvCxnSpPr/>
                <p:nvPr>
                  <p:custDataLst>
                    <p:tags r:id="rId7"/>
                  </p:custDataLst>
                </p:nvPr>
              </p:nvCxnSpPr>
              <p:spPr>
                <a:xfrm flipV="1">
                  <a:off x="2578" y="2442"/>
                  <a:ext cx="2366" cy="4"/>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pic>
              <p:nvPicPr>
                <p:cNvPr id="73" name="图片 72" descr="32313535393135353b32313535393135343bcec4bcfed6d8b5e3"/>
                <p:cNvPicPr>
                  <a:picLocks noChangeAspect="1"/>
                </p:cNvPicPr>
                <p:nvPr>
                  <p:custDataLst>
                    <p:tags r:id="rId9"/>
                  </p:custDataLst>
                </p:nvPr>
              </p:nvPicPr>
              <p:blipFill>
                <a:blip r:embed="rId8"/>
                <a:stretch>
                  <a:fillRect/>
                </a:stretch>
              </p:blipFill>
              <p:spPr>
                <a:xfrm>
                  <a:off x="1375" y="1602"/>
                  <a:ext cx="852" cy="852"/>
                </a:xfrm>
                <a:prstGeom prst="rect">
                  <a:avLst/>
                </a:prstGeom>
              </p:spPr>
            </p:pic>
            <p:sp>
              <p:nvSpPr>
                <p:cNvPr id="74" name="文本框 73"/>
                <p:cNvSpPr txBox="1"/>
                <p:nvPr>
                  <p:custDataLst>
                    <p:tags r:id="rId10"/>
                  </p:custDataLst>
                </p:nvPr>
              </p:nvSpPr>
              <p:spPr>
                <a:xfrm>
                  <a:off x="2593" y="1745"/>
                  <a:ext cx="2182" cy="63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ct val="0"/>
                    </a:spcBef>
                    <a:spcAft>
                      <a:spcPct val="0"/>
                    </a:spcAft>
                    <a:buClrTx/>
                    <a:buSzTx/>
                    <a:buFontTx/>
                    <a:buNone/>
                    <a:defRPr/>
                  </a:pPr>
                  <a:r>
                    <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rPr>
                    <a:t>案例思考</a:t>
                  </a:r>
                  <a:endParaRPr kumimoji="0" lang="zh-CN" altLang="en-US" sz="2200" b="0" i="0" u="none" strike="noStrike" kern="1200" cap="none" spc="0" normalizeH="0" baseline="0" noProof="0" smtClean="0">
                    <a:ln>
                      <a:noFill/>
                    </a:ln>
                    <a:solidFill>
                      <a:schemeClr val="accent1">
                        <a:lumMod val="50000"/>
                      </a:schemeClr>
                    </a:solidFill>
                    <a:effectLst/>
                    <a:uLnTx/>
                    <a:uFillTx/>
                    <a:latin typeface="微软雅黑" panose="020b0503020204020204" charset="-122"/>
                    <a:ea typeface="微软雅黑" panose="020b0503020204020204" charset="-122"/>
                    <a:cs typeface="+mn-cs"/>
                  </a:endParaRPr>
                </a:p>
              </p:txBody>
            </p:sp>
          </p:grpSp>
        </p:grpSp>
        <p:grpSp>
          <p:nvGrpSpPr>
            <p:cNvPr id="10" name="组合 9"/>
            <p:cNvGrpSpPr/>
            <p:nvPr/>
          </p:nvGrpSpPr>
          <p:grpSpPr>
            <a:xfrm>
              <a:off x="355" y="423"/>
              <a:ext cx="7305" cy="1000"/>
              <a:chOff x="355" y="423"/>
              <a:chExt cx="7305" cy="1000"/>
            </a:xfrm>
          </p:grpSpPr>
          <p:grpSp>
            <p:nvGrpSpPr>
              <p:cNvPr id="12" name="组合 11"/>
              <p:cNvGrpSpPr/>
              <p:nvPr/>
            </p:nvGrpSpPr>
            <p:grpSpPr>
              <a:xfrm>
                <a:off x="355" y="423"/>
                <a:ext cx="2077" cy="984"/>
                <a:chOff x="355" y="423"/>
                <a:chExt cx="2077" cy="984"/>
              </a:xfrm>
            </p:grpSpPr>
            <p:grpSp>
              <p:nvGrpSpPr>
                <p:cNvPr id="13" name="组合 12"/>
                <p:cNvGrpSpPr/>
                <p:nvPr/>
              </p:nvGrpSpPr>
              <p:grpSpPr>
                <a:xfrm>
                  <a:off x="355" y="423"/>
                  <a:ext cx="2024" cy="984"/>
                  <a:chOff x="2260633" y="1720544"/>
                  <a:chExt cx="771743" cy="694481"/>
                </a:xfrm>
              </p:grpSpPr>
              <p:sp>
                <p:nvSpPr>
                  <p:cNvPr id="21" name="圆角矩形 20"/>
                  <p:cNvSpPr/>
                  <p:nvPr>
                    <p:custDataLst>
                      <p:tags r:id="rId11"/>
                    </p:custDataLst>
                  </p:nvPr>
                </p:nvSpPr>
                <p:spPr>
                  <a:xfrm>
                    <a:off x="2291788" y="1720544"/>
                    <a:ext cx="740588" cy="694481"/>
                  </a:xfrm>
                  <a:prstGeom prst="roundRect">
                    <a:avLst/>
                  </a:prstGeom>
                  <a:noFill/>
                  <a:ln>
                    <a:solidFill>
                      <a:srgbClr val="FFD966"/>
                    </a:soli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22" name="任意多边形 21"/>
                  <p:cNvSpPr/>
                  <p:nvPr>
                    <p:custDataLst>
                      <p:tags r:id="rId12"/>
                    </p:custDataLst>
                  </p:nvPr>
                </p:nvSpPr>
                <p:spPr>
                  <a:xfrm>
                    <a:off x="2260633" y="1720544"/>
                    <a:ext cx="740588" cy="694481"/>
                  </a:xfrm>
                  <a:custGeom>
                    <a:gdLst>
                      <a:gd name="connsiteX0" fmla="*/ 314444 w 1641633"/>
                      <a:gd name="connsiteY0" fmla="*/ 0 h 1539429"/>
                      <a:gd name="connsiteX1" fmla="*/ 1421759 w 1641633"/>
                      <a:gd name="connsiteY1" fmla="*/ 0 h 1539429"/>
                      <a:gd name="connsiteX2" fmla="*/ 1597568 w 1641633"/>
                      <a:gd name="connsiteY2" fmla="*/ 53702 h 1539429"/>
                      <a:gd name="connsiteX3" fmla="*/ 1641633 w 1641633"/>
                      <a:gd name="connsiteY3" fmla="*/ 90058 h 1539429"/>
                      <a:gd name="connsiteX4" fmla="*/ 628454 w 1641633"/>
                      <a:gd name="connsiteY4" fmla="*/ 90058 h 1539429"/>
                      <a:gd name="connsiteX5" fmla="*/ 332405 w 1641633"/>
                      <a:gd name="connsiteY5" fmla="*/ 386107 h 1539429"/>
                      <a:gd name="connsiteX6" fmla="*/ 332405 w 1641633"/>
                      <a:gd name="connsiteY6" fmla="*/ 1243380 h 1539429"/>
                      <a:gd name="connsiteX7" fmla="*/ 628454 w 1641633"/>
                      <a:gd name="connsiteY7" fmla="*/ 1539429 h 1539429"/>
                      <a:gd name="connsiteX8" fmla="*/ 314444 w 1641633"/>
                      <a:gd name="connsiteY8" fmla="*/ 1539429 h 1539429"/>
                      <a:gd name="connsiteX9" fmla="*/ 0 w 1641633"/>
                      <a:gd name="connsiteY9" fmla="*/ 1224985 h 1539429"/>
                      <a:gd name="connsiteX10" fmla="*/ 0 w 1641633"/>
                      <a:gd name="connsiteY10" fmla="*/ 314444 h 1539429"/>
                      <a:gd name="connsiteX11" fmla="*/ 314444 w 1641633"/>
                      <a:gd name="connsiteY11" fmla="*/ 0 h 153942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1633" h="1539429">
                        <a:moveTo>
                          <a:pt x="314444" y="0"/>
                        </a:moveTo>
                        <a:lnTo>
                          <a:pt x="1421759" y="0"/>
                        </a:lnTo>
                        <a:cubicBezTo>
                          <a:pt x="1486883" y="0"/>
                          <a:pt x="1547382" y="19797"/>
                          <a:pt x="1597568" y="53702"/>
                        </a:cubicBezTo>
                        <a:lnTo>
                          <a:pt x="1641633" y="90058"/>
                        </a:lnTo>
                        <a:lnTo>
                          <a:pt x="628454" y="90058"/>
                        </a:lnTo>
                        <a:cubicBezTo>
                          <a:pt x="464951" y="90058"/>
                          <a:pt x="332405" y="222604"/>
                          <a:pt x="332405" y="386107"/>
                        </a:cubicBezTo>
                        <a:lnTo>
                          <a:pt x="332405" y="1243380"/>
                        </a:lnTo>
                        <a:cubicBezTo>
                          <a:pt x="332405" y="1406883"/>
                          <a:pt x="464951" y="1539429"/>
                          <a:pt x="628454" y="1539429"/>
                        </a:cubicBezTo>
                        <a:lnTo>
                          <a:pt x="314444" y="1539429"/>
                        </a:lnTo>
                        <a:cubicBezTo>
                          <a:pt x="140781" y="1539429"/>
                          <a:pt x="0" y="1398648"/>
                          <a:pt x="0" y="1224985"/>
                        </a:cubicBezTo>
                        <a:lnTo>
                          <a:pt x="0" y="314444"/>
                        </a:lnTo>
                        <a:cubicBezTo>
                          <a:pt x="0" y="140781"/>
                          <a:pt x="140781" y="0"/>
                          <a:pt x="314444" y="0"/>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3" name="文本框 22"/>
                <p:cNvSpPr txBox="1"/>
                <p:nvPr>
                  <p:custDataLst>
                    <p:tags r:id="rId13"/>
                  </p:custDataLst>
                </p:nvPr>
              </p:nvSpPr>
              <p:spPr>
                <a:xfrm>
                  <a:off x="636" y="562"/>
                  <a:ext cx="1796"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项目一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sp>
            <p:nvSpPr>
              <p:cNvPr id="24" name="文本框 23"/>
              <p:cNvSpPr txBox="1"/>
              <p:nvPr>
                <p:custDataLst>
                  <p:tags r:id="rId14"/>
                </p:custDataLst>
              </p:nvPr>
            </p:nvSpPr>
            <p:spPr>
              <a:xfrm>
                <a:off x="2578" y="562"/>
                <a:ext cx="4822" cy="82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认识</a:t>
                </a:r>
                <a:r>
                  <a:rPr kumimoji="0" lang="en-US" altLang="zh-CN"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ERP</a:t>
                </a:r>
                <a:r>
                  <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沙盘模拟</a:t>
                </a:r>
                <a:endParaRPr kumimoji="0" lang="zh-CN" altLang="en-US" sz="2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5" name="直接连接符 24"/>
              <p:cNvCxnSpPr/>
              <p:nvPr>
                <p:custDataLst>
                  <p:tags r:id="rId15"/>
                </p:custDataLst>
              </p:nvPr>
            </p:nvCxnSpPr>
            <p:spPr>
              <a:xfrm>
                <a:off x="2578" y="562"/>
                <a:ext cx="4838" cy="20"/>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cxnSp>
            <p:nvCxnSpPr>
              <p:cNvPr id="26" name="直接连接符 25"/>
              <p:cNvCxnSpPr/>
              <p:nvPr>
                <p:custDataLst>
                  <p:tags r:id="rId16"/>
                </p:custDataLst>
              </p:nvPr>
            </p:nvCxnSpPr>
            <p:spPr>
              <a:xfrm flipV="1">
                <a:off x="2065" y="1421"/>
                <a:ext cx="5595" cy="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5671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01</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385570" y="2409825"/>
            <a:ext cx="5824855"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7200" noProof="0" smtClean="0">
                <a:ln>
                  <a:noFill/>
                </a:ln>
                <a:solidFill>
                  <a:srgbClr val="1F4E79"/>
                </a:solidFill>
                <a:effectLst/>
                <a:uLnTx/>
                <a:uFillTx/>
                <a:latin typeface="微软雅黑" panose="020b0503020204020204" charset="-122"/>
                <a:ea typeface="微软雅黑" panose="020b0503020204020204" charset="-122"/>
                <a:sym typeface="+mn-ea"/>
              </a:rPr>
              <a:t>市场竞争规则</a:t>
            </a:r>
            <a:endParaRPr sz="7200" noProof="0" smtClean="0">
              <a:ln>
                <a:noFill/>
              </a:ln>
              <a:solidFill>
                <a:srgbClr val="1F4E79"/>
              </a:solidFill>
              <a:effectLst/>
              <a:uLnTx/>
              <a:uFillTx/>
              <a:latin typeface="微软雅黑" panose="020b0503020204020204" charset="-122"/>
              <a:ea typeface="微软雅黑" panose="020b0503020204020204" charset="-122"/>
              <a:sym typeface="+mn-ea"/>
            </a:endParaRPr>
          </a:p>
        </p:txBody>
      </p:sp>
      <p:sp>
        <p:nvSpPr>
          <p:cNvPr id="34" name="椭圆 33"/>
          <p:cNvSpPr/>
          <p:nvPr/>
        </p:nvSpPr>
        <p:spPr>
          <a:xfrm>
            <a:off x="1826927" y="378926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37" name="椭圆 36"/>
          <p:cNvSpPr/>
          <p:nvPr/>
        </p:nvSpPr>
        <p:spPr>
          <a:xfrm>
            <a:off x="4026530" y="378926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58" name="椭圆 57"/>
          <p:cNvSpPr/>
          <p:nvPr/>
        </p:nvSpPr>
        <p:spPr>
          <a:xfrm>
            <a:off x="6226133" y="378926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8" name="椭圆 17"/>
          <p:cNvSpPr/>
          <p:nvPr/>
        </p:nvSpPr>
        <p:spPr>
          <a:xfrm>
            <a:off x="1826927"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4026530" y="45503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2" name="椭圆 21"/>
          <p:cNvSpPr/>
          <p:nvPr/>
        </p:nvSpPr>
        <p:spPr>
          <a:xfrm>
            <a:off x="6226133" y="455038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14" name="文本框 13"/>
          <p:cNvSpPr txBox="1"/>
          <p:nvPr/>
        </p:nvSpPr>
        <p:spPr>
          <a:xfrm>
            <a:off x="774700" y="1766570"/>
            <a:ext cx="10506075" cy="249174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企业的生存和发展离不开市场这个大环境，谁能抢占市场，谁就能掌握主动，维持企 业的高速成长。但是，由于市场环境瞬息万变、竞争关系激烈复杂，因此要求企业管理者掌握好市场规则，把握好市场节奏，才能稳步地经营企业。</a:t>
            </a:r>
            <a:endParaRPr sz="2000" smtClean="0">
              <a:solidFill>
                <a:schemeClr val="tx1">
                  <a:lumMod val="75000"/>
                  <a:lumOff val="25000"/>
                </a:schemeClr>
              </a:solidFill>
              <a:latin typeface="微软雅黑" panose="020b0503020204020204" charset="-122"/>
              <a:ea typeface="微软雅黑" panose="020b0503020204020204" charset="-122"/>
            </a:endParaRPr>
          </a:p>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rPr>
              <a:t>市场是企业进行产品营销的场所，企业唯有扩大市场或完全挖掘现有市场潜力，才能扩大销售。在ERP沙盘模拟中，企业开始时仅拥有本地市场，还有区域市场、国内市场、 亚洲市场、国际市场有待开发</a:t>
            </a:r>
            <a:r>
              <a:rPr lang="zh-CN" sz="2000" smtClean="0">
                <a:solidFill>
                  <a:schemeClr val="tx1">
                    <a:lumMod val="75000"/>
                    <a:lumOff val="25000"/>
                  </a:schemeClr>
                </a:solidFill>
                <a:latin typeface="微软雅黑" panose="020b0503020204020204" charset="-122"/>
                <a:ea typeface="微软雅黑" panose="020b0503020204020204" charset="-122"/>
              </a:rPr>
              <a:t>。</a:t>
            </a:r>
            <a:endParaRPr lang="zh-CN" sz="2000" smtClean="0">
              <a:solidFill>
                <a:schemeClr val="tx1">
                  <a:lumMod val="75000"/>
                  <a:lumOff val="25000"/>
                </a:schemeClr>
              </a:solidFill>
              <a:latin typeface="微软雅黑" panose="020b0503020204020204" charset="-122"/>
              <a:ea typeface="微软雅黑" panose="020b0503020204020204" charset="-122"/>
            </a:endParaRPr>
          </a:p>
        </p:txBody>
      </p:sp>
      <p:sp>
        <p:nvSpPr>
          <p:cNvPr id="10" name="文本框 9"/>
          <p:cNvSpPr txBox="1"/>
          <p:nvPr/>
        </p:nvSpPr>
        <p:spPr>
          <a:xfrm>
            <a:off x="7123430" y="6258560"/>
            <a:ext cx="290258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ERP沙盘模拟市场的区域划分</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1" name="组合 50"/>
          <p:cNvGrpSpPr/>
          <p:nvPr/>
        </p:nvGrpSpPr>
        <p:grpSpPr>
          <a:xfrm>
            <a:off x="128905" y="0"/>
            <a:ext cx="4393565" cy="1508760"/>
            <a:chOff x="203" y="0"/>
            <a:chExt cx="6919" cy="2376"/>
          </a:xfrm>
        </p:grpSpPr>
        <p:sp>
          <p:nvSpPr>
            <p:cNvPr id="52" name="矩形 51"/>
            <p:cNvSpPr/>
            <p:nvPr>
              <p:custDataLst>
                <p:tags r:id="rId3"/>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一、市场划分与市场准入</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892" cy="1930"/>
              <a:chOff x="203" y="0"/>
              <a:chExt cx="5892" cy="1930"/>
            </a:xfrm>
          </p:grpSpPr>
          <p:pic>
            <p:nvPicPr>
              <p:cNvPr id="54" name="图片 5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7"/>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9"/>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4" name="图片 3"/>
          <p:cNvPicPr>
            <a:picLocks noChangeAspect="1"/>
          </p:cNvPicPr>
          <p:nvPr>
            <p:custDataLst>
              <p:tags r:id="rId11"/>
            </p:custDataLst>
          </p:nvPr>
        </p:nvPicPr>
        <p:blipFill>
          <a:blip r:embed="rId10">
            <a:clrChange>
              <a:clrFrom>
                <a:srgbClr val="FFFFFF">
                  <a:alpha val="100000"/>
                </a:srgbClr>
              </a:clrFrom>
              <a:clrTo>
                <a:srgbClr val="FFFFFF">
                  <a:alpha val="100000"/>
                  <a:alpha val="0"/>
                </a:srgbClr>
              </a:clrTo>
            </a:clrChange>
          </a:blip>
          <a:stretch>
            <a:fillRect/>
          </a:stretch>
        </p:blipFill>
        <p:spPr>
          <a:xfrm>
            <a:off x="6403975" y="3868420"/>
            <a:ext cx="4341495" cy="2390140"/>
          </a:xfrm>
          <a:prstGeom prst="rect">
            <a:avLst/>
          </a:prstGeom>
        </p:spPr>
      </p:pic>
      <p:sp>
        <p:nvSpPr>
          <p:cNvPr id="11" name="文本框 10"/>
          <p:cNvSpPr txBox="1"/>
          <p:nvPr>
            <p:custDataLst>
              <p:tags r:id="rId12"/>
            </p:custDataLst>
          </p:nvPr>
        </p:nvSpPr>
        <p:spPr>
          <a:xfrm>
            <a:off x="774700" y="4182110"/>
            <a:ext cx="5225415" cy="21532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solidFill>
                  <a:schemeClr val="tx1">
                    <a:lumMod val="75000"/>
                    <a:lumOff val="25000"/>
                  </a:schemeClr>
                </a:solidFill>
                <a:latin typeface="微软雅黑" panose="020b0503020204020204" charset="-122"/>
                <a:ea typeface="微软雅黑" panose="020b0503020204020204" charset="-122"/>
                <a:sym typeface="+mn-ea"/>
              </a:rPr>
              <a:t>在现实环境中，企业进行市场开发， 一般需要进行市场调查、销售人员招聘、公共关 系维护和市场活动策划等一系列前期准备工作，并且由于各个市场开发的难易程度不同， 前期所需的资金和时间投入差别也很大。</a:t>
            </a:r>
            <a:endParaRPr sz="2000" smtClean="0">
              <a:solidFill>
                <a:schemeClr val="tx1">
                  <a:lumMod val="75000"/>
                  <a:lumOff val="25000"/>
                </a:schemeClr>
              </a:solidFill>
              <a:latin typeface="微软雅黑" panose="020b0503020204020204" charset="-122"/>
              <a:ea typeface="微软雅黑" panose="020b0503020204020204" charset="-122"/>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https://photo-static-api.fotomore.com/creative/vcg/400/version23/VCG41508941497.jpg?uid=386&amp;timestamp=1700036130&amp;sign=8d79a50d4ad0c3f50ef0bd86c5e08033" descr="templates\picture_hover\&amp;pky100_sjzg_VCG41508941497&amp;"/>
          <p:cNvPicPr>
            <a:picLocks noChangeAspect="1"/>
          </p:cNvPicPr>
          <p:nvPr/>
        </p:nvPicPr>
        <p:blipFill>
          <a:blip r:embed="rId2">
            <a:alphaModFix amt="20000"/>
            <a:clrChange>
              <a:clrFrom>
                <a:srgbClr val="FBF7EE">
                  <a:alpha val="100000"/>
                </a:srgbClr>
              </a:clrFrom>
              <a:clrTo>
                <a:srgbClr val="FBF7EE">
                  <a:alpha val="100000"/>
                  <a:alpha val="0"/>
                </a:srgbClr>
              </a:clrTo>
            </a:clrChange>
          </a:blip>
          <a:stretch>
            <a:fillRect/>
          </a:stretch>
        </p:blipFill>
        <p:spPr>
          <a:xfrm flipH="1">
            <a:off x="10548620" y="-9525"/>
            <a:ext cx="1643380" cy="1616075"/>
          </a:xfrm>
          <a:prstGeom prst="rect">
            <a:avLst/>
          </a:prstGeom>
        </p:spPr>
      </p:pic>
      <p:sp>
        <p:nvSpPr>
          <p:cNvPr id="31" name="任意多边形 30"/>
          <p:cNvSpPr/>
          <p:nvPr>
            <p:custDataLst>
              <p:tags r:id="rId3"/>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custDataLst>
              <p:tags r:id="rId4"/>
            </p:custDataLst>
          </p:nvPr>
        </p:nvSpPr>
        <p:spPr>
          <a:xfrm rot="8246778" flipH="1" flipV="1">
            <a:off x="10238656" y="6090561"/>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2" name="文本框 61"/>
          <p:cNvSpPr txBox="1"/>
          <p:nvPr>
            <p:custDataLst>
              <p:tags r:id="rId5"/>
            </p:custDataLst>
          </p:nvPr>
        </p:nvSpPr>
        <p:spPr>
          <a:xfrm>
            <a:off x="1499235" y="1863725"/>
            <a:ext cx="9193530" cy="121539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defTabSz="914400" fontAlgn="auto">
              <a:lnSpc>
                <a:spcPct val="130000"/>
              </a:lnSpc>
              <a:spcBef>
                <a:spcPct val="0"/>
              </a:spcBef>
              <a:spcAft>
                <a:spcPct val="0"/>
              </a:spcAft>
              <a:buClrTx/>
              <a:buSzTx/>
              <a:buFontTx/>
              <a:buNone/>
              <a:defRPr/>
            </a:pPr>
            <a:r>
              <a:rPr sz="2000">
                <a:solidFill>
                  <a:schemeClr val="tx1">
                    <a:lumMod val="75000"/>
                    <a:lumOff val="25000"/>
                  </a:schemeClr>
                </a:solidFill>
                <a:latin typeface="微软雅黑" panose="020b0503020204020204" charset="-122"/>
                <a:ea typeface="微软雅黑" panose="020b0503020204020204" charset="-122"/>
              </a:rPr>
              <a:t>在 ERP沙盘模拟中，开发不同市场所需的资金和时间投入也是不同的，具体</a:t>
            </a:r>
            <a:r>
              <a:rPr lang="zh-CN" sz="2000">
                <a:solidFill>
                  <a:schemeClr val="tx1">
                    <a:lumMod val="75000"/>
                    <a:lumOff val="25000"/>
                  </a:schemeClr>
                </a:solidFill>
                <a:latin typeface="微软雅黑" panose="020b0503020204020204" charset="-122"/>
                <a:ea typeface="微软雅黑" panose="020b0503020204020204" charset="-122"/>
              </a:rPr>
              <a:t>如下表所示：</a:t>
            </a:r>
            <a:endParaRPr lang="zh-CN" sz="2000">
              <a:solidFill>
                <a:schemeClr val="tx1">
                  <a:lumMod val="75000"/>
                  <a:lumOff val="25000"/>
                </a:schemeClr>
              </a:solidFill>
              <a:latin typeface="微软雅黑" panose="020b0503020204020204" charset="-122"/>
              <a:ea typeface="微软雅黑" panose="020b0503020204020204" charset="-122"/>
            </a:endParaRPr>
          </a:p>
        </p:txBody>
      </p:sp>
      <p:cxnSp>
        <p:nvCxnSpPr>
          <p:cNvPr id="65" name="直接连接符 64"/>
          <p:cNvCxnSpPr/>
          <p:nvPr>
            <p:custDataLst>
              <p:tags r:id="rId6"/>
            </p:custDataLst>
          </p:nvPr>
        </p:nvCxnSpPr>
        <p:spPr>
          <a:xfrm flipV="1">
            <a:off x="8655050" y="1493520"/>
            <a:ext cx="2686050"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7"/>
            </p:custDataLst>
          </p:nvPr>
        </p:nvCxnSpPr>
        <p:spPr>
          <a:xfrm flipV="1">
            <a:off x="6083300" y="1741170"/>
            <a:ext cx="5305425"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51" name="组合 50"/>
          <p:cNvGrpSpPr/>
          <p:nvPr/>
        </p:nvGrpSpPr>
        <p:grpSpPr>
          <a:xfrm>
            <a:off x="128905" y="0"/>
            <a:ext cx="4393565" cy="1508760"/>
            <a:chOff x="203" y="0"/>
            <a:chExt cx="6919" cy="2376"/>
          </a:xfrm>
        </p:grpSpPr>
        <p:sp>
          <p:nvSpPr>
            <p:cNvPr id="52" name="矩形 51"/>
            <p:cNvSpPr/>
            <p:nvPr>
              <p:custDataLst>
                <p:tags r:id="rId8"/>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一、市场划分与市场准入</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53" name="组合 52"/>
            <p:cNvGrpSpPr/>
            <p:nvPr/>
          </p:nvGrpSpPr>
          <p:grpSpPr>
            <a:xfrm>
              <a:off x="203" y="0"/>
              <a:ext cx="5892" cy="1930"/>
              <a:chOff x="203" y="0"/>
              <a:chExt cx="5892" cy="1930"/>
            </a:xfrm>
          </p:grpSpPr>
          <p:pic>
            <p:nvPicPr>
              <p:cNvPr id="54" name="图片 53"/>
              <p:cNvPicPr>
                <a:picLocks noChangeAspect="1"/>
              </p:cNvPicPr>
              <p:nvPr>
                <p:custDataLst>
                  <p:tags r:id="rId10"/>
                </p:custDataLst>
              </p:nvPr>
            </p:nvPicPr>
            <p:blipFill>
              <a:blip r:embed="rId9"/>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55" name="文本框 54"/>
              <p:cNvSpPr txBox="1"/>
              <p:nvPr>
                <p:custDataLst>
                  <p:tags r:id="rId11"/>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56" name="文本框 55"/>
              <p:cNvSpPr txBox="1"/>
              <p:nvPr>
                <p:custDataLst>
                  <p:tags r:id="rId12"/>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57" name="直接连接符 56"/>
              <p:cNvCxnSpPr/>
              <p:nvPr>
                <p:custDataLst>
                  <p:tags r:id="rId13"/>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58" name="直接连接符 57"/>
            <p:cNvCxnSpPr/>
            <p:nvPr>
              <p:custDataLst>
                <p:tags r:id="rId14"/>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3" name="表格 2"/>
          <p:cNvGraphicFramePr>
            <a:graphicFrameLocks noGrp="1"/>
          </p:cNvGraphicFramePr>
          <p:nvPr>
            <p:custDataLst>
              <p:tags r:id="rId15"/>
            </p:custDataLst>
          </p:nvPr>
        </p:nvGraphicFramePr>
        <p:xfrm>
          <a:off x="1498600" y="2932430"/>
          <a:ext cx="9049385" cy="2388870"/>
        </p:xfrm>
        <a:graphic>
          <a:graphicData uri="http://schemas.openxmlformats.org/drawingml/2006/table">
            <a:tbl>
              <a:tblPr/>
              <a:tblGrid>
                <a:gridCol w="2990215"/>
                <a:gridCol w="3039110"/>
                <a:gridCol w="3020060"/>
              </a:tblGrid>
              <a:tr h="40259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市场</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开发费用/M</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开发时间/年</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40132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本地</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7782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区域</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0322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国内</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7655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亚洲</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3</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3</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2735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国际</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10" name="文本框 9"/>
          <p:cNvSpPr txBox="1"/>
          <p:nvPr>
            <p:custDataLst>
              <p:tags r:id="rId16"/>
            </p:custDataLst>
          </p:nvPr>
        </p:nvSpPr>
        <p:spPr>
          <a:xfrm>
            <a:off x="4266565" y="5657850"/>
            <a:ext cx="351345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开发不同市场所需的资金和时间投入</a:t>
            </a:r>
            <a:endParaRPr lang="zh-CN" altLang="en-US" sz="1600">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1927225" y="2050415"/>
            <a:ext cx="8338185" cy="4117974"/>
            <a:chOff x="1492" y="1799"/>
            <a:chExt cx="15785" cy="5611"/>
          </a:xfrm>
        </p:grpSpPr>
        <p:grpSp>
          <p:nvGrpSpPr>
            <p:cNvPr id="28" name="组合 27"/>
            <p:cNvGrpSpPr/>
            <p:nvPr/>
          </p:nvGrpSpPr>
          <p:grpSpPr>
            <a:xfrm>
              <a:off x="1492" y="1799"/>
              <a:ext cx="15785" cy="5611"/>
              <a:chOff x="547590" y="1742841"/>
              <a:chExt cx="10023890" cy="3563289"/>
            </a:xfrm>
          </p:grpSpPr>
          <p:sp>
            <p:nvSpPr>
              <p:cNvPr id="29" name="折角形 28"/>
              <p:cNvSpPr/>
              <p:nvPr/>
            </p:nvSpPr>
            <p:spPr>
              <a:xfrm>
                <a:off x="599500" y="1742841"/>
                <a:ext cx="9971980" cy="3342404"/>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398999"/>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119" y="2200"/>
              <a:ext cx="14126" cy="4998"/>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说明：</a:t>
              </a:r>
              <a:endPar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(1)各市场开发可同时进行；资金短缺时可随时中断或终止市场开发。</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(2)开发费用均在年末平均支付，且不允许加速投资。</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(3)市场开发累计投资达到要求后，开发完成。</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(4)开发完成后，学生可持开发费用到指导老师处领取相应的市场准入证。</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1"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提示</a:t>
              </a: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 没有相应的市场准入证，企业不允许向该市场投放广告或在该市场进行竞单。</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pic>
        <p:nvPicPr>
          <p:cNvPr id="2" name="图片 1" descr="32303139393333393b32303230313831343bc6ecd6c4"/>
          <p:cNvPicPr>
            <a:picLocks noChangeAspect="1"/>
          </p:cNvPicPr>
          <p:nvPr/>
        </p:nvPicPr>
        <p:blipFill>
          <a:blip r:embed="rId3"/>
          <a:stretch>
            <a:fillRect/>
          </a:stretch>
        </p:blipFill>
        <p:spPr>
          <a:xfrm>
            <a:off x="5733415" y="1325880"/>
            <a:ext cx="914400" cy="914400"/>
          </a:xfrm>
          <a:prstGeom prst="rect">
            <a:avLst/>
          </a:prstGeom>
        </p:spPr>
      </p:pic>
      <p:sp>
        <p:nvSpPr>
          <p:cNvPr id="3" name="任意多边形 2"/>
          <p:cNvSpPr/>
          <p:nvPr>
            <p:custDataLst>
              <p:tags r:id="rId4"/>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一、市场划分与市场准入</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36433" y="2199222"/>
            <a:ext cx="8319135" cy="3601113"/>
            <a:chOff x="725" y="3866"/>
            <a:chExt cx="9573" cy="5238"/>
          </a:xfrm>
        </p:grpSpPr>
        <p:grpSp>
          <p:nvGrpSpPr>
            <p:cNvPr id="20" name="组合 19"/>
            <p:cNvGrpSpPr/>
            <p:nvPr/>
          </p:nvGrpSpPr>
          <p:grpSpPr>
            <a:xfrm>
              <a:off x="725" y="3866"/>
              <a:ext cx="9573" cy="5238"/>
              <a:chOff x="725" y="3866"/>
              <a:chExt cx="5284" cy="5238"/>
            </a:xfrm>
          </p:grpSpPr>
          <p:sp>
            <p:nvSpPr>
              <p:cNvPr id="10" name="圆角矩形 9"/>
              <p:cNvSpPr/>
              <p:nvPr/>
            </p:nvSpPr>
            <p:spPr>
              <a:xfrm>
                <a:off x="883" y="4106"/>
                <a:ext cx="5126" cy="4998"/>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866"/>
                <a:ext cx="5126" cy="4852"/>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4574"/>
              <a:ext cx="8589" cy="375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众所周知，客户订单的获得对企业生存至关重要，企业只有将生产的产品销售出去， 才能回笼资金并获得收益，企业才能生存和发展。</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销售预测和客户订单是企业生产的依据。销售预测可从商业周刊得到，它对所有企业是公开透明的。客户订单需要企业参加客户订货会取得。</a:t>
              </a:r>
              <a:endParaRPr sz="2000" smtClean="0">
                <a:latin typeface="微软雅黑" panose="020b0503020204020204" charset="-122"/>
                <a:ea typeface="微软雅黑" panose="020b0503020204020204" charset="-122"/>
                <a:sym typeface="+mn-ea"/>
              </a:endParaRPr>
            </a:p>
          </p:txBody>
        </p:sp>
      </p:grpSp>
      <p:pic>
        <p:nvPicPr>
          <p:cNvPr id="49" name="https://photo-static-api.fotomore.com/creative/vcg/400/new/VCG211251784258.jpg?uid=386&amp;timestamp=1700033530&amp;sign=a20362bca3aaac40ef450d44bb25e1f1" descr="templates\picture_hover\&amp;pky240_sjzg_VCG211251784258&amp;"/>
          <p:cNvPicPr>
            <a:picLocks noChangeAspect="1"/>
          </p:cNvPicPr>
          <p:nvPr/>
        </p:nvPicPr>
        <p:blipFill>
          <a:blip r:embed="rId3">
            <a:clrChange>
              <a:clrFrom>
                <a:srgbClr val="FFFFFF">
                  <a:alpha val="100000"/>
                </a:srgbClr>
              </a:clrFrom>
              <a:clrTo>
                <a:srgbClr val="FFFFFF">
                  <a:alpha val="100000"/>
                  <a:alpha val="0"/>
                </a:srgbClr>
              </a:clrTo>
            </a:clrChange>
          </a:blip>
          <a:stretch>
            <a:fillRect/>
          </a:stretch>
        </p:blipFill>
        <p:spPr>
          <a:xfrm>
            <a:off x="7203440" y="910590"/>
            <a:ext cx="2168525" cy="1282700"/>
          </a:xfrm>
          <a:prstGeom prst="rect">
            <a:avLst/>
          </a:prstGeom>
        </p:spPr>
      </p:pic>
      <p:grpSp>
        <p:nvGrpSpPr>
          <p:cNvPr id="5" name="组合 4"/>
          <p:cNvGrpSpPr/>
          <p:nvPr/>
        </p:nvGrpSpPr>
        <p:grpSpPr>
          <a:xfrm>
            <a:off x="128905" y="0"/>
            <a:ext cx="4393565" cy="1508760"/>
            <a:chOff x="203" y="0"/>
            <a:chExt cx="6919" cy="2376"/>
          </a:xfrm>
        </p:grpSpPr>
        <p:sp>
          <p:nvSpPr>
            <p:cNvPr id="6" name="矩形 5"/>
            <p:cNvSpPr/>
            <p:nvPr>
              <p:custDataLst>
                <p:tags r:id="rId4"/>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8"/>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9"/>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0"/>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353820" y="2050415"/>
            <a:ext cx="9465310" cy="3566795"/>
            <a:chOff x="1968" y="3155"/>
            <a:chExt cx="9357" cy="6775"/>
          </a:xfrm>
        </p:grpSpPr>
        <p:grpSp>
          <p:nvGrpSpPr>
            <p:cNvPr id="11" name="组合 20"/>
            <p:cNvGrpSpPr/>
            <p:nvPr/>
          </p:nvGrpSpPr>
          <p:grpSpPr>
            <a:xfrm>
              <a:off x="1968" y="3155"/>
              <a:ext cx="9357" cy="6775"/>
              <a:chOff x="406973" y="2194264"/>
              <a:chExt cx="2697663" cy="2097975"/>
            </a:xfrm>
          </p:grpSpPr>
          <p:sp>
            <p:nvSpPr>
              <p:cNvPr id="12" name="矩形 11"/>
              <p:cNvSpPr/>
              <p:nvPr>
                <p:custDataLst>
                  <p:tags r:id="rId2"/>
                </p:custDataLst>
              </p:nvPr>
            </p:nvSpPr>
            <p:spPr>
              <a:xfrm flipV="1">
                <a:off x="406973" y="2194453"/>
                <a:ext cx="2690455" cy="2097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flipV="1">
                <a:off x="414181" y="219426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597" y="4936"/>
              <a:ext cx="8257" cy="32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（一）销售会议</a:t>
              </a:r>
              <a:endParaRPr kumimoji="0" lang="zh-CN" altLang="en-US"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每年年初，各企业的市场营销总监都会参加客户订货会。</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在会场上，为使本企业的产品能够深入人心，争取到尽可能多的产品订单，市场营销总监需要结合企业自身的现状和目标，投入资金和人力。</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4" name="直接连接符 3"/>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353820" y="2050415"/>
            <a:ext cx="9465310" cy="3566795"/>
            <a:chOff x="1968" y="3155"/>
            <a:chExt cx="9357" cy="6775"/>
          </a:xfrm>
        </p:grpSpPr>
        <p:grpSp>
          <p:nvGrpSpPr>
            <p:cNvPr id="11" name="组合 20"/>
            <p:cNvGrpSpPr/>
            <p:nvPr/>
          </p:nvGrpSpPr>
          <p:grpSpPr>
            <a:xfrm>
              <a:off x="1968" y="3155"/>
              <a:ext cx="9357" cy="6775"/>
              <a:chOff x="406973" y="2194264"/>
              <a:chExt cx="2697663" cy="2097975"/>
            </a:xfrm>
          </p:grpSpPr>
          <p:sp>
            <p:nvSpPr>
              <p:cNvPr id="12" name="矩形 11"/>
              <p:cNvSpPr/>
              <p:nvPr>
                <p:custDataLst>
                  <p:tags r:id="rId2"/>
                </p:custDataLst>
              </p:nvPr>
            </p:nvSpPr>
            <p:spPr>
              <a:xfrm flipV="1">
                <a:off x="406973" y="2194453"/>
                <a:ext cx="2690455" cy="2097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flipV="1">
                <a:off x="414181" y="219426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597" y="4269"/>
              <a:ext cx="8257" cy="473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rPr>
                <a:t>（二）市场地位</a:t>
              </a:r>
              <a:endParaRPr kumimoji="0" lang="zh-CN" altLang="en-US"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市场地位是针对每个市场而言的，即同一企业在不同的市场中，其市场地位可能是不同的。企业的市场地位根据上一年度各企业的销售额排列，销售额最高的企业称为该市场 的“市场领导者”,俗称“市场老大”。在后面的订单竞争环节，“市场老大”可以优先选 择产品订单。</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4" name="直接连接符 3"/>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353820" y="2050415"/>
            <a:ext cx="9465310" cy="3566795"/>
            <a:chOff x="1968" y="3155"/>
            <a:chExt cx="9357" cy="6775"/>
          </a:xfrm>
        </p:grpSpPr>
        <p:grpSp>
          <p:nvGrpSpPr>
            <p:cNvPr id="11" name="组合 20"/>
            <p:cNvGrpSpPr/>
            <p:nvPr/>
          </p:nvGrpSpPr>
          <p:grpSpPr>
            <a:xfrm>
              <a:off x="1968" y="3155"/>
              <a:ext cx="9357" cy="6775"/>
              <a:chOff x="406973" y="2194264"/>
              <a:chExt cx="2697663" cy="2097975"/>
            </a:xfrm>
          </p:grpSpPr>
          <p:sp>
            <p:nvSpPr>
              <p:cNvPr id="12" name="矩形 11"/>
              <p:cNvSpPr/>
              <p:nvPr>
                <p:custDataLst>
                  <p:tags r:id="rId2"/>
                </p:custDataLst>
              </p:nvPr>
            </p:nvSpPr>
            <p:spPr>
              <a:xfrm flipV="1">
                <a:off x="406973" y="2194453"/>
                <a:ext cx="2690455" cy="2097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flipV="1">
                <a:off x="414181" y="219426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597" y="4269"/>
              <a:ext cx="8257" cy="473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schemeClr val="accent1">
                      <a:lumMod val="75000"/>
                    </a:schemeClr>
                  </a:solidFill>
                  <a:effectLst/>
                  <a:uLnTx/>
                  <a:uFillTx/>
                  <a:latin typeface="微软雅黑" panose="020b0503020204020204" charset="-122"/>
                  <a:ea typeface="微软雅黑" panose="020b0503020204020204" charset="-122"/>
                  <a:sym typeface="+mn-ea"/>
                </a:rPr>
                <a:t>（三）广告投放</a:t>
              </a:r>
              <a:endParaRPr kumimoji="0" lang="zh-CN" altLang="en-US"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ln>
                    <a:noFill/>
                  </a:ln>
                  <a:solidFill>
                    <a:prstClr val="black">
                      <a:lumMod val="75000"/>
                      <a:lumOff val="25000"/>
                    </a:prstClr>
                  </a:solidFill>
                  <a:effectLst/>
                  <a:uLnTx/>
                  <a:uFillTx/>
                  <a:latin typeface="微软雅黑" panose="020b0503020204020204" charset="-122"/>
                  <a:ea typeface="微软雅黑" panose="020b0503020204020204" charset="-122"/>
                  <a:sym typeface="+mn-ea"/>
                </a:rPr>
                <a:t>广告是分市场、分产品投放的。企业只有在相应市场和产品上投放广告，才能进行销售。投入1M广告费获得一次选取订单的机会，以后每多投2M增加一次选单机会。例如，投入5M广告费表示准备拿3张订单，但是否能有3次拿单的机会则取决于市场需求、竞争态势等；投入2M只能拿一张订单，但一定比投入1M的企业优先拿到订单。</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4" name="直接连接符 3"/>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https://photo-static-api.fotomore.com/creative/vcg/400/version23/VCG41508941497.jpg?uid=386&amp;timestamp=1700036130&amp;sign=8d79a50d4ad0c3f50ef0bd86c5e08033" descr="templates\picture_hover\&amp;pky100_sjzg_VCG41508941497&amp;"/>
          <p:cNvPicPr>
            <a:picLocks noChangeAspect="1"/>
          </p:cNvPicPr>
          <p:nvPr/>
        </p:nvPicPr>
        <p:blipFill>
          <a:blip r:embed="rId2">
            <a:alphaModFix amt="20000"/>
            <a:clrChange>
              <a:clrFrom>
                <a:srgbClr val="FBF7EE">
                  <a:alpha val="100000"/>
                </a:srgbClr>
              </a:clrFrom>
              <a:clrTo>
                <a:srgbClr val="FBF7EE">
                  <a:alpha val="100000"/>
                  <a:alpha val="0"/>
                </a:srgbClr>
              </a:clrTo>
            </a:clrChange>
          </a:blip>
          <a:stretch>
            <a:fillRect/>
          </a:stretch>
        </p:blipFill>
        <p:spPr>
          <a:xfrm flipH="1">
            <a:off x="10548620" y="-9525"/>
            <a:ext cx="1643380" cy="1616075"/>
          </a:xfrm>
          <a:prstGeom prst="rect">
            <a:avLst/>
          </a:prstGeom>
        </p:spPr>
      </p:pic>
      <p:sp>
        <p:nvSpPr>
          <p:cNvPr id="31" name="任意多边形 30"/>
          <p:cNvSpPr/>
          <p:nvPr>
            <p:custDataLst>
              <p:tags r:id="rId3"/>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custDataLst>
              <p:tags r:id="rId4"/>
            </p:custDataLst>
          </p:nvPr>
        </p:nvSpPr>
        <p:spPr>
          <a:xfrm rot="8246778" flipH="1" flipV="1">
            <a:off x="10238656" y="6090561"/>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2" name="文本框 61"/>
          <p:cNvSpPr txBox="1"/>
          <p:nvPr>
            <p:custDataLst>
              <p:tags r:id="rId5"/>
            </p:custDataLst>
          </p:nvPr>
        </p:nvSpPr>
        <p:spPr>
          <a:xfrm>
            <a:off x="1167765" y="1630680"/>
            <a:ext cx="10196195" cy="166243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defTabSz="914400" fontAlgn="auto">
              <a:lnSpc>
                <a:spcPct val="130000"/>
              </a:lnSpc>
              <a:spcBef>
                <a:spcPct val="0"/>
              </a:spcBef>
              <a:spcAft>
                <a:spcPct val="0"/>
              </a:spcAft>
              <a:buClrTx/>
              <a:buSzTx/>
              <a:buFontTx/>
              <a:buNone/>
              <a:defRPr/>
            </a:pPr>
            <a:r>
              <a:rPr lang="zh-CN" altLang="en-US" sz="2000" noProof="0" smtClean="0">
                <a:solidFill>
                  <a:schemeClr val="accent1">
                    <a:lumMod val="75000"/>
                  </a:schemeClr>
                </a:solidFill>
                <a:latin typeface="微软雅黑" panose="020b0503020204020204" charset="-122"/>
                <a:ea typeface="微软雅黑" panose="020b0503020204020204" charset="-122"/>
                <a:sym typeface="+mn-ea"/>
              </a:rPr>
              <a:t>（三）广告投放</a:t>
            </a:r>
            <a:endParaRPr sz="2000">
              <a:solidFill>
                <a:schemeClr val="tx1">
                  <a:lumMod val="75000"/>
                  <a:lumOff val="25000"/>
                </a:schemeClr>
              </a:solidFill>
              <a:latin typeface="微软雅黑" panose="020b0503020204020204" charset="-122"/>
              <a:ea typeface="微软雅黑" panose="020b0503020204020204" charset="-122"/>
            </a:endParaRPr>
          </a:p>
          <a:p>
            <a:pPr marR="0" indent="508000" defTabSz="914400" fontAlgn="auto">
              <a:lnSpc>
                <a:spcPct val="130000"/>
              </a:lnSpc>
              <a:spcBef>
                <a:spcPct val="0"/>
              </a:spcBef>
              <a:spcAft>
                <a:spcPct val="0"/>
              </a:spcAft>
              <a:buClrTx/>
              <a:buSzTx/>
              <a:buFontTx/>
              <a:buNone/>
              <a:defRPr/>
            </a:pPr>
            <a:r>
              <a:rPr sz="2000">
                <a:solidFill>
                  <a:schemeClr val="tx1">
                    <a:lumMod val="75000"/>
                    <a:lumOff val="25000"/>
                  </a:schemeClr>
                </a:solidFill>
                <a:latin typeface="微软雅黑" panose="020b0503020204020204" charset="-122"/>
                <a:ea typeface="微软雅黑" panose="020b0503020204020204" charset="-122"/>
              </a:rPr>
              <a:t>在“广告报价单”(见</a:t>
            </a:r>
            <a:r>
              <a:rPr lang="zh-CN" sz="2000">
                <a:solidFill>
                  <a:schemeClr val="tx1">
                    <a:lumMod val="75000"/>
                    <a:lumOff val="25000"/>
                  </a:schemeClr>
                </a:solidFill>
                <a:latin typeface="微软雅黑" panose="020b0503020204020204" charset="-122"/>
                <a:ea typeface="微软雅黑" panose="020b0503020204020204" charset="-122"/>
              </a:rPr>
              <a:t>下表）</a:t>
            </a:r>
            <a:r>
              <a:rPr sz="2000">
                <a:solidFill>
                  <a:schemeClr val="tx1">
                    <a:lumMod val="75000"/>
                    <a:lumOff val="25000"/>
                  </a:schemeClr>
                </a:solidFill>
                <a:latin typeface="微软雅黑" panose="020b0503020204020204" charset="-122"/>
                <a:ea typeface="微软雅黑" panose="020b0503020204020204" charset="-122"/>
              </a:rPr>
              <a:t>中，企业按市场、产品决定投放的广告费用。如果希望 获得标有“ISO 9000”或“ISO14000”的订单，企业在相应的栏目中投入1M 即可，这 1M 对该市场的所有产品有效。</a:t>
            </a:r>
            <a:endParaRPr sz="2000">
              <a:solidFill>
                <a:schemeClr val="tx1">
                  <a:lumMod val="75000"/>
                  <a:lumOff val="25000"/>
                </a:schemeClr>
              </a:solidFill>
              <a:latin typeface="微软雅黑" panose="020b0503020204020204" charset="-122"/>
              <a:ea typeface="微软雅黑" panose="020b0503020204020204" charset="-122"/>
            </a:endParaRPr>
          </a:p>
        </p:txBody>
      </p:sp>
      <p:cxnSp>
        <p:nvCxnSpPr>
          <p:cNvPr id="65" name="直接连接符 64"/>
          <p:cNvCxnSpPr/>
          <p:nvPr>
            <p:custDataLst>
              <p:tags r:id="rId6"/>
            </p:custDataLst>
          </p:nvPr>
        </p:nvCxnSpPr>
        <p:spPr>
          <a:xfrm flipV="1">
            <a:off x="8655050" y="1493520"/>
            <a:ext cx="2686050"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7"/>
            </p:custDataLst>
          </p:nvPr>
        </p:nvCxnSpPr>
        <p:spPr>
          <a:xfrm flipV="1">
            <a:off x="6083300" y="1741170"/>
            <a:ext cx="5305425"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文本框 9"/>
          <p:cNvSpPr txBox="1"/>
          <p:nvPr>
            <p:custDataLst>
              <p:tags r:id="rId8"/>
            </p:custDataLst>
          </p:nvPr>
        </p:nvSpPr>
        <p:spPr>
          <a:xfrm>
            <a:off x="5507355" y="6224905"/>
            <a:ext cx="137223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广告报价单</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 name="组合 4"/>
          <p:cNvGrpSpPr/>
          <p:nvPr/>
        </p:nvGrpSpPr>
        <p:grpSpPr>
          <a:xfrm>
            <a:off x="128905" y="0"/>
            <a:ext cx="4393565" cy="1508760"/>
            <a:chOff x="203" y="0"/>
            <a:chExt cx="6919" cy="2376"/>
          </a:xfrm>
        </p:grpSpPr>
        <p:sp>
          <p:nvSpPr>
            <p:cNvPr id="2" name="矩形 1"/>
            <p:cNvSpPr/>
            <p:nvPr>
              <p:custDataLst>
                <p:tags r:id="rId9"/>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11"/>
                </p:custDataLst>
              </p:nvPr>
            </p:nvPicPr>
            <p:blipFill>
              <a:blip r:embed="rId10"/>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9" name="文本框 8"/>
              <p:cNvSpPr txBox="1"/>
              <p:nvPr>
                <p:custDataLst>
                  <p:tags r:id="rId12"/>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13"/>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4"/>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5"/>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15" name="表格 14"/>
          <p:cNvGraphicFramePr>
            <a:graphicFrameLocks noGrp="1"/>
          </p:cNvGraphicFramePr>
          <p:nvPr>
            <p:custDataLst>
              <p:tags r:id="rId16"/>
            </p:custDataLst>
          </p:nvPr>
        </p:nvGraphicFramePr>
        <p:xfrm>
          <a:off x="1167765" y="3404870"/>
          <a:ext cx="10051415" cy="2708275"/>
        </p:xfrm>
        <a:graphic>
          <a:graphicData uri="http://schemas.openxmlformats.org/drawingml/2006/table">
            <a:tbl>
              <a:tblPr/>
              <a:tblGrid>
                <a:gridCol w="1658620"/>
                <a:gridCol w="1676400"/>
                <a:gridCol w="1691640"/>
                <a:gridCol w="1677670"/>
                <a:gridCol w="1663700"/>
                <a:gridCol w="1683385"/>
              </a:tblGrid>
              <a:tr h="30861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市场</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本地</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区域</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国内</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亚洲</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国际</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3429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P1</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9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P2</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9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P3</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26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P4</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9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ISO9000</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9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ISO14000</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3429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合计</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custDataLst>
              <p:tags r:id="rId2"/>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8" name="组合 7"/>
          <p:cNvGrpSpPr/>
          <p:nvPr/>
        </p:nvGrpSpPr>
        <p:grpSpPr>
          <a:xfrm>
            <a:off x="0" y="1735755"/>
            <a:ext cx="12192000" cy="3686510"/>
            <a:chOff x="0" y="2744"/>
            <a:chExt cx="19200" cy="4672"/>
          </a:xfrm>
        </p:grpSpPr>
        <p:grpSp>
          <p:nvGrpSpPr>
            <p:cNvPr id="3" name="组合 2"/>
            <p:cNvGrpSpPr/>
            <p:nvPr/>
          </p:nvGrpSpPr>
          <p:grpSpPr>
            <a:xfrm>
              <a:off x="0" y="3532"/>
              <a:ext cx="19200" cy="3884"/>
              <a:chOff x="0" y="3532"/>
              <a:chExt cx="19200" cy="3884"/>
            </a:xfrm>
          </p:grpSpPr>
          <p:cxnSp>
            <p:nvCxnSpPr>
              <p:cNvPr id="9" name="直接连接符 8"/>
              <p:cNvCxnSpPr/>
              <p:nvPr/>
            </p:nvCxnSpPr>
            <p:spPr>
              <a:xfrm>
                <a:off x="2395" y="3532"/>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27" name="矩形 26"/>
              <p:cNvSpPr/>
              <p:nvPr>
                <p:custDataLst>
                  <p:tags r:id="rId3"/>
                </p:custDataLst>
              </p:nvPr>
            </p:nvSpPr>
            <p:spPr>
              <a:xfrm>
                <a:off x="2075" y="3827"/>
                <a:ext cx="15050" cy="329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ts val="60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ISO(International Organization for Standardization，国际标准化组织),是一个全球性的 非政府组织。ISO的宗旨是“在世界上促进标准化及其相关活动的发展，以便于商品和服务的国际交换，在智力、科学、技术和经济领域开展合作”。</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ts val="60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ISO9000是指质量管理体系标准，它不是指某一个标准，而是一系列标准的统称。 ISO9000标准是针对组织的管理结构、人员、技术能力、各项规章制度、技术文件和内部监督机制等一系列体现组织保证产品及服务质量的管理措施的标准。</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cxnSp>
            <p:nvCxnSpPr>
              <p:cNvPr id="2" name="直接连接符 1"/>
              <p:cNvCxnSpPr/>
              <p:nvPr>
                <p:custDataLst>
                  <p:tags r:id="rId4"/>
                </p:custDataLst>
              </p:nvPr>
            </p:nvCxnSpPr>
            <p:spPr>
              <a:xfrm>
                <a:off x="0" y="7407"/>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4" name="图片 3" descr="32313534343230383b32313534343230353bccd6c2db"/>
            <p:cNvPicPr>
              <a:picLocks noChangeAspect="1"/>
            </p:cNvPicPr>
            <p:nvPr/>
          </p:nvPicPr>
          <p:blipFill>
            <a:blip r:embed="rId5">
              <a:alphaModFix amt="69000"/>
            </a:blip>
            <a:stretch>
              <a:fillRect/>
            </a:stretch>
          </p:blipFill>
          <p:spPr>
            <a:xfrm>
              <a:off x="14769" y="2744"/>
              <a:ext cx="945" cy="795"/>
            </a:xfrm>
            <a:prstGeom prst="rect">
              <a:avLst/>
            </a:prstGeom>
          </p:spPr>
        </p:pic>
        <p:sp>
          <p:nvSpPr>
            <p:cNvPr id="7" name="矩形 6"/>
            <p:cNvSpPr/>
            <p:nvPr>
              <p:custDataLst>
                <p:tags r:id="rId6"/>
              </p:custDataLst>
            </p:nvPr>
          </p:nvSpPr>
          <p:spPr>
            <a:xfrm>
              <a:off x="15927" y="2853"/>
              <a:ext cx="2107" cy="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知识链接</a:t>
              </a:r>
              <a:endPar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grpSp>
        <p:nvGrpSpPr>
          <p:cNvPr id="5" name="组合 4"/>
          <p:cNvGrpSpPr/>
          <p:nvPr/>
        </p:nvGrpSpPr>
        <p:grpSpPr>
          <a:xfrm>
            <a:off x="128905" y="0"/>
            <a:ext cx="4393565" cy="1508760"/>
            <a:chOff x="203" y="0"/>
            <a:chExt cx="6919" cy="2376"/>
          </a:xfrm>
        </p:grpSpPr>
        <p:sp>
          <p:nvSpPr>
            <p:cNvPr id="10" name="矩形 9"/>
            <p:cNvSpPr/>
            <p:nvPr>
              <p:custDataLst>
                <p:tags r:id="rId7"/>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2" name="组合 11"/>
            <p:cNvGrpSpPr/>
            <p:nvPr/>
          </p:nvGrpSpPr>
          <p:grpSpPr>
            <a:xfrm>
              <a:off x="203" y="0"/>
              <a:ext cx="5892" cy="1930"/>
              <a:chOff x="203" y="0"/>
              <a:chExt cx="5892" cy="1930"/>
            </a:xfrm>
          </p:grpSpPr>
          <p:pic>
            <p:nvPicPr>
              <p:cNvPr id="13" name="图片 12"/>
              <p:cNvPicPr>
                <a:picLocks noChangeAspect="1"/>
              </p:cNvPicPr>
              <p:nvPr>
                <p:custDataLst>
                  <p:tags r:id="rId9"/>
                </p:custDataLst>
              </p:nvPr>
            </p:nvPicPr>
            <p:blipFill>
              <a:blip r:embed="rId8"/>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1" name="文本框 20"/>
              <p:cNvSpPr txBox="1"/>
              <p:nvPr>
                <p:custDataLst>
                  <p:tags r:id="rId10"/>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2" name="文本框 21"/>
              <p:cNvSpPr txBox="1"/>
              <p:nvPr>
                <p:custDataLst>
                  <p:tags r:id="rId11"/>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3" name="直接连接符 22"/>
              <p:cNvCxnSpPr/>
              <p:nvPr>
                <p:custDataLst>
                  <p:tags r:id="rId12"/>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4" name="直接连接符 23"/>
            <p:cNvCxnSpPr/>
            <p:nvPr>
              <p:custDataLst>
                <p:tags r:id="rId13"/>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1" name="任意多边形 30"/>
          <p:cNvSpPr/>
          <p:nvPr>
            <p:custDataLst>
              <p:tags r:id="rId2"/>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8" name="组合 7"/>
          <p:cNvGrpSpPr/>
          <p:nvPr/>
        </p:nvGrpSpPr>
        <p:grpSpPr>
          <a:xfrm>
            <a:off x="0" y="1735755"/>
            <a:ext cx="12192000" cy="3686510"/>
            <a:chOff x="0" y="2744"/>
            <a:chExt cx="19200" cy="4672"/>
          </a:xfrm>
        </p:grpSpPr>
        <p:grpSp>
          <p:nvGrpSpPr>
            <p:cNvPr id="3" name="组合 2"/>
            <p:cNvGrpSpPr/>
            <p:nvPr/>
          </p:nvGrpSpPr>
          <p:grpSpPr>
            <a:xfrm>
              <a:off x="0" y="3532"/>
              <a:ext cx="19200" cy="3884"/>
              <a:chOff x="0" y="3532"/>
              <a:chExt cx="19200" cy="3884"/>
            </a:xfrm>
          </p:grpSpPr>
          <p:cxnSp>
            <p:nvCxnSpPr>
              <p:cNvPr id="9" name="直接连接符 8"/>
              <p:cNvCxnSpPr/>
              <p:nvPr/>
            </p:nvCxnSpPr>
            <p:spPr>
              <a:xfrm>
                <a:off x="2395" y="3532"/>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sp>
            <p:nvSpPr>
              <p:cNvPr id="27" name="矩形 26"/>
              <p:cNvSpPr/>
              <p:nvPr>
                <p:custDataLst>
                  <p:tags r:id="rId3"/>
                </p:custDataLst>
              </p:nvPr>
            </p:nvSpPr>
            <p:spPr>
              <a:xfrm>
                <a:off x="2075" y="3825"/>
                <a:ext cx="15050" cy="3295"/>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ts val="60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ISO14000 环境质量管理体系标准是国际标准化组织编制的环境管理体系标准，其标 准号为14001～14100，共100个，这些标准号统称为ISO14000系列标准。</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ts val="600"/>
                  </a:spcAft>
                  <a:buClrTx/>
                  <a:buSzTx/>
                  <a:buFontTx/>
                  <a:buNone/>
                  <a:defRPr/>
                </a:pPr>
                <a:r>
                  <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rPr>
                  <a:t>ISO环境质量管理体系标准顺应国际环境保护的发展，融合了世界上许多发达国家在环境管理方面的经验，依据国际经济与贸易发展的需要而制定，是一套完整的、操作性很强的体系标准。它的基本思路是预防和减少环境影响，持续改进环境管理工作，消除国际贸易中的技术壁垒。</a:t>
                </a:r>
                <a:endParaRPr kumimoji="0" lang="zh-CN" altLang="en-US" sz="2000" b="0" i="0" u="none" strike="noStrike" kern="1200"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cs typeface="+mn-cs"/>
                </a:endParaRPr>
              </a:p>
            </p:txBody>
          </p:sp>
          <p:cxnSp>
            <p:nvCxnSpPr>
              <p:cNvPr id="2" name="直接连接符 1"/>
              <p:cNvCxnSpPr/>
              <p:nvPr>
                <p:custDataLst>
                  <p:tags r:id="rId4"/>
                </p:custDataLst>
              </p:nvPr>
            </p:nvCxnSpPr>
            <p:spPr>
              <a:xfrm>
                <a:off x="0" y="7407"/>
                <a:ext cx="16805" cy="9"/>
              </a:xfrm>
              <a:prstGeom prst="line">
                <a:avLst/>
              </a:prstGeom>
              <a:ln w="6350">
                <a:gradFill flip="none" rotWithShape="1">
                  <a:gsLst>
                    <a:gs pos="0">
                      <a:srgbClr val="1F4E79">
                        <a:alpha val="0"/>
                      </a:srgbClr>
                    </a:gs>
                    <a:gs pos="60000">
                      <a:srgbClr val="1F4E79"/>
                    </a:gs>
                    <a:gs pos="100000">
                      <a:srgbClr val="1F4E79">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4" name="图片 3" descr="32313534343230383b32313534343230353bccd6c2db"/>
            <p:cNvPicPr>
              <a:picLocks noChangeAspect="1"/>
            </p:cNvPicPr>
            <p:nvPr/>
          </p:nvPicPr>
          <p:blipFill>
            <a:blip r:embed="rId5">
              <a:alphaModFix amt="69000"/>
            </a:blip>
            <a:stretch>
              <a:fillRect/>
            </a:stretch>
          </p:blipFill>
          <p:spPr>
            <a:xfrm>
              <a:off x="14769" y="2744"/>
              <a:ext cx="945" cy="795"/>
            </a:xfrm>
            <a:prstGeom prst="rect">
              <a:avLst/>
            </a:prstGeom>
          </p:spPr>
        </p:pic>
        <p:sp>
          <p:nvSpPr>
            <p:cNvPr id="7" name="矩形 6"/>
            <p:cNvSpPr/>
            <p:nvPr>
              <p:custDataLst>
                <p:tags r:id="rId6"/>
              </p:custDataLst>
            </p:nvPr>
          </p:nvSpPr>
          <p:spPr>
            <a:xfrm>
              <a:off x="15927" y="2853"/>
              <a:ext cx="2107" cy="54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知识链接</a:t>
              </a:r>
              <a:endParaRPr kumimoji="0" lang="zh-CN"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grpSp>
        <p:nvGrpSpPr>
          <p:cNvPr id="5" name="组合 4"/>
          <p:cNvGrpSpPr/>
          <p:nvPr/>
        </p:nvGrpSpPr>
        <p:grpSpPr>
          <a:xfrm>
            <a:off x="128905" y="0"/>
            <a:ext cx="4393565" cy="1508760"/>
            <a:chOff x="203" y="0"/>
            <a:chExt cx="6919" cy="2376"/>
          </a:xfrm>
        </p:grpSpPr>
        <p:sp>
          <p:nvSpPr>
            <p:cNvPr id="10" name="矩形 9"/>
            <p:cNvSpPr/>
            <p:nvPr>
              <p:custDataLst>
                <p:tags r:id="rId7"/>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2" name="组合 11"/>
            <p:cNvGrpSpPr/>
            <p:nvPr/>
          </p:nvGrpSpPr>
          <p:grpSpPr>
            <a:xfrm>
              <a:off x="203" y="0"/>
              <a:ext cx="5892" cy="1930"/>
              <a:chOff x="203" y="0"/>
              <a:chExt cx="5892" cy="1930"/>
            </a:xfrm>
          </p:grpSpPr>
          <p:pic>
            <p:nvPicPr>
              <p:cNvPr id="13" name="图片 12"/>
              <p:cNvPicPr>
                <a:picLocks noChangeAspect="1"/>
              </p:cNvPicPr>
              <p:nvPr>
                <p:custDataLst>
                  <p:tags r:id="rId9"/>
                </p:custDataLst>
              </p:nvPr>
            </p:nvPicPr>
            <p:blipFill>
              <a:blip r:embed="rId8"/>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1" name="文本框 20"/>
              <p:cNvSpPr txBox="1"/>
              <p:nvPr>
                <p:custDataLst>
                  <p:tags r:id="rId10"/>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2" name="文本框 21"/>
              <p:cNvSpPr txBox="1"/>
              <p:nvPr>
                <p:custDataLst>
                  <p:tags r:id="rId11"/>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3" name="直接连接符 22"/>
              <p:cNvCxnSpPr/>
              <p:nvPr>
                <p:custDataLst>
                  <p:tags r:id="rId12"/>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4" name="直接连接符 23"/>
            <p:cNvCxnSpPr/>
            <p:nvPr>
              <p:custDataLst>
                <p:tags r:id="rId13"/>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https://photo-static-api.fotomore.com/creative/vcg/400/version23/VCG41508941497.jpg?uid=386&amp;timestamp=1700036130&amp;sign=8d79a50d4ad0c3f50ef0bd86c5e08033" descr="templates\picture_hover\&amp;pky100_sjzg_VCG41508941497&amp;"/>
          <p:cNvPicPr>
            <a:picLocks noChangeAspect="1"/>
          </p:cNvPicPr>
          <p:nvPr/>
        </p:nvPicPr>
        <p:blipFill>
          <a:blip r:embed="rId2">
            <a:alphaModFix amt="20000"/>
            <a:clrChange>
              <a:clrFrom>
                <a:srgbClr val="FBF7EE">
                  <a:alpha val="100000"/>
                </a:srgbClr>
              </a:clrFrom>
              <a:clrTo>
                <a:srgbClr val="FBF7EE">
                  <a:alpha val="100000"/>
                  <a:alpha val="0"/>
                </a:srgbClr>
              </a:clrTo>
            </a:clrChange>
          </a:blip>
          <a:stretch>
            <a:fillRect/>
          </a:stretch>
        </p:blipFill>
        <p:spPr>
          <a:xfrm flipH="1">
            <a:off x="10548620" y="-9525"/>
            <a:ext cx="1643380" cy="1616075"/>
          </a:xfrm>
          <a:prstGeom prst="rect">
            <a:avLst/>
          </a:prstGeom>
        </p:spPr>
      </p:pic>
      <p:sp>
        <p:nvSpPr>
          <p:cNvPr id="31" name="任意多边形 30"/>
          <p:cNvSpPr/>
          <p:nvPr>
            <p:custDataLst>
              <p:tags r:id="rId3"/>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custDataLst>
              <p:tags r:id="rId4"/>
            </p:custDataLst>
          </p:nvPr>
        </p:nvSpPr>
        <p:spPr>
          <a:xfrm rot="8246778" flipH="1" flipV="1">
            <a:off x="10238656" y="6090561"/>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2" name="文本框 61"/>
          <p:cNvSpPr txBox="1"/>
          <p:nvPr>
            <p:custDataLst>
              <p:tags r:id="rId5"/>
            </p:custDataLst>
          </p:nvPr>
        </p:nvSpPr>
        <p:spPr>
          <a:xfrm>
            <a:off x="1167765" y="1630680"/>
            <a:ext cx="10196195" cy="132334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defTabSz="914400" fontAlgn="auto">
              <a:lnSpc>
                <a:spcPct val="130000"/>
              </a:lnSpc>
              <a:spcBef>
                <a:spcPct val="0"/>
              </a:spcBef>
              <a:spcAft>
                <a:spcPct val="0"/>
              </a:spcAft>
              <a:buClrTx/>
              <a:buSzTx/>
              <a:buFontTx/>
              <a:buNone/>
              <a:defRPr/>
            </a:pPr>
            <a:r>
              <a:rPr lang="zh-CN" altLang="en-US" sz="2000" noProof="0" smtClean="0">
                <a:solidFill>
                  <a:schemeClr val="accent1">
                    <a:lumMod val="75000"/>
                  </a:schemeClr>
                </a:solidFill>
                <a:latin typeface="微软雅黑" panose="020b0503020204020204" charset="-122"/>
                <a:ea typeface="微软雅黑" panose="020b0503020204020204" charset="-122"/>
                <a:sym typeface="+mn-ea"/>
              </a:rPr>
              <a:t>（四）客户订单</a:t>
            </a:r>
            <a:endParaRPr lang="zh-CN" altLang="en-US" sz="2000" noProof="0" smtClean="0">
              <a:solidFill>
                <a:schemeClr val="accent1">
                  <a:lumMod val="75000"/>
                </a:schemeClr>
              </a:solidFill>
              <a:latin typeface="微软雅黑" panose="020b0503020204020204" charset="-122"/>
              <a:ea typeface="微软雅黑" panose="020b0503020204020204" charset="-122"/>
              <a:sym typeface="+mn-ea"/>
            </a:endParaRPr>
          </a:p>
          <a:p>
            <a:pPr marR="0" indent="508000" defTabSz="914400" fontAlgn="auto">
              <a:lnSpc>
                <a:spcPct val="130000"/>
              </a:lnSpc>
              <a:spcBef>
                <a:spcPct val="0"/>
              </a:spcBef>
              <a:spcAft>
                <a:spcPct val="0"/>
              </a:spcAft>
              <a:buClrTx/>
              <a:buSzTx/>
              <a:buFontTx/>
              <a:buNone/>
              <a:defRPr/>
            </a:pPr>
            <a:r>
              <a:rPr sz="2000">
                <a:solidFill>
                  <a:schemeClr val="tx1">
                    <a:lumMod val="75000"/>
                    <a:lumOff val="25000"/>
                  </a:schemeClr>
                </a:solidFill>
                <a:latin typeface="微软雅黑" panose="020b0503020204020204" charset="-122"/>
                <a:ea typeface="微软雅黑" panose="020b0503020204020204" charset="-122"/>
              </a:rPr>
              <a:t>市场需求用客户订单卡片的形式表示</a:t>
            </a:r>
            <a:r>
              <a:rPr lang="zh-CN" sz="2000">
                <a:solidFill>
                  <a:schemeClr val="tx1">
                    <a:lumMod val="75000"/>
                    <a:lumOff val="25000"/>
                  </a:schemeClr>
                </a:solidFill>
                <a:latin typeface="微软雅黑" panose="020b0503020204020204" charset="-122"/>
                <a:ea typeface="微软雅黑" panose="020b0503020204020204" charset="-122"/>
              </a:rPr>
              <a:t>（</a:t>
            </a:r>
            <a:r>
              <a:rPr sz="2000">
                <a:solidFill>
                  <a:schemeClr val="tx1">
                    <a:lumMod val="75000"/>
                    <a:lumOff val="25000"/>
                  </a:schemeClr>
                </a:solidFill>
                <a:latin typeface="微软雅黑" panose="020b0503020204020204" charset="-122"/>
                <a:ea typeface="微软雅黑" panose="020b0503020204020204" charset="-122"/>
              </a:rPr>
              <a:t>见</a:t>
            </a:r>
            <a:r>
              <a:rPr lang="zh-CN" sz="2000">
                <a:solidFill>
                  <a:schemeClr val="tx1">
                    <a:lumMod val="75000"/>
                    <a:lumOff val="25000"/>
                  </a:schemeClr>
                </a:solidFill>
                <a:latin typeface="微软雅黑" panose="020b0503020204020204" charset="-122"/>
                <a:ea typeface="微软雅黑" panose="020b0503020204020204" charset="-122"/>
              </a:rPr>
              <a:t>下图）。</a:t>
            </a:r>
            <a:r>
              <a:rPr sz="2000">
                <a:solidFill>
                  <a:schemeClr val="tx1">
                    <a:lumMod val="75000"/>
                    <a:lumOff val="25000"/>
                  </a:schemeClr>
                </a:solidFill>
                <a:latin typeface="微软雅黑" panose="020b0503020204020204" charset="-122"/>
                <a:ea typeface="微软雅黑" panose="020b0503020204020204" charset="-122"/>
              </a:rPr>
              <a:t>卡片上标注了市场、产品、产品数 量、产品单价、订单价值总金额、应收账期、特殊要求等要素。</a:t>
            </a:r>
            <a:endParaRPr sz="2000">
              <a:solidFill>
                <a:schemeClr val="tx1">
                  <a:lumMod val="75000"/>
                  <a:lumOff val="25000"/>
                </a:schemeClr>
              </a:solidFill>
              <a:latin typeface="微软雅黑" panose="020b0503020204020204" charset="-122"/>
              <a:ea typeface="微软雅黑" panose="020b0503020204020204" charset="-122"/>
            </a:endParaRPr>
          </a:p>
        </p:txBody>
      </p:sp>
      <p:cxnSp>
        <p:nvCxnSpPr>
          <p:cNvPr id="65" name="直接连接符 64"/>
          <p:cNvCxnSpPr/>
          <p:nvPr>
            <p:custDataLst>
              <p:tags r:id="rId6"/>
            </p:custDataLst>
          </p:nvPr>
        </p:nvCxnSpPr>
        <p:spPr>
          <a:xfrm flipV="1">
            <a:off x="8655050" y="1493520"/>
            <a:ext cx="2686050"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7"/>
            </p:custDataLst>
          </p:nvPr>
        </p:nvCxnSpPr>
        <p:spPr>
          <a:xfrm flipV="1">
            <a:off x="6083300" y="1741170"/>
            <a:ext cx="5305425"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文本框 9"/>
          <p:cNvSpPr txBox="1"/>
          <p:nvPr>
            <p:custDataLst>
              <p:tags r:id="rId8"/>
            </p:custDataLst>
          </p:nvPr>
        </p:nvSpPr>
        <p:spPr>
          <a:xfrm>
            <a:off x="4975225" y="5614670"/>
            <a:ext cx="162369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客户订单卡片</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 name="组合 4"/>
          <p:cNvGrpSpPr/>
          <p:nvPr/>
        </p:nvGrpSpPr>
        <p:grpSpPr>
          <a:xfrm>
            <a:off x="128905" y="0"/>
            <a:ext cx="4393565" cy="1508760"/>
            <a:chOff x="203" y="0"/>
            <a:chExt cx="6919" cy="2376"/>
          </a:xfrm>
        </p:grpSpPr>
        <p:sp>
          <p:nvSpPr>
            <p:cNvPr id="2" name="矩形 1"/>
            <p:cNvSpPr/>
            <p:nvPr>
              <p:custDataLst>
                <p:tags r:id="rId9"/>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11"/>
                </p:custDataLst>
              </p:nvPr>
            </p:nvPicPr>
            <p:blipFill>
              <a:blip r:embed="rId10"/>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9" name="文本框 8"/>
              <p:cNvSpPr txBox="1"/>
              <p:nvPr>
                <p:custDataLst>
                  <p:tags r:id="rId12"/>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13"/>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4"/>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5"/>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3" name="表格 2"/>
          <p:cNvGraphicFramePr>
            <a:graphicFrameLocks noGrp="1"/>
          </p:cNvGraphicFramePr>
          <p:nvPr>
            <p:custDataLst>
              <p:tags r:id="rId16"/>
            </p:custDataLst>
          </p:nvPr>
        </p:nvGraphicFramePr>
        <p:xfrm>
          <a:off x="2435225" y="3138170"/>
          <a:ext cx="6585585" cy="2204085"/>
        </p:xfrm>
        <a:graphic>
          <a:graphicData uri="http://schemas.openxmlformats.org/drawingml/2006/table">
            <a:tbl>
              <a:tblPr/>
              <a:tblGrid>
                <a:gridCol w="2338705"/>
                <a:gridCol w="4246880"/>
              </a:tblGrid>
              <a:tr h="39941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第2年</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0" marR="0" marT="0" marB="0" anchor="ctr">
                    <a:lnL w="12700">
                      <a:solidFill>
                        <a:schemeClr val="tx1"/>
                      </a:solidFill>
                      <a:prstDash val="solid"/>
                    </a:lnL>
                    <a:lnR>
                      <a:noFill/>
                    </a:lnR>
                    <a:lnT w="12700">
                      <a:solidFill>
                        <a:schemeClr val="tx1"/>
                      </a:solidFill>
                      <a:prstDash val="soli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本地市场                         P1-2/6</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0" marR="0" marT="0" marB="0" anchor="ctr">
                    <a:lnL>
                      <a:noFill/>
                    </a:lnL>
                    <a:lnR w="12700">
                      <a:solidFill>
                        <a:schemeClr val="tx1"/>
                      </a:solidFill>
                      <a:prstDash val="solid"/>
                    </a:lnR>
                    <a:lnT w="12700">
                      <a:solidFill>
                        <a:schemeClr val="tx1"/>
                      </a:solidFill>
                      <a:prstDash val="solid"/>
                    </a:lnT>
                    <a:lnB w="12700" cap="flat" cmpd="sng">
                      <a:solidFill>
                        <a:srgbClr val="000000"/>
                      </a:solidFill>
                      <a:prstDash val="solid"/>
                      <a:headEnd type="none" w="med" len="med"/>
                      <a:tailEnd type="none" w="med" len="med"/>
                    </a:lnB>
                    <a:lnTlToBr>
                      <a:noFill/>
                    </a:lnTlToBr>
                    <a:lnBlToTr>
                      <a:noFill/>
                    </a:lnBlToTr>
                    <a:noFill/>
                  </a:tcPr>
                </a:tc>
              </a:tr>
              <a:tr h="44323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产品数量</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a:noFill/>
                    </a:lnR>
                    <a:lnT w="12700" cap="flat" cmpd="sng">
                      <a:solidFill>
                        <a:srgbClr val="000000"/>
                      </a:solidFill>
                      <a:prstDash val="solid"/>
                      <a:headEnd type="none" w="med" len="med"/>
                      <a:tailEnd type="none" w="med" len="med"/>
                    </a:lnT>
                    <a:lnB cap="flat">
                      <a:noFill/>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2个P1</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0" marR="0" marT="0" marB="0" anchor="ctr">
                    <a:lnL>
                      <a:noFill/>
                    </a:lnL>
                    <a:lnR w="12700">
                      <a:solidFill>
                        <a:schemeClr val="tx1"/>
                      </a:solidFill>
                      <a:prstDash val="solid"/>
                    </a:lnR>
                    <a:lnT w="12700" cap="flat" cmpd="sng">
                      <a:solidFill>
                        <a:srgbClr val="000000"/>
                      </a:solidFill>
                      <a:prstDash val="solid"/>
                      <a:headEnd type="none" w="med" len="med"/>
                      <a:tailEnd type="none" w="med" len="med"/>
                    </a:lnT>
                    <a:lnB cap="flat">
                      <a:noFill/>
                    </a:lnB>
                    <a:lnTlToBr>
                      <a:noFill/>
                    </a:lnTlToBr>
                    <a:lnBlToTr>
                      <a:noFill/>
                    </a:lnBlToTr>
                    <a:noFill/>
                  </a:tcPr>
                </a:tc>
              </a:tr>
              <a:tr h="33528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产品单价</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a:noFill/>
                    </a:lnR>
                    <a:lnT cap="flat">
                      <a:noFill/>
                    </a:lnT>
                    <a:lnB cap="flat">
                      <a:noFill/>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3.5 M/个</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0" marR="0" marT="0" marB="0" anchor="ctr">
                    <a:lnL>
                      <a:noFill/>
                    </a:lnL>
                    <a:lnR w="12700">
                      <a:solidFill>
                        <a:schemeClr val="tx1"/>
                      </a:solidFill>
                      <a:prstDash val="solid"/>
                    </a:lnR>
                    <a:lnT cap="flat">
                      <a:noFill/>
                    </a:lnT>
                    <a:lnB cap="flat">
                      <a:noFill/>
                    </a:lnB>
                    <a:lnTlToBr>
                      <a:noFill/>
                    </a:lnTlToBr>
                    <a:lnBlToTr>
                      <a:noFill/>
                    </a:lnBlToTr>
                    <a:noFill/>
                  </a:tcPr>
                </a:tc>
              </a:tr>
              <a:tr h="35496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总金额</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a:noFill/>
                    </a:lnR>
                    <a:lnT cap="flat">
                      <a:noFill/>
                    </a:lnT>
                    <a:lnB cap="flat">
                      <a:noFill/>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          7M</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a:noFill/>
                    </a:lnL>
                    <a:lnR w="12700">
                      <a:solidFill>
                        <a:schemeClr val="tx1"/>
                      </a:solidFill>
                      <a:prstDash val="solid"/>
                    </a:lnR>
                    <a:lnT cap="flat">
                      <a:noFill/>
                    </a:lnT>
                    <a:lnB cap="flat">
                      <a:noFill/>
                    </a:lnB>
                    <a:lnTlToBr>
                      <a:noFill/>
                    </a:lnTlToBr>
                    <a:lnBlToTr>
                      <a:noFill/>
                    </a:lnBlToTr>
                    <a:noFill/>
                  </a:tcPr>
                </a:tc>
              </a:tr>
              <a:tr h="335280">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应收账期</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a:noFill/>
                    </a:lnR>
                    <a:lnT cap="flat">
                      <a:noFill/>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          3Q</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a:noFill/>
                    </a:lnL>
                    <a:lnR w="12700">
                      <a:solidFill>
                        <a:schemeClr val="tx1"/>
                      </a:solidFill>
                      <a:prstDash val="solid"/>
                    </a:lnR>
                    <a:lnT cap="flat">
                      <a:noFill/>
                    </a:lnT>
                    <a:lnB w="12700" cap="flat" cmpd="sng">
                      <a:solidFill>
                        <a:srgbClr val="000000"/>
                      </a:solidFill>
                      <a:prstDash val="solid"/>
                      <a:headEnd type="none" w="med" len="med"/>
                      <a:tailEnd type="none" w="med" len="med"/>
                    </a:lnB>
                    <a:lnTlToBr>
                      <a:noFill/>
                    </a:lnTlToBr>
                    <a:lnBlToTr>
                      <a:noFill/>
                    </a:lnBlToTr>
                    <a:noFill/>
                  </a:tcPr>
                </a:tc>
              </a:tr>
              <a:tr h="335915">
                <a:tc>
                  <a:txBody>
                    <a:bodyPr vert="horz" wrap="square"/>
                    <a:lstStyle/>
                    <a:p>
                      <a:pPr indent="0" algn="ctr">
                        <a:buNone/>
                      </a:pPr>
                      <a:r>
                        <a:rPr lang="en-US" sz="1800" b="0">
                          <a:solidFill>
                            <a:srgbClr val="000000"/>
                          </a:solidFill>
                          <a:latin typeface="微软雅黑" panose="020b0503020204020204" charset="-122"/>
                          <a:ea typeface="微软雅黑" panose="020b0503020204020204" charset="-122"/>
                          <a:cs typeface="宋体" panose="02010600030101010101" pitchFamily="2" charset="-122"/>
                        </a:rPr>
                        <a:t>ISO9000</a:t>
                      </a:r>
                      <a:endParaRPr lang="en-US" altLang="en-US" sz="1800" b="0">
                        <a:solidFill>
                          <a:srgbClr val="000000"/>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a:noFill/>
                    </a:lnR>
                    <a:lnT w="12700" cap="flat" cmpd="sng">
                      <a:solidFill>
                        <a:srgbClr val="000000"/>
                      </a:solidFill>
                      <a:prstDash val="solid"/>
                      <a:headEnd type="none" w="med" len="med"/>
                      <a:tailEnd type="none" w="med" len="med"/>
                    </a:lnT>
                    <a:lnB w="12700">
                      <a:solidFill>
                        <a:schemeClr val="tx1"/>
                      </a:solidFill>
                      <a:prstDash val="solid"/>
                    </a:lnB>
                    <a:lnTlToBr>
                      <a:noFill/>
                    </a:lnTlToBr>
                    <a:lnBlToTr>
                      <a:noFill/>
                    </a:lnBlToTr>
                    <a:noFill/>
                  </a:tcPr>
                </a:tc>
                <a:tc>
                  <a:txBody>
                    <a:bodyPr vert="horz" wrap="square"/>
                    <a:lstStyle/>
                    <a:p>
                      <a:pPr indent="0" algn="l">
                        <a:buNone/>
                      </a:pPr>
                      <a:r>
                        <a:rPr lang="en-US" sz="1800" b="0">
                          <a:solidFill>
                            <a:srgbClr val="000000"/>
                          </a:solidFill>
                          <a:latin typeface="微软雅黑" panose="020b0503020204020204" charset="-122"/>
                          <a:ea typeface="微软雅黑" panose="020b0503020204020204" charset="-122"/>
                          <a:cs typeface="微软雅黑" panose="020b0503020204020204" charset="-122"/>
                        </a:rPr>
                        <a:t>         加急!!</a:t>
                      </a:r>
                      <a:endParaRPr lang="en-US" altLang="en-US" sz="1800" b="0">
                        <a:solidFill>
                          <a:srgbClr val="000000"/>
                        </a:solidFill>
                        <a:latin typeface="微软雅黑" panose="020b0503020204020204" charset="-122"/>
                        <a:ea typeface="微软雅黑" panose="020b0503020204020204" charset="-122"/>
                        <a:cs typeface="微软雅黑" panose="020b0503020204020204" charset="-122"/>
                      </a:endParaRPr>
                    </a:p>
                  </a:txBody>
                  <a:tcPr marL="0" marR="0" marT="0" marB="0" anchor="ctr">
                    <a:lnL>
                      <a:noFill/>
                    </a:lnL>
                    <a:lnR w="12700">
                      <a:solidFill>
                        <a:schemeClr val="tx1"/>
                      </a:solidFill>
                      <a:prstDash val="solid"/>
                    </a:lnR>
                    <a:lnT w="12700" cap="flat" cmpd="sng">
                      <a:solidFill>
                        <a:srgbClr val="000000"/>
                      </a:solidFill>
                      <a:prstDash val="solid"/>
                      <a:headEnd type="none" w="med" len="med"/>
                      <a:tailEnd type="none" w="med" len="med"/>
                    </a:lnT>
                    <a:lnB w="12700">
                      <a:solidFill>
                        <a:schemeClr val="tx1"/>
                      </a:solidFill>
                      <a:prstDash val="solid"/>
                    </a:lnB>
                    <a:lnTlToBr>
                      <a:noFill/>
                    </a:lnTlToBr>
                    <a:lnBlToTr>
                      <a:noFill/>
                    </a:lnBlToTr>
                    <a:noFill/>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884045" y="2050415"/>
            <a:ext cx="8527415" cy="4055745"/>
            <a:chOff x="1968" y="3155"/>
            <a:chExt cx="9357" cy="6775"/>
          </a:xfrm>
        </p:grpSpPr>
        <p:grpSp>
          <p:nvGrpSpPr>
            <p:cNvPr id="11" name="组合 20"/>
            <p:cNvGrpSpPr/>
            <p:nvPr/>
          </p:nvGrpSpPr>
          <p:grpSpPr>
            <a:xfrm>
              <a:off x="1968" y="3155"/>
              <a:ext cx="9357" cy="6775"/>
              <a:chOff x="406973" y="2194264"/>
              <a:chExt cx="2697663" cy="2097975"/>
            </a:xfrm>
          </p:grpSpPr>
          <p:sp>
            <p:nvSpPr>
              <p:cNvPr id="12" name="矩形 11"/>
              <p:cNvSpPr/>
              <p:nvPr>
                <p:custDataLst>
                  <p:tags r:id="rId2"/>
                </p:custDataLst>
              </p:nvPr>
            </p:nvSpPr>
            <p:spPr>
              <a:xfrm flipV="1">
                <a:off x="406973" y="2194453"/>
                <a:ext cx="2690455" cy="2097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flipV="1">
                <a:off x="414181" y="219426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269" y="3606"/>
              <a:ext cx="8729" cy="616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508000" algn="l" defTabSz="914400" rtl="0" eaLnBrk="1" fontAlgn="auto" latinLnBrk="0" hangingPunct="1">
                <a:lnSpc>
                  <a:spcPct val="130000"/>
                </a:lnSpc>
                <a:spcBef>
                  <a:spcPct val="0"/>
                </a:spcBef>
                <a:spcAft>
                  <a:spcPct val="0"/>
                </a:spcAft>
                <a:buClrTx/>
                <a:buSzTx/>
                <a:buFontTx/>
                <a:buNone/>
                <a:defRPr/>
              </a:pPr>
              <a:r>
                <a:rPr lang="zh-CN" altLang="en-US" sz="2000" noProof="0" smtClean="0">
                  <a:solidFill>
                    <a:schemeClr val="accent1">
                      <a:lumMod val="75000"/>
                    </a:schemeClr>
                  </a:solidFill>
                  <a:latin typeface="微软雅黑" panose="020b0503020204020204" charset="-122"/>
                  <a:ea typeface="微软雅黑" panose="020b0503020204020204" charset="-122"/>
                  <a:sym typeface="+mn-ea"/>
                </a:rPr>
                <a:t>（四）客户订单</a:t>
              </a:r>
              <a:endParaRPr lang="zh-CN" altLang="en-US" sz="2000" noProof="0" smtClean="0">
                <a:solidFill>
                  <a:schemeClr val="accent1">
                    <a:lumMod val="75000"/>
                  </a:schemeClr>
                </a:solidFill>
                <a:latin typeface="微软雅黑" panose="020b0503020204020204" charset="-122"/>
                <a:ea typeface="微软雅黑" panose="020b0503020204020204" charset="-122"/>
                <a:sym typeface="+mn-ea"/>
              </a:endParaRPr>
            </a:p>
            <a:p>
              <a:pPr marL="0" marR="0" lvl="0" indent="508000" algn="just"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订单上的账期代表客户收货时的付款方式。若为0账期，表示现金付款；若为2账期，表示企业收到的是两个季度到期的应收账款。</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just"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如果订单上标注了“ISO9000”或“ISO 14000”，那么要求生产单位必须取得相应认证并投放了认证的广告费。只有两个条件均具备，才能得到这张订单。</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just" defTabSz="914400" rtl="0" eaLnBrk="1" fontAlgn="auto" latinLnBrk="0" hangingPunct="1">
                <a:lnSpc>
                  <a:spcPct val="130000"/>
                </a:lnSpc>
                <a:spcBef>
                  <a:spcPct val="0"/>
                </a:spcBef>
                <a:spcAft>
                  <a:spcPct val="0"/>
                </a:spcAft>
                <a:buClrTx/>
                <a:buSzTx/>
                <a:buFontTx/>
                <a:buNone/>
                <a:defRPr/>
              </a:pPr>
              <a:r>
                <a:rPr kumimoji="0" lang="zh-CN" altLang="en-US" sz="2000" b="1"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提示：</a:t>
              </a:r>
              <a:endParaRPr kumimoji="0" lang="zh-CN" altLang="en-US" sz="2000" b="1"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a:p>
              <a:pPr marL="0" marR="0" lvl="0" indent="508000" algn="just" defTabSz="914400" rtl="0" eaLnBrk="1" fontAlgn="auto" latinLnBrk="0" hangingPunct="1">
                <a:lnSpc>
                  <a:spcPct val="130000"/>
                </a:lnSpc>
                <a:spcBef>
                  <a:spcPct val="0"/>
                </a:spcBef>
                <a:spcAft>
                  <a:spcPct val="0"/>
                </a:spcAft>
                <a:buClrTx/>
                <a:buSzTx/>
                <a:buFontTx/>
                <a:buNone/>
                <a:defRPr/>
              </a:pPr>
              <a:r>
                <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rPr>
                <a:t>ISO9000需要两年完成，ISO14000需要至少三年完成，分期投入，每年一次，每次1M。可以中断投资，但不允许集中或超前投资。</a:t>
              </a:r>
              <a:endParaRPr kumimoji="0" lang="zh-CN" altLang="en-US" sz="2000"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4" name="直接连接符 3"/>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167765" y="1842770"/>
            <a:ext cx="6272530" cy="4594861"/>
            <a:chOff x="1968" y="3155"/>
            <a:chExt cx="9357" cy="7676"/>
          </a:xfrm>
        </p:grpSpPr>
        <p:grpSp>
          <p:nvGrpSpPr>
            <p:cNvPr id="11" name="组合 20"/>
            <p:cNvGrpSpPr/>
            <p:nvPr/>
          </p:nvGrpSpPr>
          <p:grpSpPr>
            <a:xfrm>
              <a:off x="1968" y="3155"/>
              <a:ext cx="9357" cy="7676"/>
              <a:chOff x="406973" y="2194264"/>
              <a:chExt cx="2697663" cy="2376786"/>
            </a:xfrm>
          </p:grpSpPr>
          <p:sp>
            <p:nvSpPr>
              <p:cNvPr id="12" name="矩形 11"/>
              <p:cNvSpPr/>
              <p:nvPr>
                <p:custDataLst>
                  <p:tags r:id="rId2"/>
                </p:custDataLst>
              </p:nvPr>
            </p:nvSpPr>
            <p:spPr>
              <a:xfrm flipV="1">
                <a:off x="406973" y="2194264"/>
                <a:ext cx="2690562" cy="2376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flipV="1">
                <a:off x="414181" y="219426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247" y="3462"/>
              <a:ext cx="8665" cy="73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457200" algn="l" defTabSz="914400" rtl="0" eaLnBrk="1" fontAlgn="auto" latinLnBrk="0" hangingPunct="1">
                <a:lnSpc>
                  <a:spcPct val="130000"/>
                </a:lnSpc>
                <a:spcBef>
                  <a:spcPct val="0"/>
                </a:spcBef>
                <a:spcAft>
                  <a:spcPct val="0"/>
                </a:spcAft>
                <a:buClrTx/>
                <a:buSzTx/>
                <a:buFontTx/>
                <a:buNone/>
                <a:defRPr/>
              </a:pPr>
              <a:r>
                <a:rPr lang="zh-CN" altLang="en-US" noProof="0" smtClean="0">
                  <a:solidFill>
                    <a:schemeClr val="accent1">
                      <a:lumMod val="75000"/>
                    </a:schemeClr>
                  </a:solidFill>
                  <a:latin typeface="微软雅黑" panose="020b0503020204020204" charset="-122"/>
                  <a:ea typeface="微软雅黑" panose="020b0503020204020204" charset="-122"/>
                  <a:sym typeface="+mn-ea"/>
                </a:rPr>
                <a:t>（四）客户订单</a:t>
              </a:r>
              <a:endParaRPr lang="zh-CN" altLang="en-US" noProof="0" smtClean="0">
                <a:solidFill>
                  <a:schemeClr val="accent1">
                    <a:lumMod val="75000"/>
                  </a:schemeClr>
                </a:solidFill>
                <a:latin typeface="微软雅黑" panose="020b0503020204020204" charset="-122"/>
                <a:ea typeface="微软雅黑" panose="020b0503020204020204" charset="-122"/>
                <a:sym typeface="+mn-ea"/>
              </a:endParaRPr>
            </a:p>
            <a:p>
              <a:pPr marL="0" marR="0" lvl="0" indent="457200" algn="just" defTabSz="914400" rtl="0" eaLnBrk="1" fontAlgn="auto" latinLnBrk="0" hangingPunct="1">
                <a:lnSpc>
                  <a:spcPct val="130000"/>
                </a:lnSpc>
                <a:spcBef>
                  <a:spcPct val="0"/>
                </a:spcBef>
                <a:spcAft>
                  <a:spcPct val="0"/>
                </a:spcAft>
                <a:buClrTx/>
                <a:buSzTx/>
                <a:buFontTx/>
                <a:buNone/>
                <a:defRPr/>
              </a:pPr>
              <a:r>
                <a:rPr lang="zh-CN" altLang="en-US" noProof="0" smtClean="0">
                  <a:ln>
                    <a:noFill/>
                  </a:ln>
                  <a:solidFill>
                    <a:schemeClr val="tx1"/>
                  </a:solidFill>
                  <a:effectLst/>
                  <a:uLnTx/>
                  <a:uFillTx/>
                  <a:latin typeface="微软雅黑" panose="020b0503020204020204" charset="-122"/>
                  <a:ea typeface="微软雅黑" panose="020b0503020204020204" charset="-122"/>
                  <a:sym typeface="+mn-ea"/>
                </a:rPr>
                <a:t>一般情况下，普通订单可以在当年的任一季度交货。若订单卡片上标注有“加急!!”字样，表示企业必须在第一季度交货。因此，市场营销总监接单时要考虑企业的产能。</a:t>
              </a:r>
              <a:endParaRPr kumimoji="0" lang="zh-CN" altLang="en-US" b="0" i="0" u="none" strike="noStrike" cap="none" spc="0" normalizeH="0" baseline="0" noProof="0" smtClean="0">
                <a:ln>
                  <a:noFill/>
                </a:ln>
                <a:solidFill>
                  <a:schemeClr val="tx1"/>
                </a:solidFill>
                <a:effectLst/>
                <a:uLnTx/>
                <a:uFillTx/>
                <a:latin typeface="微软雅黑" panose="020b0503020204020204" charset="-122"/>
                <a:ea typeface="微软雅黑" panose="020b0503020204020204" charset="-122"/>
              </a:endParaRPr>
            </a:p>
            <a:p>
              <a:pPr marL="0" marR="0" lvl="0" indent="457200" algn="just" defTabSz="914400" rtl="0" eaLnBrk="1" fontAlgn="auto" latinLnBrk="0" hangingPunct="1">
                <a:lnSpc>
                  <a:spcPct val="130000"/>
                </a:lnSpc>
                <a:spcBef>
                  <a:spcPct val="0"/>
                </a:spcBef>
                <a:spcAft>
                  <a:spcPct val="0"/>
                </a:spcAft>
                <a:buClrTx/>
                <a:buSzTx/>
                <a:buFontTx/>
                <a:buNone/>
                <a:defRPr/>
              </a:pPr>
              <a:r>
                <a:rPr lang="zh-CN" altLang="en-US" noProof="0" smtClean="0">
                  <a:ln>
                    <a:noFill/>
                  </a:ln>
                  <a:solidFill>
                    <a:schemeClr val="tx1"/>
                  </a:solidFill>
                  <a:effectLst/>
                  <a:uLnTx/>
                  <a:uFillTx/>
                  <a:latin typeface="微软雅黑" panose="020b0503020204020204" charset="-122"/>
                  <a:ea typeface="微软雅黑" panose="020b0503020204020204" charset="-122"/>
                  <a:sym typeface="+mn-ea"/>
                </a:rPr>
                <a:t>如果不能按照订单交货，企业将受到以下处罚：</a:t>
              </a:r>
              <a:endParaRPr kumimoji="0" lang="zh-CN" altLang="en-US" b="0" i="0" u="none" strike="noStrike" cap="none" spc="0" normalizeH="0" baseline="0" noProof="0" smtClean="0">
                <a:ln>
                  <a:noFill/>
                </a:ln>
                <a:solidFill>
                  <a:schemeClr val="tx1"/>
                </a:solidFill>
                <a:effectLst/>
                <a:uLnTx/>
                <a:uFillTx/>
                <a:latin typeface="微软雅黑" panose="020b0503020204020204" charset="-122"/>
                <a:ea typeface="微软雅黑" panose="020b0503020204020204" charset="-122"/>
              </a:endParaRPr>
            </a:p>
            <a:p>
              <a:pPr marL="0" marR="0" lvl="0" indent="457200" algn="just" defTabSz="914400" rtl="0" eaLnBrk="1" fontAlgn="auto" latinLnBrk="0" hangingPunct="1">
                <a:lnSpc>
                  <a:spcPct val="130000"/>
                </a:lnSpc>
                <a:spcBef>
                  <a:spcPct val="0"/>
                </a:spcBef>
                <a:spcAft>
                  <a:spcPct val="0"/>
                </a:spcAft>
                <a:buClrTx/>
                <a:buSzTx/>
                <a:buFontTx/>
                <a:buNone/>
                <a:defRPr/>
              </a:pPr>
              <a:r>
                <a:rPr lang="zh-CN" altLang="en-US" noProof="0" smtClean="0">
                  <a:ln>
                    <a:noFill/>
                  </a:ln>
                  <a:solidFill>
                    <a:schemeClr val="tx1"/>
                  </a:solidFill>
                  <a:effectLst/>
                  <a:uLnTx/>
                  <a:uFillTx/>
                  <a:latin typeface="微软雅黑" panose="020b0503020204020204" charset="-122"/>
                  <a:ea typeface="微软雅黑" panose="020b0503020204020204" charset="-122"/>
                  <a:sym typeface="+mn-ea"/>
                </a:rPr>
                <a:t>(1)因不守信用，市场地位下降一级，如果上年市场老大没有按期交货，其市场地位下降后，本年该市场没有市场老大。</a:t>
              </a:r>
              <a:endParaRPr kumimoji="0" lang="zh-CN" altLang="en-US" b="0" i="0" u="none" strike="noStrike" cap="none" spc="0" normalizeH="0" baseline="0" noProof="0" smtClean="0">
                <a:ln>
                  <a:noFill/>
                </a:ln>
                <a:solidFill>
                  <a:schemeClr val="tx1"/>
                </a:solidFill>
                <a:effectLst/>
                <a:uLnTx/>
                <a:uFillTx/>
                <a:latin typeface="微软雅黑" panose="020b0503020204020204" charset="-122"/>
                <a:ea typeface="微软雅黑" panose="020b0503020204020204" charset="-122"/>
              </a:endParaRPr>
            </a:p>
            <a:p>
              <a:pPr marL="0" marR="0" lvl="0" indent="457200" algn="just" defTabSz="914400" rtl="0" eaLnBrk="1" fontAlgn="auto" latinLnBrk="0" hangingPunct="1">
                <a:lnSpc>
                  <a:spcPct val="130000"/>
                </a:lnSpc>
                <a:spcBef>
                  <a:spcPct val="0"/>
                </a:spcBef>
                <a:spcAft>
                  <a:spcPct val="0"/>
                </a:spcAft>
                <a:buClrTx/>
                <a:buSzTx/>
                <a:buFontTx/>
                <a:buNone/>
                <a:defRPr/>
              </a:pPr>
              <a:r>
                <a:rPr lang="zh-CN" altLang="en-US" noProof="0" smtClean="0">
                  <a:ln>
                    <a:noFill/>
                  </a:ln>
                  <a:solidFill>
                    <a:schemeClr val="tx1"/>
                  </a:solidFill>
                  <a:effectLst/>
                  <a:uLnTx/>
                  <a:uFillTx/>
                  <a:latin typeface="微软雅黑" panose="020b0503020204020204" charset="-122"/>
                  <a:ea typeface="微软雅黑" panose="020b0503020204020204" charset="-122"/>
                  <a:sym typeface="+mn-ea"/>
                </a:rPr>
                <a:t>(2)下一年该订单必须最先交货。</a:t>
              </a:r>
              <a:endParaRPr kumimoji="0" lang="zh-CN" altLang="en-US" b="0" i="0" u="none" strike="noStrike" cap="none" spc="0" normalizeH="0" baseline="0" noProof="0" smtClean="0">
                <a:ln>
                  <a:noFill/>
                </a:ln>
                <a:solidFill>
                  <a:schemeClr val="tx1"/>
                </a:solidFill>
                <a:effectLst/>
                <a:uLnTx/>
                <a:uFillTx/>
                <a:latin typeface="微软雅黑" panose="020b0503020204020204" charset="-122"/>
                <a:ea typeface="微软雅黑" panose="020b0503020204020204" charset="-122"/>
              </a:endParaRPr>
            </a:p>
            <a:p>
              <a:pPr marL="0" marR="0" lvl="0" indent="457200" algn="just" defTabSz="914400" rtl="0" eaLnBrk="1" fontAlgn="auto" latinLnBrk="0" hangingPunct="1">
                <a:lnSpc>
                  <a:spcPct val="130000"/>
                </a:lnSpc>
                <a:spcBef>
                  <a:spcPct val="0"/>
                </a:spcBef>
                <a:spcAft>
                  <a:spcPct val="0"/>
                </a:spcAft>
                <a:buClrTx/>
                <a:buSzTx/>
                <a:buFontTx/>
                <a:buNone/>
                <a:defRPr/>
              </a:pPr>
              <a:r>
                <a:rPr lang="zh-CN" altLang="en-US" noProof="0" smtClean="0">
                  <a:ln>
                    <a:noFill/>
                  </a:ln>
                  <a:solidFill>
                    <a:schemeClr val="tx1"/>
                  </a:solidFill>
                  <a:effectLst/>
                  <a:uLnTx/>
                  <a:uFillTx/>
                  <a:latin typeface="微软雅黑" panose="020b0503020204020204" charset="-122"/>
                  <a:ea typeface="微软雅黑" panose="020b0503020204020204" charset="-122"/>
                  <a:sym typeface="+mn-ea"/>
                </a:rPr>
                <a:t>(3)交货时扣除该张订单总额的25%（向下取整）作为违约金。</a:t>
              </a:r>
              <a:endParaRPr kumimoji="0" lang="zh-CN" altLang="en-US" b="0" i="0" u="none" strike="noStrike" cap="none" spc="0" normalizeH="0" baseline="0" noProof="0" smtClean="0">
                <a:ln>
                  <a:noFill/>
                </a:ln>
                <a:solidFill>
                  <a:schemeClr val="tx1"/>
                </a:solidFill>
                <a:effectLst/>
                <a:uLnTx/>
                <a:uFillTx/>
                <a:latin typeface="微软雅黑" panose="020b0503020204020204" charset="-122"/>
                <a:ea typeface="微软雅黑" panose="020b0503020204020204" charset="-122"/>
                <a:sym typeface="+mn-ea"/>
              </a:endParaRPr>
            </a:p>
          </p:txBody>
        </p:sp>
      </p:gr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4" name="直接连接符 3"/>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nvGrpSpPr>
          <p:cNvPr id="26" name="组合 25"/>
          <p:cNvGrpSpPr/>
          <p:nvPr/>
        </p:nvGrpSpPr>
        <p:grpSpPr>
          <a:xfrm>
            <a:off x="7969885" y="2231272"/>
            <a:ext cx="2536959" cy="3361110"/>
            <a:chOff x="10324" y="738"/>
            <a:chExt cx="5631" cy="3948"/>
          </a:xfrm>
        </p:grpSpPr>
        <p:sp>
          <p:nvSpPr>
            <p:cNvPr id="17" name="矩形 16"/>
            <p:cNvSpPr/>
            <p:nvPr>
              <p:custDataLst>
                <p:tags r:id="rId12"/>
              </p:custDataLst>
            </p:nvPr>
          </p:nvSpPr>
          <p:spPr>
            <a:xfrm>
              <a:off x="10324" y="738"/>
              <a:ext cx="5631" cy="3948"/>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24" name="文本框 23"/>
            <p:cNvSpPr txBox="1"/>
            <p:nvPr>
              <p:custDataLst>
                <p:tags r:id="rId13"/>
              </p:custDataLst>
            </p:nvPr>
          </p:nvSpPr>
          <p:spPr>
            <a:xfrm>
              <a:off x="10794" y="1124"/>
              <a:ext cx="4692" cy="317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30000"/>
                </a:lnSpc>
              </a:pPr>
              <a:r>
                <a:rPr lang="zh-CN" altLang="en-US" b="1">
                  <a:latin typeface="微软雅黑" panose="020b0503020204020204" charset="-122"/>
                  <a:ea typeface="微软雅黑" panose="020b0503020204020204" charset="-122"/>
                  <a:cs typeface="微软雅黑" panose="020b0503020204020204" charset="-122"/>
                  <a:sym typeface="+mn-ea"/>
                </a:rPr>
                <a:t>提示：</a:t>
              </a:r>
              <a:endParaRPr lang="zh-CN" altLang="en-US" b="1">
                <a:latin typeface="微软雅黑" panose="020b0503020204020204" charset="-122"/>
                <a:ea typeface="微软雅黑" panose="020b0503020204020204" charset="-122"/>
                <a:cs typeface="微软雅黑" panose="020b0503020204020204" charset="-122"/>
              </a:endParaRPr>
            </a:p>
            <a:p>
              <a:pPr indent="457200" fontAlgn="auto">
                <a:lnSpc>
                  <a:spcPct val="130000"/>
                </a:lnSpc>
              </a:pPr>
              <a:r>
                <a:rPr lang="zh-CN" altLang="en-US">
                  <a:solidFill>
                    <a:schemeClr val="tx1"/>
                  </a:solidFill>
                  <a:latin typeface="微软雅黑" panose="020b0503020204020204" charset="-122"/>
                  <a:ea typeface="微软雅黑" panose="020b0503020204020204" charset="-122"/>
                  <a:cs typeface="微软雅黑" panose="020b0503020204020204" charset="-122"/>
                  <a:sym typeface="+mn-ea"/>
                </a:rPr>
                <a:t>如果其他企业有过剩产能，而本企业生产能力不足，则可以考虑向其他企业购买产品以完成订单的交付。</a:t>
              </a:r>
              <a:endParaRPr lang="zh-CN" altLang="en-US">
                <a:solidFill>
                  <a:schemeClr val="tx1"/>
                </a:solidFill>
                <a:latin typeface="微软雅黑" panose="020b0503020204020204" charset="-122"/>
                <a:ea typeface="微软雅黑" panose="020b0503020204020204" charset="-122"/>
                <a:cs typeface="微软雅黑" panose="020b0503020204020204" charset="-122"/>
                <a:sym typeface="+mn-ea"/>
              </a:endParaRPr>
            </a:p>
          </p:txBody>
        </p:sp>
      </p:grpSp>
      <p:pic>
        <p:nvPicPr>
          <p:cNvPr id="16" name="https://photo-static-api.fotomore.com/creative/vcg/400/new/VCG41N912290848.jpg?uid=386&amp;timestamp=1701074321&amp;sign=5dc211abf86311bee66749b58cc02d29" descr="templates\picture_hover\&amp;pky260_sjzg_VCG41N912290848&amp;"/>
          <p:cNvPicPr>
            <a:picLocks noChangeAspect="1"/>
          </p:cNvPicPr>
          <p:nvPr/>
        </p:nvPicPr>
        <p:blipFill>
          <a:blip r:embed="rId14">
            <a:clrChange>
              <a:clrFrom>
                <a:srgbClr val="FFFFFF">
                  <a:alpha val="100000"/>
                </a:srgbClr>
              </a:clrFrom>
              <a:clrTo>
                <a:srgbClr val="FFFFFF">
                  <a:alpha val="100000"/>
                  <a:alpha val="0"/>
                </a:srgbClr>
              </a:clrTo>
            </a:clrChange>
          </a:blip>
          <a:stretch>
            <a:fillRect/>
          </a:stretch>
        </p:blipFill>
        <p:spPr>
          <a:xfrm>
            <a:off x="10031730" y="1958975"/>
            <a:ext cx="1663700" cy="3393440"/>
          </a:xfrm>
          <a:prstGeom prst="rect">
            <a:avLst/>
          </a:prstGeom>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 name="任意多边形 30"/>
          <p:cNvSpPr/>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0111656" y="6086116"/>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9" name="组合 8"/>
          <p:cNvGrpSpPr/>
          <p:nvPr/>
        </p:nvGrpSpPr>
        <p:grpSpPr>
          <a:xfrm>
            <a:off x="1167765" y="1842770"/>
            <a:ext cx="6272530" cy="4594861"/>
            <a:chOff x="1968" y="3155"/>
            <a:chExt cx="9357" cy="7676"/>
          </a:xfrm>
        </p:grpSpPr>
        <p:grpSp>
          <p:nvGrpSpPr>
            <p:cNvPr id="11" name="组合 20"/>
            <p:cNvGrpSpPr/>
            <p:nvPr/>
          </p:nvGrpSpPr>
          <p:grpSpPr>
            <a:xfrm>
              <a:off x="1968" y="3155"/>
              <a:ext cx="9357" cy="7676"/>
              <a:chOff x="406973" y="2194264"/>
              <a:chExt cx="2697663" cy="2376786"/>
            </a:xfrm>
          </p:grpSpPr>
          <p:sp>
            <p:nvSpPr>
              <p:cNvPr id="12" name="矩形 11"/>
              <p:cNvSpPr/>
              <p:nvPr>
                <p:custDataLst>
                  <p:tags r:id="rId2"/>
                </p:custDataLst>
              </p:nvPr>
            </p:nvSpPr>
            <p:spPr>
              <a:xfrm flipV="1">
                <a:off x="406973" y="2194264"/>
                <a:ext cx="2690562" cy="2376786"/>
              </a:xfrm>
              <a:prstGeom prst="rect">
                <a:avLst/>
              </a:prstGeom>
              <a:ln>
                <a:gradFill flip="none" rotWithShape="1">
                  <a:gsLst>
                    <a:gs pos="0">
                      <a:schemeClr val="accent1">
                        <a:lumMod val="5000"/>
                        <a:lumOff val="95000"/>
                      </a:schemeClr>
                    </a:gs>
                    <a:gs pos="100000">
                      <a:srgbClr val="00367A"/>
                    </a:gs>
                  </a:gsLst>
                  <a:lin ang="162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13" name="矩形 12"/>
              <p:cNvSpPr/>
              <p:nvPr>
                <p:custDataLst>
                  <p:tags r:id="rId3"/>
                </p:custDataLst>
              </p:nvPr>
            </p:nvSpPr>
            <p:spPr>
              <a:xfrm flipV="1">
                <a:off x="414181" y="2194264"/>
                <a:ext cx="2690455" cy="96804"/>
              </a:xfrm>
              <a:prstGeom prst="rect">
                <a:avLst/>
              </a:pr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defRPr/>
                </a:pPr>
                <a:endParaRPr lang="zh-CN" altLang="en-US"/>
              </a:p>
            </p:txBody>
          </p:sp>
        </p:grpSp>
        <p:sp>
          <p:nvSpPr>
            <p:cNvPr id="20" name="矩形 19"/>
            <p:cNvSpPr/>
            <p:nvPr>
              <p:custDataLst>
                <p:tags r:id="rId4"/>
              </p:custDataLst>
            </p:nvPr>
          </p:nvSpPr>
          <p:spPr>
            <a:xfrm>
              <a:off x="2173" y="3462"/>
              <a:ext cx="8896" cy="736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mtClean="0">
                  <a:solidFill>
                    <a:schemeClr val="accent1">
                      <a:lumMod val="75000"/>
                    </a:schemeClr>
                  </a:solidFill>
                  <a:latin typeface="微软雅黑" panose="020b0503020204020204" charset="-122"/>
                  <a:ea typeface="微软雅黑" panose="020b0503020204020204" charset="-122"/>
                  <a:sym typeface="+mn-ea"/>
                </a:rPr>
                <a:t>（</a:t>
              </a:r>
              <a:r>
                <a:rPr smtClean="0">
                  <a:solidFill>
                    <a:schemeClr val="accent1">
                      <a:lumMod val="75000"/>
                    </a:schemeClr>
                  </a:solidFill>
                  <a:latin typeface="微软雅黑" panose="020b0503020204020204" charset="-122"/>
                  <a:ea typeface="微软雅黑" panose="020b0503020204020204" charset="-122"/>
                  <a:sym typeface="+mn-ea"/>
                </a:rPr>
                <a:t>五</a:t>
              </a:r>
              <a:r>
                <a:rPr lang="zh-CN" smtClean="0">
                  <a:solidFill>
                    <a:schemeClr val="accent1">
                      <a:lumMod val="75000"/>
                    </a:schemeClr>
                  </a:solidFill>
                  <a:latin typeface="微软雅黑" panose="020b0503020204020204" charset="-122"/>
                  <a:ea typeface="微软雅黑" panose="020b0503020204020204" charset="-122"/>
                  <a:sym typeface="+mn-ea"/>
                </a:rPr>
                <a:t>）</a:t>
              </a:r>
              <a:r>
                <a:rPr smtClean="0">
                  <a:solidFill>
                    <a:schemeClr val="accent1">
                      <a:lumMod val="75000"/>
                    </a:schemeClr>
                  </a:solidFill>
                  <a:latin typeface="微软雅黑" panose="020b0503020204020204" charset="-122"/>
                  <a:ea typeface="微软雅黑" panose="020b0503020204020204" charset="-122"/>
                  <a:sym typeface="+mn-ea"/>
                </a:rPr>
                <a:t>订单竞争</a:t>
              </a:r>
              <a:endParaRPr smtClean="0">
                <a:solidFill>
                  <a:schemeClr val="accent1">
                    <a:lumMod val="75000"/>
                  </a:schemeClr>
                </a:solidFill>
                <a:latin typeface="微软雅黑" panose="020b0503020204020204" charset="-122"/>
                <a:ea typeface="微软雅黑" panose="020b0503020204020204" charset="-122"/>
                <a:sym typeface="+mn-ea"/>
              </a:endParaRPr>
            </a:p>
            <a:p>
              <a:pPr marR="0" lvl="0" indent="457200" algn="l"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客户订单是按市场、按产品发放的。首先发放本地市场的订单，按P1、P2、P3、P4 产品顺序发放；其次发放区域市场的订单，也按P1 、P2 、P3 、P4产品顺序发放。以此类推。企业的选单次序如下：</a:t>
              </a:r>
              <a:endParaRPr smtClean="0">
                <a:latin typeface="微软雅黑" panose="020b0503020204020204" charset="-122"/>
                <a:ea typeface="微软雅黑" panose="020b0503020204020204" charset="-122"/>
                <a:sym typeface="+mn-ea"/>
              </a:endParaRPr>
            </a:p>
            <a:p>
              <a:pPr marR="0" lvl="0" indent="457200" algn="l"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(1)由上一年该市场领导者最先选择订单。</a:t>
              </a:r>
              <a:endParaRPr smtClean="0">
                <a:latin typeface="微软雅黑" panose="020b0503020204020204" charset="-122"/>
                <a:ea typeface="微软雅黑" panose="020b0503020204020204" charset="-122"/>
                <a:sym typeface="+mn-ea"/>
              </a:endParaRPr>
            </a:p>
            <a:p>
              <a:pPr marR="0" lvl="0" indent="457200" algn="l" defTabSz="914400" rtl="0" fontAlgn="auto">
                <a:lnSpc>
                  <a:spcPct val="130000"/>
                </a:lnSpc>
                <a:spcBef>
                  <a:spcPct val="0"/>
                </a:spcBef>
                <a:spcAft>
                  <a:spcPct val="0"/>
                </a:spcAft>
                <a:buClrTx/>
                <a:buSzTx/>
                <a:buFontTx/>
                <a:buNone/>
                <a:defRPr/>
              </a:pPr>
              <a:r>
                <a:rPr smtClean="0">
                  <a:latin typeface="微软雅黑" panose="020b0503020204020204" charset="-122"/>
                  <a:ea typeface="微软雅黑" panose="020b0503020204020204" charset="-122"/>
                  <a:sym typeface="+mn-ea"/>
                </a:rPr>
                <a:t>(2)按每个市场单一产品广告投入量的多少，由其他企业依次选择订单。如果单一产品广告投放相同，则比较该市场两者的广告总投入；如果该市场两者的广告总投入也相 同，则根据上一年市场地位决定选单顺序；若上一年两者的市场地位相同，则将采用非公开招标方式，参与企业分别提出具有竞争力的竞单条件，然后由客户选择。</a:t>
              </a:r>
              <a:endParaRPr kumimoji="0" lang="zh-CN" altLang="en-US" b="0" i="0" u="none" strike="noStrike" cap="none" spc="0" normalizeH="0" baseline="0" noProof="0" smtClean="0">
                <a:ln>
                  <a:noFill/>
                </a:ln>
                <a:solidFill>
                  <a:prstClr val="black">
                    <a:lumMod val="75000"/>
                    <a:lumOff val="25000"/>
                  </a:prstClr>
                </a:solidFill>
                <a:effectLst/>
                <a:uLnTx/>
                <a:uFillTx/>
                <a:latin typeface="微软雅黑" panose="020b0503020204020204" charset="-122"/>
                <a:ea typeface="微软雅黑" panose="020b0503020204020204" charset="-122"/>
              </a:endParaRPr>
            </a:p>
          </p:txBody>
        </p:sp>
      </p:grpSp>
      <p:grpSp>
        <p:nvGrpSpPr>
          <p:cNvPr id="5" name="组合 4"/>
          <p:cNvGrpSpPr/>
          <p:nvPr/>
        </p:nvGrpSpPr>
        <p:grpSpPr>
          <a:xfrm>
            <a:off x="128905" y="0"/>
            <a:ext cx="4393565" cy="1508760"/>
            <a:chOff x="203" y="0"/>
            <a:chExt cx="6919" cy="2376"/>
          </a:xfrm>
        </p:grpSpPr>
        <p:sp>
          <p:nvSpPr>
            <p:cNvPr id="6" name="矩形 5"/>
            <p:cNvSpPr/>
            <p:nvPr>
              <p:custDataLst>
                <p:tags r:id="rId5"/>
              </p:custDataLst>
            </p:nvPr>
          </p:nvSpPr>
          <p:spPr>
            <a:xfrm>
              <a:off x="1839" y="1638"/>
              <a:ext cx="52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二、会议召开与订单竞争</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7"/>
                </p:custDataLst>
              </p:nvPr>
            </p:nvPicPr>
            <p:blipFill>
              <a:blip r:embed="rId6"/>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2" name="文本框 1"/>
              <p:cNvSpPr txBox="1"/>
              <p:nvPr>
                <p:custDataLst>
                  <p:tags r:id="rId8"/>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任务一</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 name="文本框 2"/>
              <p:cNvSpPr txBox="1"/>
              <p:nvPr>
                <p:custDataLst>
                  <p:tags r:id="rId9"/>
                </p:custDataLst>
              </p:nvPr>
            </p:nvSpPr>
            <p:spPr>
              <a:xfrm>
                <a:off x="2646" y="682"/>
                <a:ext cx="3449" cy="70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市场竞争规则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4" name="直接连接符 3"/>
              <p:cNvCxnSpPr/>
              <p:nvPr>
                <p:custDataLst>
                  <p:tags r:id="rId10"/>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0" name="直接连接符 9"/>
            <p:cNvCxnSpPr/>
            <p:nvPr>
              <p:custDataLst>
                <p:tags r:id="rId11"/>
              </p:custDataLst>
            </p:nvPr>
          </p:nvCxnSpPr>
          <p:spPr>
            <a:xfrm>
              <a:off x="1220" y="2367"/>
              <a:ext cx="5613" cy="9"/>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pSp>
        <p:nvGrpSpPr>
          <p:cNvPr id="26" name="组合 25"/>
          <p:cNvGrpSpPr/>
          <p:nvPr/>
        </p:nvGrpSpPr>
        <p:grpSpPr>
          <a:xfrm>
            <a:off x="7969885" y="2231272"/>
            <a:ext cx="2536959" cy="3361110"/>
            <a:chOff x="10324" y="738"/>
            <a:chExt cx="5631" cy="3948"/>
          </a:xfrm>
        </p:grpSpPr>
        <p:sp>
          <p:nvSpPr>
            <p:cNvPr id="17" name="矩形 16"/>
            <p:cNvSpPr/>
            <p:nvPr>
              <p:custDataLst>
                <p:tags r:id="rId12"/>
              </p:custDataLst>
            </p:nvPr>
          </p:nvSpPr>
          <p:spPr>
            <a:xfrm>
              <a:off x="10324" y="738"/>
              <a:ext cx="5631" cy="3948"/>
            </a:xfrm>
            <a:prstGeom prst="rect">
              <a:avLst/>
            </a:prstGeom>
            <a:ln>
              <a:gradFill flip="none" rotWithShape="1">
                <a:gsLst>
                  <a:gs pos="0">
                    <a:schemeClr val="accent1">
                      <a:lumMod val="5000"/>
                      <a:lumOff val="95000"/>
                    </a:schemeClr>
                  </a:gs>
                  <a:gs pos="100000">
                    <a:srgbClr val="00367A"/>
                  </a:gs>
                </a:gsLst>
                <a:lin ang="5400000" scaled="1"/>
              </a:gradFill>
            </a:ln>
            <a:effectLst>
              <a:outerShdw blurRad="63500" dist="381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汉仪君黑-45简"/>
                  <a:ea typeface="+mn-ea"/>
                  <a:cs typeface="+mn-cs"/>
                </a:defRPr>
              </a:lvl1pPr>
              <a:lvl2pPr marL="457200" algn="l" defTabSz="914400" rtl="0" eaLnBrk="1" latinLnBrk="0" hangingPunct="1">
                <a:defRPr sz="1800" kern="1200">
                  <a:solidFill>
                    <a:srgbClr val="000000"/>
                  </a:solidFill>
                  <a:latin typeface="汉仪君黑-45简"/>
                  <a:ea typeface="+mn-ea"/>
                  <a:cs typeface="+mn-cs"/>
                </a:defRPr>
              </a:lvl2pPr>
              <a:lvl3pPr marL="914400" algn="l" defTabSz="914400" rtl="0" eaLnBrk="1" latinLnBrk="0" hangingPunct="1">
                <a:defRPr sz="1800" kern="1200">
                  <a:solidFill>
                    <a:srgbClr val="000000"/>
                  </a:solidFill>
                  <a:latin typeface="汉仪君黑-45简"/>
                  <a:ea typeface="+mn-ea"/>
                  <a:cs typeface="+mn-cs"/>
                </a:defRPr>
              </a:lvl3pPr>
              <a:lvl4pPr marL="1371600" algn="l" defTabSz="914400" rtl="0" eaLnBrk="1" latinLnBrk="0" hangingPunct="1">
                <a:defRPr sz="1800" kern="1200">
                  <a:solidFill>
                    <a:srgbClr val="000000"/>
                  </a:solidFill>
                  <a:latin typeface="汉仪君黑-45简"/>
                  <a:ea typeface="+mn-ea"/>
                  <a:cs typeface="+mn-cs"/>
                </a:defRPr>
              </a:lvl4pPr>
              <a:lvl5pPr marL="1828800" algn="l" defTabSz="914400" rtl="0" eaLnBrk="1" latinLnBrk="0" hangingPunct="1">
                <a:defRPr sz="1800" kern="1200">
                  <a:solidFill>
                    <a:srgbClr val="000000"/>
                  </a:solidFill>
                  <a:latin typeface="汉仪君黑-45简"/>
                  <a:ea typeface="+mn-ea"/>
                  <a:cs typeface="+mn-cs"/>
                </a:defRPr>
              </a:lvl5pPr>
              <a:lvl6pPr marL="2286000" algn="l" defTabSz="914400" rtl="0" eaLnBrk="1" latinLnBrk="0" hangingPunct="1">
                <a:defRPr sz="1800" kern="1200">
                  <a:solidFill>
                    <a:srgbClr val="000000"/>
                  </a:solidFill>
                  <a:latin typeface="汉仪君黑-45简"/>
                  <a:ea typeface="+mn-ea"/>
                  <a:cs typeface="+mn-cs"/>
                </a:defRPr>
              </a:lvl6pPr>
              <a:lvl7pPr marL="2743200" algn="l" defTabSz="914400" rtl="0" eaLnBrk="1" latinLnBrk="0" hangingPunct="1">
                <a:defRPr sz="1800" kern="1200">
                  <a:solidFill>
                    <a:srgbClr val="000000"/>
                  </a:solidFill>
                  <a:latin typeface="汉仪君黑-45简"/>
                  <a:ea typeface="+mn-ea"/>
                  <a:cs typeface="+mn-cs"/>
                </a:defRPr>
              </a:lvl7pPr>
              <a:lvl8pPr marL="3200400" algn="l" defTabSz="914400" rtl="0" eaLnBrk="1" latinLnBrk="0" hangingPunct="1">
                <a:defRPr sz="1800" kern="1200">
                  <a:solidFill>
                    <a:srgbClr val="000000"/>
                  </a:solidFill>
                  <a:latin typeface="汉仪君黑-45简"/>
                  <a:ea typeface="+mn-ea"/>
                  <a:cs typeface="+mn-cs"/>
                </a:defRPr>
              </a:lvl8pPr>
              <a:lvl9pPr marL="3657600" algn="l" defTabSz="914400" rtl="0" eaLnBrk="1" latinLnBrk="0" hangingPunct="1">
                <a:defRPr sz="1800" kern="1200">
                  <a:solidFill>
                    <a:srgbClr val="000000"/>
                  </a:solidFill>
                  <a:latin typeface="汉仪君黑-45简"/>
                  <a:ea typeface="+mn-ea"/>
                  <a:cs typeface="+mn-cs"/>
                </a:defRPr>
              </a:lvl9pPr>
            </a:lstStyle>
            <a:p>
              <a:pPr algn="ctr">
                <a:defRPr/>
              </a:pPr>
              <a:endParaRPr lang="zh-CN" altLang="en-US"/>
            </a:p>
          </p:txBody>
        </p:sp>
        <p:sp>
          <p:nvSpPr>
            <p:cNvPr id="24" name="文本框 23"/>
            <p:cNvSpPr txBox="1"/>
            <p:nvPr>
              <p:custDataLst>
                <p:tags r:id="rId13"/>
              </p:custDataLst>
            </p:nvPr>
          </p:nvSpPr>
          <p:spPr>
            <a:xfrm>
              <a:off x="10640" y="738"/>
              <a:ext cx="4692" cy="3858"/>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30000"/>
                </a:lnSpc>
              </a:pPr>
              <a:r>
                <a:rPr lang="zh-CN" altLang="en-US" b="1">
                  <a:latin typeface="微软雅黑" panose="020b0503020204020204" charset="-122"/>
                  <a:ea typeface="微软雅黑" panose="020b0503020204020204" charset="-122"/>
                  <a:cs typeface="微软雅黑" panose="020b0503020204020204" charset="-122"/>
                </a:rPr>
                <a:t>提示：</a:t>
              </a:r>
              <a:endParaRPr lang="zh-CN" altLang="en-US" b="1">
                <a:latin typeface="微软雅黑" panose="020b0503020204020204" charset="-122"/>
                <a:ea typeface="微软雅黑" panose="020b0503020204020204" charset="-122"/>
                <a:cs typeface="微软雅黑" panose="020b0503020204020204" charset="-122"/>
              </a:endParaRPr>
            </a:p>
            <a:p>
              <a:pPr indent="457200" fontAlgn="auto">
                <a:lnSpc>
                  <a:spcPct val="130000"/>
                </a:lnSpc>
              </a:pPr>
              <a:r>
                <a:rPr lang="zh-CN" altLang="en-US">
                  <a:latin typeface="微软雅黑" panose="020b0503020204020204" charset="-122"/>
                  <a:ea typeface="微软雅黑" panose="020b0503020204020204" charset="-122"/>
                  <a:cs typeface="微软雅黑" panose="020b0503020204020204" charset="-122"/>
                  <a:sym typeface="+mn-ea"/>
                </a:rPr>
                <a:t>(1)每年只有在年初有一次客户订货会。</a:t>
              </a:r>
              <a:endParaRPr lang="zh-CN" altLang="en-US">
                <a:latin typeface="微软雅黑" panose="020b0503020204020204" charset="-122"/>
                <a:ea typeface="微软雅黑" panose="020b0503020204020204" charset="-122"/>
                <a:cs typeface="微软雅黑" panose="020b0503020204020204" charset="-122"/>
              </a:endParaRPr>
            </a:p>
            <a:p>
              <a:pPr indent="457200" fontAlgn="auto">
                <a:lnSpc>
                  <a:spcPct val="130000"/>
                </a:lnSpc>
              </a:pPr>
              <a:r>
                <a:rPr lang="zh-CN" altLang="en-US">
                  <a:latin typeface="微软雅黑" panose="020b0503020204020204" charset="-122"/>
                  <a:ea typeface="微软雅黑" panose="020b0503020204020204" charset="-122"/>
                  <a:cs typeface="微软雅黑" panose="020b0503020204020204" charset="-122"/>
                  <a:sym typeface="+mn-ea"/>
                </a:rPr>
                <a:t>(2)无论企业投入多少广告费，每次只能选择1张订单，然后等待下一次选单的机会。</a:t>
              </a:r>
              <a:endParaRPr lang="zh-CN" altLang="en-US">
                <a:latin typeface="微软雅黑" panose="020b0503020204020204" charset="-122"/>
                <a:ea typeface="微软雅黑" panose="020b0503020204020204" charset="-122"/>
                <a:cs typeface="微软雅黑" panose="020b0503020204020204" charset="-122"/>
              </a:endParaRPr>
            </a:p>
          </p:txBody>
        </p:sp>
      </p:grpSp>
      <p:pic>
        <p:nvPicPr>
          <p:cNvPr id="16" name="https://photo-static-api.fotomore.com/creative/vcg/400/new/VCG41N912290848.jpg?uid=386&amp;timestamp=1701074321&amp;sign=5dc211abf86311bee66749b58cc02d29" descr="templates\picture_hover\&amp;pky260_sjzg_VCG41N912290848&amp;"/>
          <p:cNvPicPr>
            <a:picLocks noChangeAspect="1"/>
          </p:cNvPicPr>
          <p:nvPr/>
        </p:nvPicPr>
        <p:blipFill>
          <a:blip r:embed="rId14">
            <a:clrChange>
              <a:clrFrom>
                <a:srgbClr val="FFFFFF">
                  <a:alpha val="100000"/>
                </a:srgbClr>
              </a:clrFrom>
              <a:clrTo>
                <a:srgbClr val="FFFFFF">
                  <a:alpha val="100000"/>
                  <a:alpha val="0"/>
                </a:srgbClr>
              </a:clrTo>
            </a:clrChange>
          </a:blip>
          <a:stretch>
            <a:fillRect/>
          </a:stretch>
        </p:blipFill>
        <p:spPr>
          <a:xfrm>
            <a:off x="10031730" y="1958975"/>
            <a:ext cx="1663700" cy="3393440"/>
          </a:xfrm>
          <a:prstGeom prst="rect">
            <a:avLst/>
          </a:prstGeom>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 name="组合 2"/>
          <p:cNvGrpSpPr/>
          <p:nvPr/>
        </p:nvGrpSpPr>
        <p:grpSpPr>
          <a:xfrm flipH="1">
            <a:off x="2464754" y="-986724"/>
            <a:ext cx="10567357" cy="8279400"/>
            <a:chOff x="-853516" y="-986724"/>
            <a:chExt cx="10567357" cy="8279400"/>
          </a:xfrm>
        </p:grpSpPr>
        <p:sp>
          <p:nvSpPr>
            <p:cNvPr id="4" name="任意多边形 3"/>
            <p:cNvSpPr/>
            <p:nvPr/>
          </p:nvSpPr>
          <p:spPr>
            <a:xfrm rot="7129306" flipH="1">
              <a:off x="-1494722"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5" name="任意多边形 4"/>
            <p:cNvSpPr/>
            <p:nvPr/>
          </p:nvSpPr>
          <p:spPr>
            <a:xfrm rot="12486754" flipH="1">
              <a:off x="3244148" y="798696"/>
              <a:ext cx="6469693" cy="4982858"/>
            </a:xfrm>
            <a:custGeom>
              <a:gdLst>
                <a:gd name="connsiteX0" fmla="*/ 0 w 6469693"/>
                <a:gd name="connsiteY0" fmla="*/ 4493469 h 4982858"/>
                <a:gd name="connsiteX1" fmla="*/ 916060 w 6469693"/>
                <a:gd name="connsiteY1" fmla="*/ 4982858 h 4982858"/>
                <a:gd name="connsiteX2" fmla="*/ 916061 w 6469693"/>
                <a:gd name="connsiteY2" fmla="*/ 1425009 h 4982858"/>
                <a:gd name="connsiteX3" fmla="*/ 2166580 w 6469693"/>
                <a:gd name="connsiteY3" fmla="*/ 174487 h 4982858"/>
                <a:gd name="connsiteX4" fmla="*/ 6469693 w 6469693"/>
                <a:gd name="connsiteY4" fmla="*/ 174487 h 4982858"/>
                <a:gd name="connsiteX5" fmla="*/ 6143081 w 6469693"/>
                <a:gd name="connsiteY5" fmla="*/ 0 h 4982858"/>
                <a:gd name="connsiteX6" fmla="*/ 1043313 w 6469693"/>
                <a:gd name="connsiteY6" fmla="*/ 0 h 4982858"/>
                <a:gd name="connsiteX7" fmla="*/ 0 w 6469693"/>
                <a:gd name="connsiteY7" fmla="*/ 1043313 h 4982858"/>
                <a:gd name="connsiteX8" fmla="*/ 0 w 6469693"/>
                <a:gd name="connsiteY8" fmla="*/ 4493469 h 498285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69693" h="4982858">
                  <a:moveTo>
                    <a:pt x="0" y="4493469"/>
                  </a:moveTo>
                  <a:lnTo>
                    <a:pt x="916060" y="4982858"/>
                  </a:lnTo>
                  <a:lnTo>
                    <a:pt x="916061" y="1425009"/>
                  </a:lnTo>
                  <a:cubicBezTo>
                    <a:pt x="916060" y="734364"/>
                    <a:pt x="1475937" y="174487"/>
                    <a:pt x="2166580" y="174487"/>
                  </a:cubicBezTo>
                  <a:lnTo>
                    <a:pt x="6469693" y="174487"/>
                  </a:lnTo>
                  <a:lnTo>
                    <a:pt x="6143081" y="0"/>
                  </a:lnTo>
                  <a:lnTo>
                    <a:pt x="1043313" y="0"/>
                  </a:lnTo>
                  <a:cubicBezTo>
                    <a:pt x="467106" y="0"/>
                    <a:pt x="0" y="467107"/>
                    <a:pt x="0" y="1043313"/>
                  </a:cubicBezTo>
                  <a:lnTo>
                    <a:pt x="0" y="4493469"/>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nvSpPr>
          <p:spPr>
            <a:xfrm rot="12486754" flipH="1">
              <a:off x="-11574" y="5000027"/>
              <a:ext cx="6708773" cy="2292649"/>
            </a:xfrm>
            <a:custGeom>
              <a:gdLst>
                <a:gd name="connsiteX0" fmla="*/ 710112 w 6708773"/>
                <a:gd name="connsiteY0" fmla="*/ 2152601 h 2292649"/>
                <a:gd name="connsiteX1" fmla="*/ 1321201 w 6708773"/>
                <a:gd name="connsiteY1" fmla="*/ 2292298 h 2292649"/>
                <a:gd name="connsiteX2" fmla="*/ 6419104 w 6708773"/>
                <a:gd name="connsiteY2" fmla="*/ 2173713 h 2292649"/>
                <a:gd name="connsiteX3" fmla="*/ 6589135 w 6708773"/>
                <a:gd name="connsiteY3" fmla="*/ 2158474 h 2292649"/>
                <a:gd name="connsiteX4" fmla="*/ 6708773 w 6708773"/>
                <a:gd name="connsiteY4" fmla="*/ 2131509 h 2292649"/>
                <a:gd name="connsiteX5" fmla="*/ 6104816 w 6708773"/>
                <a:gd name="connsiteY5" fmla="*/ 1808856 h 2292649"/>
                <a:gd name="connsiteX6" fmla="*/ 943966 w 6708773"/>
                <a:gd name="connsiteY6" fmla="*/ 1888944 h 2292649"/>
                <a:gd name="connsiteX7" fmla="*/ 186089 w 6708773"/>
                <a:gd name="connsiteY7" fmla="*/ 1154231 h 2292649"/>
                <a:gd name="connsiteX8" fmla="*/ 168178 w 6708773"/>
                <a:gd name="connsiteY8" fmla="*/ 0 h 2292649"/>
                <a:gd name="connsiteX9" fmla="*/ 0 w 6708773"/>
                <a:gd name="connsiteY9" fmla="*/ 314805 h 2292649"/>
                <a:gd name="connsiteX10" fmla="*/ 17039 w 6708773"/>
                <a:gd name="connsiteY10" fmla="*/ 1047427 h 2292649"/>
                <a:gd name="connsiteX11" fmla="*/ 710112 w 6708773"/>
                <a:gd name="connsiteY11" fmla="*/ 2152601 h 2292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08772" h="2292649">
                  <a:moveTo>
                    <a:pt x="710112" y="2152601"/>
                  </a:moveTo>
                  <a:cubicBezTo>
                    <a:pt x="892986" y="2246504"/>
                    <a:pt x="1101234" y="2297414"/>
                    <a:pt x="1321201" y="2292298"/>
                  </a:cubicBezTo>
                  <a:lnTo>
                    <a:pt x="6419104" y="2173713"/>
                  </a:lnTo>
                  <a:cubicBezTo>
                    <a:pt x="6476846" y="2172370"/>
                    <a:pt x="6533601" y="2167208"/>
                    <a:pt x="6589135" y="2158474"/>
                  </a:cubicBezTo>
                  <a:lnTo>
                    <a:pt x="6708773" y="2131509"/>
                  </a:lnTo>
                  <a:lnTo>
                    <a:pt x="6104816" y="1808856"/>
                  </a:lnTo>
                  <a:lnTo>
                    <a:pt x="943966" y="1888944"/>
                  </a:lnTo>
                  <a:cubicBezTo>
                    <a:pt x="531797" y="1895341"/>
                    <a:pt x="192486" y="1566399"/>
                    <a:pt x="186089" y="1154231"/>
                  </a:cubicBezTo>
                  <a:lnTo>
                    <a:pt x="168178" y="0"/>
                  </a:lnTo>
                  <a:lnTo>
                    <a:pt x="0" y="314805"/>
                  </a:lnTo>
                  <a:lnTo>
                    <a:pt x="17039" y="1047427"/>
                  </a:lnTo>
                  <a:cubicBezTo>
                    <a:pt x="28297" y="1531356"/>
                    <a:pt x="307795" y="1946017"/>
                    <a:pt x="710112" y="2152601"/>
                  </a:cubicBezTo>
                  <a:close/>
                </a:path>
              </a:pathLst>
            </a:custGeom>
            <a:solidFill>
              <a:srgbClr val="1F4E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7" name="任意多边形 6"/>
            <p:cNvSpPr/>
            <p:nvPr/>
          </p:nvSpPr>
          <p:spPr>
            <a:xfrm rot="12486754" flipH="1">
              <a:off x="196027" y="-98672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32" name="文本框 31"/>
          <p:cNvSpPr txBox="1"/>
          <p:nvPr/>
        </p:nvSpPr>
        <p:spPr>
          <a:xfrm rot="19843041">
            <a:off x="9777996" y="1567564"/>
            <a:ext cx="16981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dist" defTabSz="914400" rtl="0" eaLnBrk="1" fontAlgn="auto" latinLnBrk="0" hangingPunct="1">
              <a:lnSpc>
                <a:spcPct val="100000"/>
              </a:lnSpc>
              <a:spcBef>
                <a:spcPct val="0"/>
              </a:spcBef>
              <a:spcAft>
                <a:spcPct val="0"/>
              </a:spcAft>
              <a:buClrTx/>
              <a:buSzTx/>
              <a:buFontTx/>
              <a:buNone/>
              <a:defRPr/>
            </a:pPr>
            <a:r>
              <a:rPr kumimoji="0" lang="en-US" altLang="zh-CN" sz="2400" b="0" i="0" u="none" strike="noStrike" kern="1200" cap="none" spc="0" normalizeH="0" baseline="0" noProof="0" smtClean="0">
                <a:ln>
                  <a:noFill/>
                </a:ln>
                <a:solidFill>
                  <a:prstClr val="white"/>
                </a:solidFill>
                <a:effectLst/>
                <a:uLnTx/>
                <a:uFillTx/>
                <a:latin typeface="汉仪君黑-45简"/>
                <a:ea typeface="汉仪君黑-45简"/>
                <a:cs typeface="+mn-cs"/>
              </a:rPr>
              <a:t>PART</a:t>
            </a:r>
            <a:endParaRPr kumimoji="0" lang="zh-CN" altLang="en-US" sz="24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3" name="文本框 32"/>
          <p:cNvSpPr txBox="1"/>
          <p:nvPr/>
        </p:nvSpPr>
        <p:spPr>
          <a:xfrm flipH="1">
            <a:off x="9034060" y="2719562"/>
            <a:ext cx="2851972" cy="14452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02</a:t>
            </a:r>
            <a:endParaRPr kumimoji="0" lang="en-US" altLang="zh-CN" sz="88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30" name="文本框 29"/>
          <p:cNvSpPr txBox="1"/>
          <p:nvPr/>
        </p:nvSpPr>
        <p:spPr>
          <a:xfrm flipH="1">
            <a:off x="1137920" y="2355850"/>
            <a:ext cx="5685790"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sz="7200" noProof="0" smtClean="0">
                <a:ln>
                  <a:noFill/>
                </a:ln>
                <a:solidFill>
                  <a:srgbClr val="1F4E79"/>
                </a:solidFill>
                <a:effectLst/>
                <a:uLnTx/>
                <a:uFillTx/>
                <a:latin typeface="微软雅黑" panose="020b0503020204020204" charset="-122"/>
                <a:ea typeface="微软雅黑" panose="020b0503020204020204" charset="-122"/>
                <a:sym typeface="+mn-ea"/>
              </a:rPr>
              <a:t>企业经营规则</a:t>
            </a:r>
            <a:endParaRPr sz="7200" noProof="0" smtClean="0">
              <a:ln>
                <a:noFill/>
              </a:ln>
              <a:solidFill>
                <a:srgbClr val="1F4E79"/>
              </a:solidFill>
              <a:effectLst/>
              <a:uLnTx/>
              <a:uFillTx/>
              <a:latin typeface="微软雅黑" panose="020b0503020204020204" charset="-122"/>
              <a:ea typeface="微软雅黑" panose="020b0503020204020204" charset="-122"/>
              <a:sym typeface="+mn-ea"/>
            </a:endParaRPr>
          </a:p>
        </p:txBody>
      </p:sp>
      <p:sp>
        <p:nvSpPr>
          <p:cNvPr id="34" name="椭圆 33"/>
          <p:cNvSpPr/>
          <p:nvPr/>
        </p:nvSpPr>
        <p:spPr>
          <a:xfrm>
            <a:off x="1595152" y="3923887"/>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18" name="椭圆 17"/>
          <p:cNvSpPr/>
          <p:nvPr/>
        </p:nvSpPr>
        <p:spPr>
          <a:xfrm>
            <a:off x="3709702" y="3924277"/>
            <a:ext cx="542454" cy="542454"/>
          </a:xfrm>
          <a:prstGeom prst="ellipse">
            <a:avLst/>
          </a:prstGeom>
          <a:solidFill>
            <a:srgbClr val="FFD966"/>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
        <p:nvSpPr>
          <p:cNvPr id="20" name="椭圆 19"/>
          <p:cNvSpPr/>
          <p:nvPr/>
        </p:nvSpPr>
        <p:spPr>
          <a:xfrm>
            <a:off x="5824850" y="3923642"/>
            <a:ext cx="542454" cy="542454"/>
          </a:xfrm>
          <a:prstGeom prst="ellipse">
            <a:avLst/>
          </a:prstGeom>
          <a:solidFill>
            <a:srgbClr val="1F4E79"/>
          </a:solidFill>
          <a:ln>
            <a:noFill/>
          </a:ln>
          <a:effectLst>
            <a:outerShdw blurRad="152400" dist="88900" dir="2700000" sx="98000" sy="98000" algn="tl" rotWithShape="0">
              <a:schemeClr val="tx1">
                <a:lumMod val="65000"/>
                <a:lumOff val="35000"/>
                <a:alpha val="7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mn-ea"/>
              <a:cs typeface="+mn-cs"/>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https://photo-static-api.fotomore.com/creative/vcg/400/version23/VCG41508941497.jpg?uid=386&amp;timestamp=1700036130&amp;sign=8d79a50d4ad0c3f50ef0bd86c5e08033" descr="templates\picture_hover\&amp;pky100_sjzg_VCG41508941497&amp;"/>
          <p:cNvPicPr>
            <a:picLocks noChangeAspect="1"/>
          </p:cNvPicPr>
          <p:nvPr/>
        </p:nvPicPr>
        <p:blipFill>
          <a:blip r:embed="rId2">
            <a:alphaModFix amt="20000"/>
            <a:clrChange>
              <a:clrFrom>
                <a:srgbClr val="FBF7EE">
                  <a:alpha val="100000"/>
                </a:srgbClr>
              </a:clrFrom>
              <a:clrTo>
                <a:srgbClr val="FBF7EE">
                  <a:alpha val="100000"/>
                  <a:alpha val="0"/>
                </a:srgbClr>
              </a:clrTo>
            </a:clrChange>
          </a:blip>
          <a:stretch>
            <a:fillRect/>
          </a:stretch>
        </p:blipFill>
        <p:spPr>
          <a:xfrm flipH="1">
            <a:off x="10548620" y="-9525"/>
            <a:ext cx="1643380" cy="1616075"/>
          </a:xfrm>
          <a:prstGeom prst="rect">
            <a:avLst/>
          </a:prstGeom>
        </p:spPr>
      </p:pic>
      <p:sp>
        <p:nvSpPr>
          <p:cNvPr id="31" name="任意多边形 30"/>
          <p:cNvSpPr/>
          <p:nvPr>
            <p:custDataLst>
              <p:tags r:id="rId3"/>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custDataLst>
              <p:tags r:id="rId4"/>
            </p:custDataLst>
          </p:nvPr>
        </p:nvSpPr>
        <p:spPr>
          <a:xfrm rot="8246778" flipH="1" flipV="1">
            <a:off x="10238656" y="6090561"/>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2" name="文本框 61"/>
          <p:cNvSpPr txBox="1"/>
          <p:nvPr>
            <p:custDataLst>
              <p:tags r:id="rId5"/>
            </p:custDataLst>
          </p:nvPr>
        </p:nvSpPr>
        <p:spPr>
          <a:xfrm>
            <a:off x="1167765" y="1852930"/>
            <a:ext cx="10196195" cy="13563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defTabSz="914400" fontAlgn="auto">
              <a:lnSpc>
                <a:spcPct val="130000"/>
              </a:lnSpc>
              <a:spcBef>
                <a:spcPct val="0"/>
              </a:spcBef>
              <a:spcAft>
                <a:spcPct val="0"/>
              </a:spcAft>
              <a:buClrTx/>
              <a:buSzTx/>
              <a:buFontTx/>
              <a:buNone/>
              <a:defRPr/>
            </a:pPr>
            <a:r>
              <a:rPr sz="2000">
                <a:solidFill>
                  <a:schemeClr val="tx1"/>
                </a:solidFill>
                <a:latin typeface="微软雅黑" panose="020b0503020204020204" charset="-122"/>
                <a:ea typeface="微软雅黑" panose="020b0503020204020204" charset="-122"/>
              </a:rPr>
              <a:t>厂房是企业进行生产经营活动的必要场所。在 ERP 沙盘模拟中，企业可以通过购买 或租用的方式获得厂房。大、小厂房在买价、租金、售价及容量上均不相同，企业要根据 自身的情况和市场需求作出决策。具体信息如</a:t>
            </a:r>
            <a:r>
              <a:rPr lang="zh-CN" sz="2000">
                <a:solidFill>
                  <a:schemeClr val="tx1"/>
                </a:solidFill>
                <a:latin typeface="微软雅黑" panose="020b0503020204020204" charset="-122"/>
                <a:ea typeface="微软雅黑" panose="020b0503020204020204" charset="-122"/>
              </a:rPr>
              <a:t>下表</a:t>
            </a:r>
            <a:r>
              <a:rPr sz="2000">
                <a:solidFill>
                  <a:schemeClr val="tx1"/>
                </a:solidFill>
                <a:latin typeface="微软雅黑" panose="020b0503020204020204" charset="-122"/>
                <a:ea typeface="微软雅黑" panose="020b0503020204020204" charset="-122"/>
              </a:rPr>
              <a:t>所示</a:t>
            </a:r>
            <a:r>
              <a:rPr lang="zh-CN" sz="2000">
                <a:solidFill>
                  <a:schemeClr val="tx1"/>
                </a:solidFill>
                <a:latin typeface="微软雅黑" panose="020b0503020204020204" charset="-122"/>
                <a:ea typeface="微软雅黑" panose="020b0503020204020204" charset="-122"/>
              </a:rPr>
              <a:t>：</a:t>
            </a:r>
            <a:endParaRPr lang="zh-CN" sz="2000">
              <a:solidFill>
                <a:schemeClr val="tx1"/>
              </a:solidFill>
              <a:latin typeface="微软雅黑" panose="020b0503020204020204" charset="-122"/>
              <a:ea typeface="微软雅黑" panose="020b0503020204020204" charset="-122"/>
            </a:endParaRPr>
          </a:p>
        </p:txBody>
      </p:sp>
      <p:cxnSp>
        <p:nvCxnSpPr>
          <p:cNvPr id="65" name="直接连接符 64"/>
          <p:cNvCxnSpPr/>
          <p:nvPr>
            <p:custDataLst>
              <p:tags r:id="rId6"/>
            </p:custDataLst>
          </p:nvPr>
        </p:nvCxnSpPr>
        <p:spPr>
          <a:xfrm flipV="1">
            <a:off x="8655050" y="1203325"/>
            <a:ext cx="2686050"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7"/>
            </p:custDataLst>
          </p:nvPr>
        </p:nvCxnSpPr>
        <p:spPr>
          <a:xfrm flipV="1">
            <a:off x="6083300" y="1453515"/>
            <a:ext cx="5305425" cy="9525"/>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0" name="文本框 9"/>
          <p:cNvSpPr txBox="1"/>
          <p:nvPr>
            <p:custDataLst>
              <p:tags r:id="rId8"/>
            </p:custDataLst>
          </p:nvPr>
        </p:nvSpPr>
        <p:spPr>
          <a:xfrm>
            <a:off x="4939665" y="5662930"/>
            <a:ext cx="231267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厂房购买、租赁与出售</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 name="组合 4"/>
          <p:cNvGrpSpPr/>
          <p:nvPr/>
        </p:nvGrpSpPr>
        <p:grpSpPr>
          <a:xfrm>
            <a:off x="128905" y="0"/>
            <a:ext cx="4657725" cy="1510665"/>
            <a:chOff x="203" y="0"/>
            <a:chExt cx="7335" cy="2379"/>
          </a:xfrm>
        </p:grpSpPr>
        <p:sp>
          <p:nvSpPr>
            <p:cNvPr id="2" name="矩形 1"/>
            <p:cNvSpPr/>
            <p:nvPr>
              <p:custDataLst>
                <p:tags r:id="rId9"/>
              </p:custDataLst>
            </p:nvPr>
          </p:nvSpPr>
          <p:spPr>
            <a:xfrm>
              <a:off x="1839" y="1638"/>
              <a:ext cx="5634"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一、厂房购买、租赁与出售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11"/>
                </p:custDataLst>
              </p:nvPr>
            </p:nvPicPr>
            <p:blipFill>
              <a:blip r:embed="rId10"/>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9" name="文本框 8"/>
              <p:cNvSpPr txBox="1"/>
              <p:nvPr>
                <p:custDataLst>
                  <p:tags r:id="rId12"/>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13"/>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4"/>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5"/>
              </p:custDataLst>
            </p:nvPr>
          </p:nvCxnSpPr>
          <p:spPr>
            <a:xfrm>
              <a:off x="1220" y="2367"/>
              <a:ext cx="6318"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3" name="表格 2"/>
          <p:cNvGraphicFramePr>
            <a:graphicFrameLocks noGrp="1"/>
          </p:cNvGraphicFramePr>
          <p:nvPr>
            <p:custDataLst>
              <p:tags r:id="rId16"/>
            </p:custDataLst>
          </p:nvPr>
        </p:nvGraphicFramePr>
        <p:xfrm>
          <a:off x="1167765" y="3357245"/>
          <a:ext cx="10172700" cy="2051050"/>
        </p:xfrm>
        <a:graphic>
          <a:graphicData uri="http://schemas.openxmlformats.org/drawingml/2006/table">
            <a:tbl>
              <a:tblPr/>
              <a:tblGrid>
                <a:gridCol w="2035175"/>
                <a:gridCol w="2028825"/>
                <a:gridCol w="2019935"/>
                <a:gridCol w="2054225"/>
                <a:gridCol w="2034540"/>
              </a:tblGrid>
              <a:tr h="7112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厂房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买价</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租金</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售价</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容量</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62865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大厂房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40M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5 M/年</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40M</a:t>
                      </a:r>
                      <a:r>
                        <a:rPr lang="zh-CN" altLang="en-US" sz="1800" b="0">
                          <a:solidFill>
                            <a:schemeClr val="tx1"/>
                          </a:solidFill>
                          <a:latin typeface="微软雅黑" panose="020b0503020204020204" charset="-122"/>
                          <a:ea typeface="微软雅黑" panose="020b0503020204020204" charset="-122"/>
                          <a:cs typeface="宋体" panose="02010600030101010101" pitchFamily="2" charset="-122"/>
                        </a:rPr>
                        <a:t>（</a:t>
                      </a:r>
                      <a:r>
                        <a:rPr lang="en-US" sz="1800" b="0">
                          <a:solidFill>
                            <a:schemeClr val="tx1"/>
                          </a:solidFill>
                          <a:latin typeface="微软雅黑" panose="020b0503020204020204" charset="-122"/>
                          <a:ea typeface="微软雅黑" panose="020b0503020204020204" charset="-122"/>
                          <a:cs typeface="宋体" panose="02010600030101010101" pitchFamily="2" charset="-122"/>
                        </a:rPr>
                        <a:t>4Q</a:t>
                      </a:r>
                      <a:r>
                        <a:rPr lang="zh-CN" altLang="en-US" sz="1800" b="0">
                          <a:solidFill>
                            <a:schemeClr val="tx1"/>
                          </a:solidFill>
                          <a:latin typeface="微软雅黑" panose="020b0503020204020204" charset="-122"/>
                          <a:ea typeface="微软雅黑" panose="020b0503020204020204" charset="-122"/>
                          <a:cs typeface="宋体" panose="02010600030101010101" pitchFamily="2" charset="-122"/>
                        </a:rPr>
                        <a:t>）</a:t>
                      </a:r>
                      <a:endParaRPr lang="zh-CN"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6条生产线</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112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小厂房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30M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3 M/年</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30M</a:t>
                      </a:r>
                      <a:r>
                        <a:rPr lang="zh-CN" altLang="en-US" sz="1800" b="0">
                          <a:solidFill>
                            <a:schemeClr val="tx1"/>
                          </a:solidFill>
                          <a:latin typeface="微软雅黑" panose="020b0503020204020204" charset="-122"/>
                          <a:ea typeface="微软雅黑" panose="020b0503020204020204" charset="-122"/>
                          <a:cs typeface="宋体" panose="02010600030101010101" pitchFamily="2" charset="-122"/>
                        </a:rPr>
                        <a:t>（</a:t>
                      </a:r>
                      <a:r>
                        <a:rPr lang="en-US" sz="1800" b="0">
                          <a:solidFill>
                            <a:schemeClr val="tx1"/>
                          </a:solidFill>
                          <a:latin typeface="微软雅黑" panose="020b0503020204020204" charset="-122"/>
                          <a:ea typeface="微软雅黑" panose="020b0503020204020204" charset="-122"/>
                          <a:cs typeface="宋体" panose="02010600030101010101" pitchFamily="2" charset="-122"/>
                        </a:rPr>
                        <a:t>4Q</a:t>
                      </a:r>
                      <a:r>
                        <a:rPr lang="zh-CN" altLang="en-US" sz="1800" b="0">
                          <a:solidFill>
                            <a:schemeClr val="tx1"/>
                          </a:solidFill>
                          <a:latin typeface="微软雅黑" panose="020b0503020204020204" charset="-122"/>
                          <a:ea typeface="微软雅黑" panose="020b0503020204020204" charset="-122"/>
                          <a:cs typeface="宋体" panose="02010600030101010101" pitchFamily="2" charset="-122"/>
                        </a:rPr>
                        <a:t>）</a:t>
                      </a:r>
                      <a:endParaRPr lang="zh-CN"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4条生产线</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1927225" y="2050415"/>
            <a:ext cx="8338185"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106" y="2808"/>
              <a:ext cx="14151" cy="3322"/>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说明：</a:t>
              </a:r>
              <a:endPar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① 厂房在沙盘模拟中不计提折旧。</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② 购买厂房时需一次性支付价款，无后续费用。</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厂房可随时按照购买价值出售，得到4个账期的应收账款。紧急情况下，出售厂房还 可申请贴现。</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厂房贴现相当于将厂房出售后得到的应收账款直接贴现。</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sp>
        <p:nvSpPr>
          <p:cNvPr id="3" name="任意多边形 2"/>
          <p:cNvSpPr/>
          <p:nvPr>
            <p:custDataLst>
              <p:tags r:id="rId3"/>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4657725" cy="1510665"/>
            <a:chOff x="203" y="0"/>
            <a:chExt cx="7335" cy="2379"/>
          </a:xfrm>
        </p:grpSpPr>
        <p:sp>
          <p:nvSpPr>
            <p:cNvPr id="6" name="矩形 5"/>
            <p:cNvSpPr/>
            <p:nvPr>
              <p:custDataLst>
                <p:tags r:id="rId4"/>
              </p:custDataLst>
            </p:nvPr>
          </p:nvSpPr>
          <p:spPr>
            <a:xfrm>
              <a:off x="1839" y="1638"/>
              <a:ext cx="5634"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一、厂房购买、租赁与出售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8"/>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9"/>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0"/>
              </p:custDataLst>
            </p:nvPr>
          </p:nvCxnSpPr>
          <p:spPr>
            <a:xfrm>
              <a:off x="1220" y="2367"/>
              <a:ext cx="6318"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1927225" y="2050415"/>
            <a:ext cx="8338185"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106" y="2987"/>
              <a:ext cx="14151" cy="2966"/>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例如，将大厂房贴现后，得到4个账期的应收账款40M,  按照4个季度贴现率 12.5%计算，贴现利息为5M。</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 若厂房中无生产线，扣除贴现利息后企业获得35M 现金； 如果厂房中还有生产线，需要再扣除大厂房租金5M/年，此时得到的净现金为30M 。</a:t>
              </a:r>
              <a:endPar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p:txBody>
        </p:sp>
      </p:grpSp>
      <p:sp>
        <p:nvSpPr>
          <p:cNvPr id="3" name="任意多边形 2"/>
          <p:cNvSpPr/>
          <p:nvPr>
            <p:custDataLst>
              <p:tags r:id="rId3"/>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5" name="组合 4"/>
          <p:cNvGrpSpPr/>
          <p:nvPr/>
        </p:nvGrpSpPr>
        <p:grpSpPr>
          <a:xfrm>
            <a:off x="128905" y="0"/>
            <a:ext cx="4657725" cy="1510665"/>
            <a:chOff x="203" y="0"/>
            <a:chExt cx="7335" cy="2379"/>
          </a:xfrm>
        </p:grpSpPr>
        <p:sp>
          <p:nvSpPr>
            <p:cNvPr id="6" name="矩形 5"/>
            <p:cNvSpPr/>
            <p:nvPr>
              <p:custDataLst>
                <p:tags r:id="rId4"/>
              </p:custDataLst>
            </p:nvPr>
          </p:nvSpPr>
          <p:spPr>
            <a:xfrm>
              <a:off x="1839" y="1638"/>
              <a:ext cx="5634"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一、厂房购买、租赁与出售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8" name="图片 7"/>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0" name="文本框 9"/>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8"/>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9"/>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0"/>
              </p:custDataLst>
            </p:nvPr>
          </p:nvCxnSpPr>
          <p:spPr>
            <a:xfrm>
              <a:off x="1220" y="2367"/>
              <a:ext cx="6318"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https://photo-static-api.fotomore.com/creative/vcg/400/version23/VCG41508941497.jpg?uid=386&amp;timestamp=1700036130&amp;sign=8d79a50d4ad0c3f50ef0bd86c5e08033" descr="templates\picture_hover\&amp;pky100_sjzg_VCG41508941497&amp;"/>
          <p:cNvPicPr>
            <a:picLocks noChangeAspect="1"/>
          </p:cNvPicPr>
          <p:nvPr/>
        </p:nvPicPr>
        <p:blipFill>
          <a:blip r:embed="rId2">
            <a:alphaModFix amt="20000"/>
            <a:clrChange>
              <a:clrFrom>
                <a:srgbClr val="FBF7EE">
                  <a:alpha val="100000"/>
                </a:srgbClr>
              </a:clrFrom>
              <a:clrTo>
                <a:srgbClr val="FBF7EE">
                  <a:alpha val="100000"/>
                  <a:alpha val="0"/>
                </a:srgbClr>
              </a:clrTo>
            </a:clrChange>
          </a:blip>
          <a:stretch>
            <a:fillRect/>
          </a:stretch>
        </p:blipFill>
        <p:spPr>
          <a:xfrm flipH="1">
            <a:off x="10548620" y="-9525"/>
            <a:ext cx="1643380" cy="1616075"/>
          </a:xfrm>
          <a:prstGeom prst="rect">
            <a:avLst/>
          </a:prstGeom>
        </p:spPr>
      </p:pic>
      <p:sp>
        <p:nvSpPr>
          <p:cNvPr id="31" name="任意多边形 30"/>
          <p:cNvSpPr/>
          <p:nvPr>
            <p:custDataLst>
              <p:tags r:id="rId3"/>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custDataLst>
              <p:tags r:id="rId4"/>
            </p:custDataLst>
          </p:nvPr>
        </p:nvSpPr>
        <p:spPr>
          <a:xfrm rot="8246778" flipH="1" flipV="1">
            <a:off x="10238656" y="6090561"/>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2" name="文本框 61"/>
          <p:cNvSpPr txBox="1"/>
          <p:nvPr>
            <p:custDataLst>
              <p:tags r:id="rId5"/>
            </p:custDataLst>
          </p:nvPr>
        </p:nvSpPr>
        <p:spPr>
          <a:xfrm>
            <a:off x="1167130" y="1746250"/>
            <a:ext cx="10196195" cy="13563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defTabSz="914400" fontAlgn="auto">
              <a:lnSpc>
                <a:spcPct val="130000"/>
              </a:lnSpc>
              <a:spcBef>
                <a:spcPct val="0"/>
              </a:spcBef>
              <a:spcAft>
                <a:spcPct val="0"/>
              </a:spcAft>
              <a:buClrTx/>
              <a:buSzTx/>
              <a:buFontTx/>
              <a:buNone/>
              <a:defRPr/>
            </a:pPr>
            <a:r>
              <a:rPr sz="2000">
                <a:solidFill>
                  <a:schemeClr val="tx1">
                    <a:lumMod val="75000"/>
                    <a:lumOff val="25000"/>
                  </a:schemeClr>
                </a:solidFill>
                <a:latin typeface="微软雅黑" panose="020b0503020204020204" charset="-122"/>
                <a:ea typeface="微软雅黑" panose="020b0503020204020204" charset="-122"/>
              </a:rPr>
              <a:t>在 ERP 沙盘模拟中，可供选择的生产线主要有手工生产线、半自动生产线、全自动 生产线和柔性生产线。不同类型生产线的主要区别在于生产效率和转产的灵活性不同。有 关生产线购买、转产与维修、出售的相关信息如</a:t>
            </a:r>
            <a:r>
              <a:rPr lang="zh-CN" sz="2000">
                <a:solidFill>
                  <a:schemeClr val="tx1">
                    <a:lumMod val="75000"/>
                    <a:lumOff val="25000"/>
                  </a:schemeClr>
                </a:solidFill>
                <a:latin typeface="微软雅黑" panose="020b0503020204020204" charset="-122"/>
                <a:ea typeface="微软雅黑" panose="020b0503020204020204" charset="-122"/>
              </a:rPr>
              <a:t>下表</a:t>
            </a:r>
            <a:r>
              <a:rPr sz="2000">
                <a:solidFill>
                  <a:schemeClr val="tx1">
                    <a:lumMod val="75000"/>
                    <a:lumOff val="25000"/>
                  </a:schemeClr>
                </a:solidFill>
                <a:latin typeface="微软雅黑" panose="020b0503020204020204" charset="-122"/>
                <a:ea typeface="微软雅黑" panose="020b0503020204020204" charset="-122"/>
              </a:rPr>
              <a:t>所示</a:t>
            </a:r>
            <a:r>
              <a:rPr lang="zh-CN" sz="2000">
                <a:solidFill>
                  <a:schemeClr val="tx1">
                    <a:lumMod val="75000"/>
                    <a:lumOff val="25000"/>
                  </a:schemeClr>
                </a:solidFill>
                <a:latin typeface="微软雅黑" panose="020b0503020204020204" charset="-122"/>
                <a:ea typeface="微软雅黑" panose="020b0503020204020204" charset="-122"/>
              </a:rPr>
              <a:t>：</a:t>
            </a:r>
            <a:endParaRPr lang="zh-CN" sz="2000">
              <a:solidFill>
                <a:schemeClr val="tx1">
                  <a:lumMod val="75000"/>
                  <a:lumOff val="25000"/>
                </a:schemeClr>
              </a:solidFill>
              <a:latin typeface="微软雅黑" panose="020b0503020204020204" charset="-122"/>
              <a:ea typeface="微软雅黑" panose="020b0503020204020204" charset="-122"/>
            </a:endParaRPr>
          </a:p>
        </p:txBody>
      </p:sp>
      <p:sp>
        <p:nvSpPr>
          <p:cNvPr id="10" name="文本框 9"/>
          <p:cNvSpPr txBox="1"/>
          <p:nvPr>
            <p:custDataLst>
              <p:tags r:id="rId6"/>
            </p:custDataLst>
          </p:nvPr>
        </p:nvSpPr>
        <p:spPr>
          <a:xfrm>
            <a:off x="4494530" y="5934710"/>
            <a:ext cx="3202940"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生产线购买、转产与维修、出售</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 name="组合 4"/>
          <p:cNvGrpSpPr/>
          <p:nvPr/>
        </p:nvGrpSpPr>
        <p:grpSpPr>
          <a:xfrm>
            <a:off x="128905" y="0"/>
            <a:ext cx="5956935" cy="1510665"/>
            <a:chOff x="203" y="0"/>
            <a:chExt cx="9381" cy="2379"/>
          </a:xfrm>
        </p:grpSpPr>
        <p:sp>
          <p:nvSpPr>
            <p:cNvPr id="2" name="矩形 1"/>
            <p:cNvSpPr/>
            <p:nvPr>
              <p:custDataLst>
                <p:tags r:id="rId7"/>
              </p:custDataLst>
            </p:nvPr>
          </p:nvSpPr>
          <p:spPr>
            <a:xfrm>
              <a:off x="1839" y="1638"/>
              <a:ext cx="774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、生产线购买、转产与维修、出售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9"/>
                </p:custDataLst>
              </p:nvPr>
            </p:nvPicPr>
            <p:blipFill>
              <a:blip r:embed="rId8"/>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9" name="文本框 8"/>
              <p:cNvSpPr txBox="1"/>
              <p:nvPr>
                <p:custDataLst>
                  <p:tags r:id="rId10"/>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11"/>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2"/>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3"/>
              </p:custDataLst>
            </p:nvPr>
          </p:nvCxnSpPr>
          <p:spPr>
            <a:xfrm>
              <a:off x="1220" y="2367"/>
              <a:ext cx="8364"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15" name="表格 14"/>
          <p:cNvGraphicFramePr>
            <a:graphicFrameLocks noGrp="1"/>
          </p:cNvGraphicFramePr>
          <p:nvPr>
            <p:custDataLst>
              <p:tags r:id="rId14"/>
            </p:custDataLst>
          </p:nvPr>
        </p:nvGraphicFramePr>
        <p:xfrm>
          <a:off x="1167765" y="3138170"/>
          <a:ext cx="10196195" cy="2560320"/>
        </p:xfrm>
        <a:graphic>
          <a:graphicData uri="http://schemas.openxmlformats.org/drawingml/2006/table">
            <a:tbl>
              <a:tblPr/>
              <a:tblGrid>
                <a:gridCol w="1709420"/>
                <a:gridCol w="1257300"/>
                <a:gridCol w="1265555"/>
                <a:gridCol w="1256030"/>
                <a:gridCol w="1231900"/>
                <a:gridCol w="1254125"/>
                <a:gridCol w="1132205"/>
                <a:gridCol w="1089660"/>
              </a:tblGrid>
              <a:tr h="51816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生产线类型</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购买价格</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安装周期</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生产周期</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转产周期</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转产费用</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维修费</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残值</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solidFill>
                      <a:schemeClr val="accent1">
                        <a:lumMod val="20000"/>
                        <a:lumOff val="80000"/>
                      </a:schemeClr>
                    </a:solidFill>
                  </a:tcPr>
                </a:tc>
              </a:tr>
              <a:tr h="51943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手工生产线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5M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无</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3Q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无</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无</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  1M/年</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r h="48514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半自动生产线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8M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r h="51943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全自动生产线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16M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r h="51816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柔性生产线</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24M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1Q</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无</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无</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Arial" pitchFamily="34" charset="0"/>
                        </a:rPr>
                        <a:t> </a:t>
                      </a:r>
                      <a:endParaRPr lang="en-US" altLang="en-US" sz="1800" b="0">
                        <a:solidFill>
                          <a:schemeClr val="tx1"/>
                        </a:solidFill>
                        <a:latin typeface="微软雅黑" panose="020b0503020204020204" charset="-122"/>
                        <a:ea typeface="微软雅黑" panose="020b0503020204020204" charset="-122"/>
                        <a:cs typeface="Arial" pitchFamily="34" charset="0"/>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6M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a:solidFill>
                        <a:schemeClr val="tx1"/>
                      </a:solidFill>
                      <a:prstDash val="solid"/>
                    </a:lnL>
                    <a:lnR w="12700">
                      <a:solidFill>
                        <a:schemeClr val="tx1"/>
                      </a:solidFill>
                      <a:prstDash val="solid"/>
                    </a:lnR>
                    <a:lnT w="12700">
                      <a:solidFill>
                        <a:schemeClr val="tx1"/>
                      </a:solidFill>
                      <a:prstDash val="solid"/>
                    </a:lnT>
                    <a:lnB w="12700">
                      <a:solidFill>
                        <a:schemeClr val="tx1"/>
                      </a:solidFill>
                      <a:prstDash val="solid"/>
                    </a:lnB>
                    <a:lnTlToBr>
                      <a:noFill/>
                    </a:lnTlToBr>
                    <a:lnBlToTr>
                      <a:noFill/>
                    </a:lnBlToTr>
                    <a:noFill/>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 name="任意多边形 8"/>
          <p:cNvSpPr/>
          <p:nvPr>
            <p:custDataLst>
              <p:tags r:id="rId2"/>
            </p:custDataLst>
          </p:nvPr>
        </p:nvSpPr>
        <p:spPr>
          <a:xfrm rot="9053246">
            <a:off x="8572507" y="-1026094"/>
            <a:ext cx="3420221" cy="3066906"/>
          </a:xfrm>
          <a:custGeom>
            <a:gdLst>
              <a:gd name="connsiteX0" fmla="*/ 3420221 w 3420221"/>
              <a:gd name="connsiteY0" fmla="*/ 3066906 h 3066906"/>
              <a:gd name="connsiteX1" fmla="*/ 3297480 w 3420221"/>
              <a:gd name="connsiteY1" fmla="*/ 3001334 h 3066906"/>
              <a:gd name="connsiteX2" fmla="*/ 3278974 w 3420221"/>
              <a:gd name="connsiteY2" fmla="*/ 1506285 h 3066906"/>
              <a:gd name="connsiteX3" fmla="*/ 2394449 w 3420221"/>
              <a:gd name="connsiteY3" fmla="*/ 643390 h 3066906"/>
              <a:gd name="connsiteX4" fmla="*/ 0 w 3420221"/>
              <a:gd name="connsiteY4" fmla="*/ 673030 h 3066906"/>
              <a:gd name="connsiteX5" fmla="*/ 344255 w 3420221"/>
              <a:gd name="connsiteY5" fmla="*/ 28640 h 3066906"/>
              <a:gd name="connsiteX6" fmla="*/ 2653207 w 3420221"/>
              <a:gd name="connsiteY6" fmla="*/ 57 h 3066906"/>
              <a:gd name="connsiteX7" fmla="*/ 3391170 w 3420221"/>
              <a:gd name="connsiteY7" fmla="*/ 719974 h 3066906"/>
              <a:gd name="connsiteX8" fmla="*/ 3420221 w 3420221"/>
              <a:gd name="connsiteY8" fmla="*/ 3066906 h 306690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0221" h="3066906">
                <a:moveTo>
                  <a:pt x="3420221" y="3066906"/>
                </a:moveTo>
                <a:lnTo>
                  <a:pt x="3297480" y="3001334"/>
                </a:lnTo>
                <a:lnTo>
                  <a:pt x="3278974" y="1506285"/>
                </a:lnTo>
                <a:cubicBezTo>
                  <a:pt x="3273001" y="1023748"/>
                  <a:pt x="2876985" y="637417"/>
                  <a:pt x="2394449" y="643390"/>
                </a:cubicBezTo>
                <a:lnTo>
                  <a:pt x="0" y="673030"/>
                </a:lnTo>
                <a:lnTo>
                  <a:pt x="344255" y="28640"/>
                </a:lnTo>
                <a:lnTo>
                  <a:pt x="2653207" y="57"/>
                </a:lnTo>
                <a:cubicBezTo>
                  <a:pt x="3055790" y="-4925"/>
                  <a:pt x="3386186" y="317392"/>
                  <a:pt x="3391170" y="719974"/>
                </a:cubicBezTo>
                <a:lnTo>
                  <a:pt x="3420221" y="3066906"/>
                </a:lnTo>
                <a:close/>
              </a:path>
            </a:pathLst>
          </a:custGeom>
          <a:solidFill>
            <a:srgbClr val="FFD966">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4" name="组合 3"/>
          <p:cNvGrpSpPr/>
          <p:nvPr/>
        </p:nvGrpSpPr>
        <p:grpSpPr>
          <a:xfrm>
            <a:off x="2794318" y="2120265"/>
            <a:ext cx="6603365" cy="3730625"/>
            <a:chOff x="1492" y="1799"/>
            <a:chExt cx="15785" cy="5083"/>
          </a:xfrm>
        </p:grpSpPr>
        <p:grpSp>
          <p:nvGrpSpPr>
            <p:cNvPr id="28" name="组合 27"/>
            <p:cNvGrpSpPr/>
            <p:nvPr/>
          </p:nvGrpSpPr>
          <p:grpSpPr>
            <a:xfrm>
              <a:off x="1492" y="1799"/>
              <a:ext cx="15785" cy="5083"/>
              <a:chOff x="547590" y="1742841"/>
              <a:chExt cx="10023890" cy="3228115"/>
            </a:xfrm>
          </p:grpSpPr>
          <p:sp>
            <p:nvSpPr>
              <p:cNvPr id="29" name="折角形 28"/>
              <p:cNvSpPr/>
              <p:nvPr/>
            </p:nvSpPr>
            <p:spPr>
              <a:xfrm>
                <a:off x="599500" y="1742841"/>
                <a:ext cx="9971980" cy="2860522"/>
              </a:xfrm>
              <a:prstGeom prst="foldedCorner">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30" name="折角形 29"/>
              <p:cNvSpPr/>
              <p:nvPr/>
            </p:nvSpPr>
            <p:spPr>
              <a:xfrm>
                <a:off x="547590" y="1907131"/>
                <a:ext cx="9767396" cy="3063825"/>
              </a:xfrm>
              <a:prstGeom prst="foldedCorner">
                <a:avLst/>
              </a:prstGeom>
              <a:solidFill>
                <a:schemeClr val="bg1"/>
              </a:solidFill>
              <a:ln w="9525">
                <a:gradFill>
                  <a:gsLst>
                    <a:gs pos="0">
                      <a:schemeClr val="accent1">
                        <a:lumMod val="5000"/>
                        <a:lumOff val="95000"/>
                      </a:schemeClr>
                    </a:gs>
                    <a:gs pos="100000">
                      <a:srgbClr val="FFD966"/>
                    </a:gs>
                  </a:gsLst>
                  <a:lin ang="5400000" scaled="1"/>
                </a:grad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39" name="矩形 38"/>
            <p:cNvSpPr/>
            <p:nvPr/>
          </p:nvSpPr>
          <p:spPr>
            <a:xfrm>
              <a:off x="2308" y="3099"/>
              <a:ext cx="14152" cy="2609"/>
            </a:xfrm>
            <a:prstGeom prst="rect">
              <a:avLst/>
            </a:prstGeom>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defTabSz="914400" rtl="0" fontAlgn="auto">
                <a:lnSpc>
                  <a:spcPct val="130000"/>
                </a:lnSpc>
                <a:spcBef>
                  <a:spcPct val="0"/>
                </a:spcBef>
                <a:spcAft>
                  <a:spcPct val="0"/>
                </a:spcAft>
                <a:buClrTx/>
                <a:buSzTx/>
                <a:buFontTx/>
                <a:buNone/>
                <a:defRPr/>
              </a:pPr>
              <a:r>
                <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说明：</a:t>
              </a:r>
              <a:endParaRPr kumimoji="0" lang="zh-CN" altLang="en-US" sz="2000" b="1" i="0" u="none" strike="noStrike" kern="1200" cap="none" spc="0" normalizeH="0" baseline="0" noProof="0" smtClean="0">
                <a:ln>
                  <a:noFill/>
                </a:ln>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effectLst/>
                  <a:uLnTx/>
                  <a:uFillTx/>
                  <a:latin typeface="微软雅黑" panose="020b0503020204020204" charset="-122"/>
                  <a:ea typeface="微软雅黑" panose="020b0503020204020204" charset="-122"/>
                  <a:cs typeface="+mn-cs"/>
                </a:rPr>
                <a:t>①</a:t>
              </a: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 每条生产线都可以生产所有产品。</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② 生产线不允许在不同厂房间移动。</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a:p>
              <a:pPr marR="0" lvl="0" indent="508000" defTabSz="914400" rtl="0" fontAlgn="auto">
                <a:lnSpc>
                  <a:spcPct val="130000"/>
                </a:lnSpc>
                <a:spcBef>
                  <a:spcPct val="0"/>
                </a:spcBef>
                <a:spcAft>
                  <a:spcPct val="0"/>
                </a:spcAft>
                <a:buClrTx/>
                <a:buSzTx/>
                <a:buFontTx/>
                <a:buNone/>
                <a:defRPr/>
              </a:pPr>
              <a:r>
                <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rPr>
                <a:t>③ 资金短缺时，任何时候都可以中断投资。</a:t>
              </a:r>
              <a:endParaRPr kumimoji="0" lang="zh-CN" altLang="en-US" sz="2000" b="0" i="0" u="none" strike="noStrike" kern="1200" cap="none" spc="0" normalizeH="0" baseline="0" noProof="0" smtClean="0">
                <a:ln>
                  <a:noFill/>
                </a:ln>
                <a:solidFill>
                  <a:schemeClr val="tx1"/>
                </a:solidFill>
                <a:effectLst/>
                <a:uLnTx/>
                <a:uFillTx/>
                <a:latin typeface="微软雅黑" panose="020b0503020204020204" charset="-122"/>
                <a:ea typeface="微软雅黑" panose="020b0503020204020204" charset="-122"/>
                <a:cs typeface="+mn-cs"/>
              </a:endParaRPr>
            </a:p>
          </p:txBody>
        </p:sp>
      </p:grpSp>
      <p:sp>
        <p:nvSpPr>
          <p:cNvPr id="3" name="任意多边形 2"/>
          <p:cNvSpPr/>
          <p:nvPr>
            <p:custDataLst>
              <p:tags r:id="rId3"/>
            </p:custDataLst>
          </p:nvPr>
        </p:nvSpPr>
        <p:spPr>
          <a:xfrm rot="-7129306">
            <a:off x="10619365" y="2340096"/>
            <a:ext cx="3053952" cy="1771540"/>
          </a:xfrm>
          <a:custGeom>
            <a:gdLst>
              <a:gd name="connsiteX0" fmla="*/ 3053952 w 3053952"/>
              <a:gd name="connsiteY0" fmla="*/ 1771540 h 1771540"/>
              <a:gd name="connsiteX1" fmla="*/ 2960697 w 3053952"/>
              <a:gd name="connsiteY1" fmla="*/ 1720226 h 1771540"/>
              <a:gd name="connsiteX2" fmla="*/ 2927183 w 3053952"/>
              <a:gd name="connsiteY2" fmla="*/ 909994 h 1771540"/>
              <a:gd name="connsiteX3" fmla="*/ 2245416 w 3053952"/>
              <a:gd name="connsiteY3" fmla="*/ 282388 h 1771540"/>
              <a:gd name="connsiteX4" fmla="*/ 480317 w 3053952"/>
              <a:gd name="connsiteY4" fmla="*/ 355399 h 1771540"/>
              <a:gd name="connsiteX5" fmla="*/ 0 w 3053952"/>
              <a:gd name="connsiteY5" fmla="*/ 91104 h 1771540"/>
              <a:gd name="connsiteX6" fmla="*/ 2253237 w 3053952"/>
              <a:gd name="connsiteY6" fmla="*/ 599 h 1771540"/>
              <a:gd name="connsiteX7" fmla="*/ 3010903 w 3053952"/>
              <a:gd name="connsiteY7" fmla="*/ 699750 h 1771540"/>
              <a:gd name="connsiteX8" fmla="*/ 3053952 w 3053952"/>
              <a:gd name="connsiteY8" fmla="*/ 1771540 h 177154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53952" h="1771540">
                <a:moveTo>
                  <a:pt x="3053952" y="1771540"/>
                </a:moveTo>
                <a:lnTo>
                  <a:pt x="2960697" y="1720226"/>
                </a:lnTo>
                <a:lnTo>
                  <a:pt x="2927183" y="909994"/>
                </a:lnTo>
                <a:cubicBezTo>
                  <a:pt x="2912226" y="548422"/>
                  <a:pt x="2606988" y="267433"/>
                  <a:pt x="2245416" y="282388"/>
                </a:cubicBezTo>
                <a:lnTo>
                  <a:pt x="480317" y="355399"/>
                </a:lnTo>
                <a:lnTo>
                  <a:pt x="0" y="91104"/>
                </a:lnTo>
                <a:lnTo>
                  <a:pt x="2253237" y="599"/>
                </a:lnTo>
                <a:cubicBezTo>
                  <a:pt x="2655525" y="-15558"/>
                  <a:pt x="2994744" y="297462"/>
                  <a:pt x="3010903" y="699750"/>
                </a:cubicBezTo>
                <a:lnTo>
                  <a:pt x="3053952" y="177154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nvGrpSpPr>
          <p:cNvPr id="2" name="组合 1"/>
          <p:cNvGrpSpPr/>
          <p:nvPr/>
        </p:nvGrpSpPr>
        <p:grpSpPr>
          <a:xfrm>
            <a:off x="128905" y="0"/>
            <a:ext cx="5956935" cy="1510665"/>
            <a:chOff x="203" y="0"/>
            <a:chExt cx="9381" cy="2379"/>
          </a:xfrm>
        </p:grpSpPr>
        <p:sp>
          <p:nvSpPr>
            <p:cNvPr id="14" name="矩形 13"/>
            <p:cNvSpPr/>
            <p:nvPr>
              <p:custDataLst>
                <p:tags r:id="rId4"/>
              </p:custDataLst>
            </p:nvPr>
          </p:nvSpPr>
          <p:spPr>
            <a:xfrm>
              <a:off x="1839" y="1638"/>
              <a:ext cx="774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、生产线购买、转产与维修、出售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15" name="组合 14"/>
            <p:cNvGrpSpPr/>
            <p:nvPr/>
          </p:nvGrpSpPr>
          <p:grpSpPr>
            <a:xfrm>
              <a:off x="203" y="0"/>
              <a:ext cx="5892" cy="1930"/>
              <a:chOff x="203" y="0"/>
              <a:chExt cx="5892" cy="1930"/>
            </a:xfrm>
          </p:grpSpPr>
          <p:pic>
            <p:nvPicPr>
              <p:cNvPr id="16" name="图片 15"/>
              <p:cNvPicPr>
                <a:picLocks noChangeAspect="1"/>
              </p:cNvPicPr>
              <p:nvPr>
                <p:custDataLst>
                  <p:tags r:id="rId6"/>
                </p:custDataLst>
              </p:nvPr>
            </p:nvPicPr>
            <p:blipFill>
              <a:blip r:embed="rId5"/>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7" name="文本框 16"/>
              <p:cNvSpPr txBox="1"/>
              <p:nvPr>
                <p:custDataLst>
                  <p:tags r:id="rId7"/>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8" name="文本框 17"/>
              <p:cNvSpPr txBox="1"/>
              <p:nvPr>
                <p:custDataLst>
                  <p:tags r:id="rId8"/>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9" name="直接连接符 18"/>
              <p:cNvCxnSpPr/>
              <p:nvPr>
                <p:custDataLst>
                  <p:tags r:id="rId9"/>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0" name="直接连接符 19"/>
            <p:cNvCxnSpPr/>
            <p:nvPr>
              <p:custDataLst>
                <p:tags r:id="rId10"/>
              </p:custDataLst>
            </p:nvPr>
          </p:nvCxnSpPr>
          <p:spPr>
            <a:xfrm>
              <a:off x="1220" y="2367"/>
              <a:ext cx="8364"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07540" y="2163445"/>
            <a:ext cx="8376920" cy="4016375"/>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4177"/>
              <a:ext cx="8589" cy="4551"/>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（一）生产线购买</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购买新生产线时，企业按照安装周期平均支付购买费用。安装周期结束即意味着生产线建成；待下一个季度开始，企业可以领取产品标志，开始生产。</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例如，新建一条全自动生产线，第一年第一季度开始安装，连续安装四个季度，第一年第四季度结束时安装完成，则在第二年第一季度生产线可以投入使用。</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956935" cy="1510665"/>
            <a:chOff x="203" y="0"/>
            <a:chExt cx="9381" cy="2379"/>
          </a:xfrm>
        </p:grpSpPr>
        <p:sp>
          <p:nvSpPr>
            <p:cNvPr id="3" name="矩形 2"/>
            <p:cNvSpPr/>
            <p:nvPr>
              <p:custDataLst>
                <p:tags r:id="rId3"/>
              </p:custDataLst>
            </p:nvPr>
          </p:nvSpPr>
          <p:spPr>
            <a:xfrm>
              <a:off x="1839" y="1638"/>
              <a:ext cx="774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、生产线购买、转产与维修、出售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6" name="文本框 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8364"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07540" y="2163445"/>
            <a:ext cx="8376920" cy="4016375"/>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4461"/>
              <a:ext cx="8589" cy="3983"/>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（二）生产线转产</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ts val="600"/>
                </a:spcBef>
                <a:spcAft>
                  <a:spcPct val="0"/>
                </a:spcAft>
                <a:buClrTx/>
                <a:buSzTx/>
                <a:buFontTx/>
                <a:buNone/>
                <a:defRPr/>
              </a:pPr>
              <a:r>
                <a:rPr sz="2000" smtClean="0">
                  <a:solidFill>
                    <a:schemeClr val="tx1"/>
                  </a:solidFill>
                  <a:latin typeface="微软雅黑" panose="020b0503020204020204" charset="-122"/>
                  <a:ea typeface="微软雅黑" panose="020b0503020204020204" charset="-122"/>
                  <a:sym typeface="+mn-ea"/>
                </a:rPr>
                <a:t>生产线转产是指生产线转产生产其他产品。</a:t>
              </a:r>
              <a:endParaRPr sz="2000" smtClean="0">
                <a:solidFill>
                  <a:schemeClr val="tx1"/>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ts val="600"/>
                </a:spcBef>
                <a:spcAft>
                  <a:spcPct val="0"/>
                </a:spcAft>
                <a:buClrTx/>
                <a:buSzTx/>
                <a:buFontTx/>
                <a:buNone/>
                <a:defRPr/>
              </a:pPr>
              <a:r>
                <a:rPr sz="2000" smtClean="0">
                  <a:solidFill>
                    <a:schemeClr val="tx1"/>
                  </a:solidFill>
                  <a:latin typeface="微软雅黑" panose="020b0503020204020204" charset="-122"/>
                  <a:ea typeface="微软雅黑" panose="020b0503020204020204" charset="-122"/>
                  <a:sym typeface="+mn-ea"/>
                </a:rPr>
                <a:t>例如，半自动生产线原来生产P1产品， 如果转产P2产品，需要改装生产线，此时需要停工一个周期，并支付1M 改装费用。</a:t>
              </a:r>
              <a:endParaRPr sz="2000" smtClean="0">
                <a:solidFill>
                  <a:schemeClr val="tx1"/>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ts val="600"/>
                </a:spcBef>
                <a:spcAft>
                  <a:spcPct val="0"/>
                </a:spcAft>
                <a:buClrTx/>
                <a:buSzTx/>
                <a:buFontTx/>
                <a:buNone/>
                <a:defRPr/>
              </a:pPr>
              <a:r>
                <a:rPr sz="2000" b="1" smtClean="0">
                  <a:solidFill>
                    <a:schemeClr val="tx1"/>
                  </a:solidFill>
                  <a:latin typeface="微软雅黑" panose="020b0503020204020204" charset="-122"/>
                  <a:ea typeface="微软雅黑" panose="020b0503020204020204" charset="-122"/>
                  <a:sym typeface="+mn-ea"/>
                </a:rPr>
                <a:t>提示：</a:t>
              </a:r>
              <a:r>
                <a:rPr sz="2000" smtClean="0">
                  <a:solidFill>
                    <a:schemeClr val="tx1"/>
                  </a:solidFill>
                  <a:latin typeface="微软雅黑" panose="020b0503020204020204" charset="-122"/>
                  <a:ea typeface="微软雅黑" panose="020b0503020204020204" charset="-122"/>
                  <a:sym typeface="+mn-ea"/>
                </a:rPr>
                <a:t> 只有空闲并且已经建成的生产线才可转</a:t>
              </a:r>
              <a:r>
                <a:rPr sz="2000" smtClean="0">
                  <a:latin typeface="微软雅黑" panose="020b0503020204020204" charset="-122"/>
                  <a:ea typeface="微软雅黑" panose="020b0503020204020204" charset="-122"/>
                  <a:sym typeface="+mn-ea"/>
                </a:rPr>
                <a:t>产。</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956935" cy="1510665"/>
            <a:chOff x="203" y="0"/>
            <a:chExt cx="9381" cy="2379"/>
          </a:xfrm>
        </p:grpSpPr>
        <p:sp>
          <p:nvSpPr>
            <p:cNvPr id="3" name="矩形 2"/>
            <p:cNvSpPr/>
            <p:nvPr>
              <p:custDataLst>
                <p:tags r:id="rId3"/>
              </p:custDataLst>
            </p:nvPr>
          </p:nvSpPr>
          <p:spPr>
            <a:xfrm>
              <a:off x="1839" y="1638"/>
              <a:ext cx="774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、生产线购买、转产与维修、出售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6" name="文本框 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8364"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07540" y="2163445"/>
            <a:ext cx="8376920" cy="4016375"/>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661" y="4667"/>
              <a:ext cx="7415" cy="3494"/>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（三）生产线维修</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当年在建的生产线和当年已出售的生产线不用支付维修费，但已建成但当年未投入生产的设备也需要缴纳维修费。</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生产线按每条1M/年支付维修费。</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956935" cy="1510665"/>
            <a:chOff x="203" y="0"/>
            <a:chExt cx="9381" cy="2379"/>
          </a:xfrm>
        </p:grpSpPr>
        <p:sp>
          <p:nvSpPr>
            <p:cNvPr id="3" name="矩形 2"/>
            <p:cNvSpPr/>
            <p:nvPr>
              <p:custDataLst>
                <p:tags r:id="rId3"/>
              </p:custDataLst>
            </p:nvPr>
          </p:nvSpPr>
          <p:spPr>
            <a:xfrm>
              <a:off x="1839" y="1638"/>
              <a:ext cx="774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、生产线购买、转产与维修、出售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6" name="文本框 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8364"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07540" y="2163445"/>
            <a:ext cx="8376920" cy="4016375"/>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3893"/>
              <a:ext cx="8589" cy="5117"/>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l" defTabSz="914400" rtl="0" fontAlgn="auto">
                <a:lnSpc>
                  <a:spcPct val="130000"/>
                </a:lnSpc>
                <a:spcBef>
                  <a:spcPct val="0"/>
                </a:spcBef>
                <a:spcAft>
                  <a:spcPct val="0"/>
                </a:spcAft>
                <a:buClrTx/>
                <a:buSzTx/>
                <a:buFontTx/>
                <a:buNone/>
                <a:defRPr/>
              </a:pPr>
              <a:r>
                <a:rPr lang="zh-CN" sz="2000" smtClean="0">
                  <a:solidFill>
                    <a:schemeClr val="accent1">
                      <a:lumMod val="75000"/>
                    </a:schemeClr>
                  </a:solidFill>
                  <a:latin typeface="微软雅黑" panose="020b0503020204020204" charset="-122"/>
                  <a:ea typeface="微软雅黑" panose="020b0503020204020204" charset="-122"/>
                  <a:sym typeface="+mn-ea"/>
                </a:rPr>
                <a:t>（四）生产线出售</a:t>
              </a:r>
              <a:endParaRPr lang="zh-CN" sz="2000" smtClean="0">
                <a:solidFill>
                  <a:schemeClr val="accent1">
                    <a:lumMod val="75000"/>
                  </a:schemeClr>
                </a:solidFill>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生产线只能按残值出售。出售生产线时，如果生产线净值小于等于残值，将净值转换为现金；如果生产线净值大于残值，将净值中相当于残值的部分转为现金，差额部分作为费用处理，计入综合费用</a:t>
              </a:r>
              <a:r>
                <a:rPr lang="en-US"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其他。</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b="1" smtClean="0">
                  <a:latin typeface="微软雅黑" panose="020b0503020204020204" charset="-122"/>
                  <a:ea typeface="微软雅黑" panose="020b0503020204020204" charset="-122"/>
                  <a:sym typeface="+mn-ea"/>
                </a:rPr>
                <a:t>提示：</a:t>
              </a:r>
              <a:endParaRPr sz="2000" b="1"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(1)残值：预计固定资产达到使用年限后的剩余价值。</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(2)生产线净值：生产线原值扣除累计折旧后的剩余价值。</a:t>
              </a:r>
              <a:endParaRPr sz="2000" smtClean="0">
                <a:latin typeface="微软雅黑" panose="020b0503020204020204" charset="-122"/>
                <a:ea typeface="微软雅黑" panose="020b0503020204020204" charset="-122"/>
                <a:sym typeface="+mn-ea"/>
              </a:endParaRPr>
            </a:p>
          </p:txBody>
        </p:sp>
      </p:grpSp>
      <p:grpSp>
        <p:nvGrpSpPr>
          <p:cNvPr id="2" name="组合 1"/>
          <p:cNvGrpSpPr/>
          <p:nvPr/>
        </p:nvGrpSpPr>
        <p:grpSpPr>
          <a:xfrm>
            <a:off x="128905" y="0"/>
            <a:ext cx="5956935" cy="1510665"/>
            <a:chOff x="203" y="0"/>
            <a:chExt cx="9381" cy="2379"/>
          </a:xfrm>
        </p:grpSpPr>
        <p:sp>
          <p:nvSpPr>
            <p:cNvPr id="3" name="矩形 2"/>
            <p:cNvSpPr/>
            <p:nvPr>
              <p:custDataLst>
                <p:tags r:id="rId3"/>
              </p:custDataLst>
            </p:nvPr>
          </p:nvSpPr>
          <p:spPr>
            <a:xfrm>
              <a:off x="1839" y="1638"/>
              <a:ext cx="774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二 、生产线购买、转产与维修、出售</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6" name="文本框 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2" name="文本框 11"/>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3" name="直接连接符 12"/>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p:custDataLst>
                <p:tags r:id="rId9"/>
              </p:custDataLst>
            </p:nvPr>
          </p:nvCxnSpPr>
          <p:spPr>
            <a:xfrm>
              <a:off x="1220" y="2367"/>
              <a:ext cx="8364"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https://photo-static-api.fotomore.com/creative/vcg/400/version23/VCG41508941497.jpg?uid=386&amp;timestamp=1700036130&amp;sign=8d79a50d4ad0c3f50ef0bd86c5e08033" descr="templates\picture_hover\&amp;pky100_sjzg_VCG41508941497&amp;"/>
          <p:cNvPicPr>
            <a:picLocks noChangeAspect="1"/>
          </p:cNvPicPr>
          <p:nvPr/>
        </p:nvPicPr>
        <p:blipFill>
          <a:blip r:embed="rId2">
            <a:alphaModFix amt="20000"/>
            <a:clrChange>
              <a:clrFrom>
                <a:srgbClr val="FBF7EE">
                  <a:alpha val="100000"/>
                </a:srgbClr>
              </a:clrFrom>
              <a:clrTo>
                <a:srgbClr val="FBF7EE">
                  <a:alpha val="100000"/>
                  <a:alpha val="0"/>
                </a:srgbClr>
              </a:clrTo>
            </a:clrChange>
          </a:blip>
          <a:stretch>
            <a:fillRect/>
          </a:stretch>
        </p:blipFill>
        <p:spPr>
          <a:xfrm flipH="1">
            <a:off x="10548620" y="-9525"/>
            <a:ext cx="1643380" cy="1616075"/>
          </a:xfrm>
          <a:prstGeom prst="rect">
            <a:avLst/>
          </a:prstGeom>
        </p:spPr>
      </p:pic>
      <p:sp>
        <p:nvSpPr>
          <p:cNvPr id="31" name="任意多边形 30"/>
          <p:cNvSpPr/>
          <p:nvPr>
            <p:custDataLst>
              <p:tags r:id="rId3"/>
            </p:custDataLst>
          </p:nvPr>
        </p:nvSpPr>
        <p:spPr>
          <a:xfrm rot="3083121" flipH="1" flipV="1">
            <a:off x="11533067" y="5436846"/>
            <a:ext cx="1300807" cy="1060798"/>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 name="任意多边形 5"/>
          <p:cNvSpPr/>
          <p:nvPr>
            <p:custDataLst>
              <p:tags r:id="rId4"/>
            </p:custDataLst>
          </p:nvPr>
        </p:nvSpPr>
        <p:spPr>
          <a:xfrm rot="8246778" flipH="1" flipV="1">
            <a:off x="10238656" y="6090561"/>
            <a:ext cx="1652801" cy="1532568"/>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62" name="文本框 61"/>
          <p:cNvSpPr txBox="1"/>
          <p:nvPr>
            <p:custDataLst>
              <p:tags r:id="rId5"/>
            </p:custDataLst>
          </p:nvPr>
        </p:nvSpPr>
        <p:spPr>
          <a:xfrm>
            <a:off x="1167130" y="1746250"/>
            <a:ext cx="10196195" cy="135636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indent="508000" defTabSz="914400" fontAlgn="auto">
              <a:lnSpc>
                <a:spcPct val="130000"/>
              </a:lnSpc>
              <a:spcBef>
                <a:spcPct val="0"/>
              </a:spcBef>
              <a:spcAft>
                <a:spcPct val="0"/>
              </a:spcAft>
              <a:buClrTx/>
              <a:buSzTx/>
              <a:buFontTx/>
              <a:buNone/>
              <a:defRPr/>
            </a:pPr>
            <a:r>
              <a:rPr sz="2000">
                <a:solidFill>
                  <a:schemeClr val="tx1">
                    <a:lumMod val="75000"/>
                    <a:lumOff val="25000"/>
                  </a:schemeClr>
                </a:solidFill>
                <a:latin typeface="微软雅黑" panose="020b0503020204020204" charset="-122"/>
                <a:ea typeface="微软雅黑" panose="020b0503020204020204" charset="-122"/>
              </a:rPr>
              <a:t>生产不同的产品需要的原材料不同。在盘面上，共有R1、R2、R3、R4四种原材料， 采购后，分别放入红币、橙币、蓝币和绿币，每个币的价值均为1M。 </a:t>
            </a:r>
            <a:endParaRPr sz="2000">
              <a:solidFill>
                <a:schemeClr val="tx1">
                  <a:lumMod val="75000"/>
                  <a:lumOff val="25000"/>
                </a:schemeClr>
              </a:solidFill>
              <a:latin typeface="微软雅黑" panose="020b0503020204020204" charset="-122"/>
              <a:ea typeface="微软雅黑" panose="020b0503020204020204" charset="-122"/>
            </a:endParaRPr>
          </a:p>
          <a:p>
            <a:pPr marR="0" indent="508000" defTabSz="914400" fontAlgn="auto">
              <a:lnSpc>
                <a:spcPct val="130000"/>
              </a:lnSpc>
              <a:spcBef>
                <a:spcPct val="0"/>
              </a:spcBef>
              <a:spcAft>
                <a:spcPct val="0"/>
              </a:spcAft>
              <a:buClrTx/>
              <a:buSzTx/>
              <a:buFontTx/>
              <a:buNone/>
              <a:defRPr/>
            </a:pPr>
            <a:r>
              <a:rPr sz="2000">
                <a:solidFill>
                  <a:schemeClr val="tx1">
                    <a:lumMod val="75000"/>
                    <a:lumOff val="25000"/>
                  </a:schemeClr>
                </a:solidFill>
                <a:latin typeface="微软雅黑" panose="020b0503020204020204" charset="-122"/>
                <a:ea typeface="微软雅黑" panose="020b0503020204020204" charset="-122"/>
              </a:rPr>
              <a:t>各种产品构成及成本如</a:t>
            </a:r>
            <a:r>
              <a:rPr lang="zh-CN" sz="2000">
                <a:solidFill>
                  <a:schemeClr val="tx1">
                    <a:lumMod val="75000"/>
                    <a:lumOff val="25000"/>
                  </a:schemeClr>
                </a:solidFill>
                <a:latin typeface="微软雅黑" panose="020b0503020204020204" charset="-122"/>
                <a:ea typeface="微软雅黑" panose="020b0503020204020204" charset="-122"/>
              </a:rPr>
              <a:t>下表</a:t>
            </a:r>
            <a:r>
              <a:rPr sz="2000">
                <a:solidFill>
                  <a:schemeClr val="tx1">
                    <a:lumMod val="75000"/>
                    <a:lumOff val="25000"/>
                  </a:schemeClr>
                </a:solidFill>
                <a:latin typeface="微软雅黑" panose="020b0503020204020204" charset="-122"/>
                <a:ea typeface="微软雅黑" panose="020b0503020204020204" charset="-122"/>
              </a:rPr>
              <a:t>所示</a:t>
            </a:r>
            <a:r>
              <a:rPr lang="zh-CN" sz="2000">
                <a:solidFill>
                  <a:schemeClr val="tx1">
                    <a:lumMod val="75000"/>
                    <a:lumOff val="25000"/>
                  </a:schemeClr>
                </a:solidFill>
                <a:latin typeface="微软雅黑" panose="020b0503020204020204" charset="-122"/>
                <a:ea typeface="微软雅黑" panose="020b0503020204020204" charset="-122"/>
              </a:rPr>
              <a:t>：</a:t>
            </a:r>
            <a:endParaRPr lang="zh-CN" sz="2000">
              <a:solidFill>
                <a:schemeClr val="tx1">
                  <a:lumMod val="75000"/>
                  <a:lumOff val="25000"/>
                </a:schemeClr>
              </a:solidFill>
              <a:latin typeface="微软雅黑" panose="020b0503020204020204" charset="-122"/>
              <a:ea typeface="微软雅黑" panose="020b0503020204020204" charset="-122"/>
            </a:endParaRPr>
          </a:p>
        </p:txBody>
      </p:sp>
      <p:sp>
        <p:nvSpPr>
          <p:cNvPr id="10" name="文本框 9"/>
          <p:cNvSpPr txBox="1"/>
          <p:nvPr>
            <p:custDataLst>
              <p:tags r:id="rId6"/>
            </p:custDataLst>
          </p:nvPr>
        </p:nvSpPr>
        <p:spPr>
          <a:xfrm>
            <a:off x="5027930" y="5798820"/>
            <a:ext cx="2136775" cy="3371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latin typeface="微软雅黑" panose="020b0503020204020204" charset="-122"/>
                <a:ea typeface="微软雅黑" panose="020b0503020204020204" charset="-122"/>
                <a:cs typeface="微软雅黑" panose="020b0503020204020204" charset="-122"/>
              </a:rPr>
              <a:t> 企业产品构成及成本</a:t>
            </a:r>
            <a:endParaRPr lang="zh-CN" altLang="en-US" sz="1600">
              <a:latin typeface="微软雅黑" panose="020b0503020204020204" charset="-122"/>
              <a:ea typeface="微软雅黑" panose="020b0503020204020204" charset="-122"/>
              <a:cs typeface="微软雅黑" panose="020b0503020204020204" charset="-122"/>
            </a:endParaRPr>
          </a:p>
        </p:txBody>
      </p:sp>
      <p:grpSp>
        <p:nvGrpSpPr>
          <p:cNvPr id="5" name="组合 4"/>
          <p:cNvGrpSpPr/>
          <p:nvPr/>
        </p:nvGrpSpPr>
        <p:grpSpPr>
          <a:xfrm>
            <a:off x="128905" y="0"/>
            <a:ext cx="4522470" cy="1510665"/>
            <a:chOff x="203" y="0"/>
            <a:chExt cx="7122" cy="2379"/>
          </a:xfrm>
        </p:grpSpPr>
        <p:sp>
          <p:nvSpPr>
            <p:cNvPr id="2" name="矩形 1"/>
            <p:cNvSpPr/>
            <p:nvPr>
              <p:custDataLst>
                <p:tags r:id="rId7"/>
              </p:custDataLst>
            </p:nvPr>
          </p:nvSpPr>
          <p:spPr>
            <a:xfrm>
              <a:off x="1839" y="1638"/>
              <a:ext cx="5240"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三、产品构成与产品生产</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7" name="组合 6"/>
            <p:cNvGrpSpPr/>
            <p:nvPr/>
          </p:nvGrpSpPr>
          <p:grpSpPr>
            <a:xfrm>
              <a:off x="203" y="0"/>
              <a:ext cx="5892" cy="1930"/>
              <a:chOff x="203" y="0"/>
              <a:chExt cx="5892" cy="1930"/>
            </a:xfrm>
          </p:grpSpPr>
          <p:pic>
            <p:nvPicPr>
              <p:cNvPr id="4" name="图片 3"/>
              <p:cNvPicPr>
                <a:picLocks noChangeAspect="1"/>
              </p:cNvPicPr>
              <p:nvPr>
                <p:custDataLst>
                  <p:tags r:id="rId9"/>
                </p:custDataLst>
              </p:nvPr>
            </p:nvPicPr>
            <p:blipFill>
              <a:blip r:embed="rId8"/>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9" name="文本框 8"/>
              <p:cNvSpPr txBox="1"/>
              <p:nvPr>
                <p:custDataLst>
                  <p:tags r:id="rId10"/>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1" name="文本框 10"/>
              <p:cNvSpPr txBox="1"/>
              <p:nvPr>
                <p:custDataLst>
                  <p:tags r:id="rId11"/>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2" name="直接连接符 11"/>
              <p:cNvCxnSpPr/>
              <p:nvPr>
                <p:custDataLst>
                  <p:tags r:id="rId12"/>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3" name="直接连接符 12"/>
            <p:cNvCxnSpPr/>
            <p:nvPr>
              <p:custDataLst>
                <p:tags r:id="rId13"/>
              </p:custDataLst>
            </p:nvPr>
          </p:nvCxnSpPr>
          <p:spPr>
            <a:xfrm>
              <a:off x="1220" y="2367"/>
              <a:ext cx="6105"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graphicFrame>
        <p:nvGraphicFramePr>
          <p:cNvPr id="3" name="表格 2"/>
          <p:cNvGraphicFramePr>
            <a:graphicFrameLocks noGrp="1"/>
          </p:cNvGraphicFramePr>
          <p:nvPr>
            <p:custDataLst>
              <p:tags r:id="rId14"/>
            </p:custDataLst>
          </p:nvPr>
        </p:nvGraphicFramePr>
        <p:xfrm>
          <a:off x="1167130" y="3209290"/>
          <a:ext cx="10257790" cy="2417445"/>
        </p:xfrm>
        <a:graphic>
          <a:graphicData uri="http://schemas.openxmlformats.org/drawingml/2006/table">
            <a:tbl>
              <a:tblPr/>
              <a:tblGrid>
                <a:gridCol w="2566035"/>
                <a:gridCol w="2570480"/>
                <a:gridCol w="2546985"/>
                <a:gridCol w="2574290"/>
              </a:tblGrid>
              <a:tr h="48958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产品</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gridSpan="2">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产品成本构成</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c hMerge="1">
                  <a:txBody>
                    <a:bodyPr vert="horz" wrap="square"/>
                    <a:lstStyle/>
                    <a:p/>
                  </a:txBody>
                  <a:tcPr>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成本</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lumMod val="20000"/>
                        <a:lumOff val="80000"/>
                      </a:schemeClr>
                    </a:solidFill>
                  </a:tcPr>
                </a:tc>
              </a:tr>
              <a:tr h="45974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P1</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1M加工费</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R1</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8958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P2</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1M加工费</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R1+R2</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3M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457835">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P3</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1M加工费</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2R2+R3</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4M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520700">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P4</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微软雅黑" panose="020b0503020204020204" charset="-122"/>
                        </a:rPr>
                        <a:t>1M加工费</a:t>
                      </a:r>
                      <a:endParaRPr lang="en-US" altLang="en-US" sz="1800" b="0">
                        <a:solidFill>
                          <a:schemeClr val="tx1"/>
                        </a:solidFill>
                        <a:latin typeface="微软雅黑" panose="020b0503020204020204" charset="-122"/>
                        <a:ea typeface="微软雅黑" panose="020b0503020204020204" charset="-122"/>
                        <a:cs typeface="微软雅黑" panose="020b0503020204020204"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R2+R3+2R4</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p>
                      <a:pPr indent="0" algn="ctr">
                        <a:buNone/>
                      </a:pPr>
                      <a:r>
                        <a:rPr lang="en-US" sz="1800" b="0">
                          <a:solidFill>
                            <a:schemeClr val="tx1"/>
                          </a:solidFill>
                          <a:latin typeface="微软雅黑" panose="020b0503020204020204" charset="-122"/>
                          <a:ea typeface="微软雅黑" panose="020b0503020204020204" charset="-122"/>
                          <a:cs typeface="宋体" panose="02010600030101010101" pitchFamily="2" charset="-122"/>
                        </a:rPr>
                        <a:t>5M</a:t>
                      </a:r>
                      <a:endParaRPr lang="en-US" altLang="en-US" sz="1800" b="0">
                        <a:solidFill>
                          <a:schemeClr val="tx1"/>
                        </a:solidFill>
                        <a:latin typeface="微软雅黑" panose="020b0503020204020204" charset="-122"/>
                        <a:ea typeface="微软雅黑" panose="020b0503020204020204" charset="-122"/>
                        <a:cs typeface="宋体" panose="02010600030101010101" pitchFamily="2" charset="-122"/>
                      </a:endParaRPr>
                    </a:p>
                  </a:txBody>
                  <a:tcPr marL="0" marR="0" marT="0" marB="0" anchor="ct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8" name="组合 47"/>
          <p:cNvGrpSpPr/>
          <p:nvPr/>
        </p:nvGrpSpPr>
        <p:grpSpPr>
          <a:xfrm>
            <a:off x="10121900" y="5317490"/>
            <a:ext cx="2601595" cy="2300605"/>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cxnSp>
        <p:nvCxnSpPr>
          <p:cNvPr id="46" name="直接连接符 45"/>
          <p:cNvCxnSpPr/>
          <p:nvPr/>
        </p:nvCxnSpPr>
        <p:spPr>
          <a:xfrm>
            <a:off x="8418089" y="258517"/>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47" name="直接连接符 46"/>
          <p:cNvCxnSpPr/>
          <p:nvPr/>
        </p:nvCxnSpPr>
        <p:spPr>
          <a:xfrm>
            <a:off x="7544237" y="417379"/>
            <a:ext cx="3611676" cy="0"/>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nvGrpSpPr>
          <p:cNvPr id="28" name="组合 27"/>
          <p:cNvGrpSpPr/>
          <p:nvPr/>
        </p:nvGrpSpPr>
        <p:grpSpPr>
          <a:xfrm>
            <a:off x="1907540" y="2163445"/>
            <a:ext cx="8376920" cy="4016375"/>
            <a:chOff x="725" y="3499"/>
            <a:chExt cx="9573" cy="6314"/>
          </a:xfrm>
        </p:grpSpPr>
        <p:grpSp>
          <p:nvGrpSpPr>
            <p:cNvPr id="20" name="组合 19"/>
            <p:cNvGrpSpPr/>
            <p:nvPr/>
          </p:nvGrpSpPr>
          <p:grpSpPr>
            <a:xfrm>
              <a:off x="725" y="3499"/>
              <a:ext cx="9573" cy="6314"/>
              <a:chOff x="725" y="3499"/>
              <a:chExt cx="5284" cy="6314"/>
            </a:xfrm>
          </p:grpSpPr>
          <p:sp>
            <p:nvSpPr>
              <p:cNvPr id="10" name="圆角矩形 9"/>
              <p:cNvSpPr/>
              <p:nvPr/>
            </p:nvSpPr>
            <p:spPr>
              <a:xfrm>
                <a:off x="883" y="3727"/>
                <a:ext cx="5126" cy="6086"/>
              </a:xfrm>
              <a:prstGeom prst="roundRect">
                <a:avLst>
                  <a:gd name="adj" fmla="val 10049"/>
                </a:avLst>
              </a:prstGeom>
              <a:solidFill>
                <a:srgbClr val="E3E4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solidFill>
                    <a:prstClr val="white"/>
                  </a:solidFill>
                  <a:latin typeface="+mn-ea"/>
                </a:endParaRPr>
              </a:p>
            </p:txBody>
          </p:sp>
          <p:sp>
            <p:nvSpPr>
              <p:cNvPr id="11" name="圆角矩形 10"/>
              <p:cNvSpPr/>
              <p:nvPr/>
            </p:nvSpPr>
            <p:spPr>
              <a:xfrm>
                <a:off x="725" y="3499"/>
                <a:ext cx="5126" cy="5907"/>
              </a:xfrm>
              <a:prstGeom prst="roundRect">
                <a:avLst>
                  <a:gd name="adj" fmla="val 10049"/>
                </a:avLst>
              </a:prstGeom>
              <a:solidFill>
                <a:schemeClr val="bg1"/>
              </a:solidFill>
              <a:ln w="9525">
                <a:noFill/>
              </a:ln>
              <a:effectLst>
                <a:outerShdw blurRad="889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algn="ctr"/>
                <a:endParaRPr lang="zh-CN" altLang="en-US"/>
              </a:p>
            </p:txBody>
          </p:sp>
        </p:grpSp>
        <p:sp>
          <p:nvSpPr>
            <p:cNvPr id="22" name="文本框 21"/>
            <p:cNvSpPr txBox="1"/>
            <p:nvPr>
              <p:custDataLst>
                <p:tags r:id="rId2"/>
              </p:custDataLst>
            </p:nvPr>
          </p:nvSpPr>
          <p:spPr>
            <a:xfrm>
              <a:off x="1074" y="4114"/>
              <a:ext cx="8589" cy="467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每条生产线一次只能生产一个产品。产品上线时需要支付加工费。</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此外，尽管不同生 产线的生产效率不同，但需要支付的加工费是相同的，均为1M</a:t>
              </a:r>
              <a:r>
                <a:rPr lang="zh-CN" sz="2000" smtClean="0">
                  <a:latin typeface="微软雅黑" panose="020b0503020204020204" charset="-122"/>
                  <a:ea typeface="微软雅黑" panose="020b0503020204020204" charset="-122"/>
                  <a:sym typeface="+mn-ea"/>
                </a:rPr>
                <a:t>，</a:t>
              </a:r>
              <a:r>
                <a:rPr sz="2000" smtClean="0">
                  <a:latin typeface="微软雅黑" panose="020b0503020204020204" charset="-122"/>
                  <a:ea typeface="微软雅黑" panose="020b0503020204020204" charset="-122"/>
                  <a:sym typeface="+mn-ea"/>
                </a:rPr>
                <a:t>用灰币代表。开始生产时按产品构成要求将原材料放在生产线上，然后在支付1M 加工费后开始生产。</a:t>
              </a:r>
              <a:endParaRPr sz="2000"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b="1" smtClean="0">
                  <a:latin typeface="微软雅黑" panose="020b0503020204020204" charset="-122"/>
                  <a:ea typeface="微软雅黑" panose="020b0503020204020204" charset="-122"/>
                  <a:sym typeface="+mn-ea"/>
                </a:rPr>
                <a:t>提示：</a:t>
              </a:r>
              <a:endParaRPr sz="2000" b="1" smtClean="0">
                <a:latin typeface="微软雅黑" panose="020b0503020204020204" charset="-122"/>
                <a:ea typeface="微软雅黑" panose="020b0503020204020204" charset="-122"/>
                <a:sym typeface="+mn-ea"/>
              </a:endParaRPr>
            </a:p>
            <a:p>
              <a:pPr marR="0" lvl="0" indent="508000" algn="just" defTabSz="914400" rtl="0" fontAlgn="auto">
                <a:lnSpc>
                  <a:spcPct val="130000"/>
                </a:lnSpc>
                <a:spcBef>
                  <a:spcPct val="0"/>
                </a:spcBef>
                <a:spcAft>
                  <a:spcPct val="0"/>
                </a:spcAft>
                <a:buClrTx/>
                <a:buSzTx/>
                <a:buFontTx/>
                <a:buNone/>
                <a:defRPr/>
              </a:pPr>
              <a:r>
                <a:rPr sz="2000" smtClean="0">
                  <a:latin typeface="微软雅黑" panose="020b0503020204020204" charset="-122"/>
                  <a:ea typeface="微软雅黑" panose="020b0503020204020204" charset="-122"/>
                  <a:sym typeface="+mn-ea"/>
                </a:rPr>
                <a:t>生产线生产必须有原材料，否则必须停工待料。</a:t>
              </a:r>
              <a:endParaRPr sz="2000" smtClean="0">
                <a:latin typeface="微软雅黑" panose="020b0503020204020204" charset="-122"/>
                <a:ea typeface="微软雅黑" panose="020b0503020204020204" charset="-122"/>
                <a:sym typeface="+mn-ea"/>
              </a:endParaRPr>
            </a:p>
          </p:txBody>
        </p:sp>
      </p:grpSp>
      <p:grpSp>
        <p:nvGrpSpPr>
          <p:cNvPr id="5" name="组合 4"/>
          <p:cNvGrpSpPr/>
          <p:nvPr/>
        </p:nvGrpSpPr>
        <p:grpSpPr>
          <a:xfrm>
            <a:off x="128905" y="0"/>
            <a:ext cx="4522470" cy="1510665"/>
            <a:chOff x="203" y="0"/>
            <a:chExt cx="7122" cy="2379"/>
          </a:xfrm>
        </p:grpSpPr>
        <p:sp>
          <p:nvSpPr>
            <p:cNvPr id="8" name="矩形 7"/>
            <p:cNvSpPr/>
            <p:nvPr>
              <p:custDataLst>
                <p:tags r:id="rId3"/>
              </p:custDataLst>
            </p:nvPr>
          </p:nvSpPr>
          <p:spPr>
            <a:xfrm>
              <a:off x="1839" y="1638"/>
              <a:ext cx="5240"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三、产品构成与产品生产</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9" name="组合 8"/>
            <p:cNvGrpSpPr/>
            <p:nvPr/>
          </p:nvGrpSpPr>
          <p:grpSpPr>
            <a:xfrm>
              <a:off x="203" y="0"/>
              <a:ext cx="5892" cy="1930"/>
              <a:chOff x="203" y="0"/>
              <a:chExt cx="5892" cy="1930"/>
            </a:xfrm>
          </p:grpSpPr>
          <p:pic>
            <p:nvPicPr>
              <p:cNvPr id="15" name="图片 14"/>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16" name="文本框 15"/>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17" name="文本框 16"/>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18" name="直接连接符 17"/>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19" name="直接连接符 18"/>
            <p:cNvCxnSpPr/>
            <p:nvPr>
              <p:custDataLst>
                <p:tags r:id="rId9"/>
              </p:custDataLst>
            </p:nvPr>
          </p:nvCxnSpPr>
          <p:spPr>
            <a:xfrm>
              <a:off x="1220" y="2367"/>
              <a:ext cx="6105"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flipV="1">
            <a:off x="9112250" y="-1139190"/>
            <a:ext cx="3903980" cy="3370580"/>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10" name="组合 9"/>
          <p:cNvGrpSpPr/>
          <p:nvPr/>
        </p:nvGrpSpPr>
        <p:grpSpPr>
          <a:xfrm>
            <a:off x="778510" y="2050415"/>
            <a:ext cx="8732520" cy="4119245"/>
            <a:chOff x="1226" y="3412"/>
            <a:chExt cx="13752" cy="6487"/>
          </a:xfrm>
        </p:grpSpPr>
        <p:grpSp>
          <p:nvGrpSpPr>
            <p:cNvPr id="3" name="组合 2"/>
            <p:cNvGrpSpPr/>
            <p:nvPr/>
          </p:nvGrpSpPr>
          <p:grpSpPr>
            <a:xfrm>
              <a:off x="1226" y="3412"/>
              <a:ext cx="13752" cy="6487"/>
              <a:chOff x="868" y="3570"/>
              <a:chExt cx="6047" cy="2306"/>
            </a:xfrm>
          </p:grpSpPr>
          <p:sp>
            <p:nvSpPr>
              <p:cNvPr id="12" name="任意多边形 11"/>
              <p:cNvSpPr/>
              <p:nvPr/>
            </p:nvSpPr>
            <p:spPr>
              <a:xfrm>
                <a:off x="868" y="36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gradFill flip="none" rotWithShape="1">
                <a:gsLst>
                  <a:gs pos="1000">
                    <a:srgbClr val="E3E4E5"/>
                  </a:gs>
                  <a:gs pos="100000">
                    <a:srgbClr val="E3E4E5">
                      <a:alpha val="0"/>
                    </a:srgbClr>
                  </a:gs>
                </a:gsLst>
                <a:lin ang="0" scaled="1"/>
              </a:gradFill>
              <a:ln w="317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useBgFill="1">
            <p:nvSpPr>
              <p:cNvPr id="13" name="任意多边形 12"/>
              <p:cNvSpPr/>
              <p:nvPr/>
            </p:nvSpPr>
            <p:spPr>
              <a:xfrm>
                <a:off x="1017" y="35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3" name="矩形 22"/>
            <p:cNvSpPr/>
            <p:nvPr/>
          </p:nvSpPr>
          <p:spPr>
            <a:xfrm>
              <a:off x="1839" y="3992"/>
              <a:ext cx="11672" cy="518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原材料采购涉及签订采购合同和按合同收料两个环节。签订采购合同应注意采购提前期：R</a:t>
              </a:r>
              <a:r>
                <a:rPr kumimoji="0" lang="en-US"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1</a:t>
              </a: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、R2订货必须提前一个季度； R3 、R4 订货必须提前两个季度。盘面上用空桶表示原材料订货，并将其放在相应的订单上。根据所下采购订单接收相应原材料入库，并按规定付款或计入应付款项。</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1"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提示：</a:t>
              </a:r>
              <a:endParaRPr kumimoji="0" sz="2000" b="1"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产品上线时，企业原材料库中如果没有足够的原材料，可以考虑向其他企业购买。</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p:txBody>
        </p:sp>
      </p:grpSp>
      <p:pic>
        <p:nvPicPr>
          <p:cNvPr id="2" name="https://photo-static-api.fotomore.com/creative/vcg/400/new/VCG41N1192623857.jpg?uid=386&amp;timestamp=1700123497&amp;sign=402157897e284a257c0df2b68b0383c3" descr="templates\picture_hover\&amp;pky370_sjzg_VCG41N1192623857&amp;"/>
          <p:cNvPicPr>
            <a:picLocks noChangeAspect="1"/>
          </p:cNvPicPr>
          <p:nvPr/>
        </p:nvPicPr>
        <p:blipFill>
          <a:blip r:embed="rId2">
            <a:alphaModFix amt="85000"/>
            <a:clrChange>
              <a:clrFrom>
                <a:srgbClr val="0190CA">
                  <a:alpha val="100000"/>
                </a:srgbClr>
              </a:clrFrom>
              <a:clrTo>
                <a:srgbClr val="0190CA">
                  <a:alpha val="100000"/>
                  <a:alpha val="0"/>
                </a:srgbClr>
              </a:clrTo>
            </a:clrChange>
          </a:blip>
          <a:stretch>
            <a:fillRect/>
          </a:stretch>
        </p:blipFill>
        <p:spPr>
          <a:xfrm>
            <a:off x="8058785" y="3938270"/>
            <a:ext cx="3832860" cy="2710815"/>
          </a:xfrm>
          <a:prstGeom prst="rect">
            <a:avLst/>
          </a:prstGeom>
        </p:spPr>
      </p:pic>
      <p:grpSp>
        <p:nvGrpSpPr>
          <p:cNvPr id="5" name="组合 4"/>
          <p:cNvGrpSpPr/>
          <p:nvPr/>
        </p:nvGrpSpPr>
        <p:grpSpPr>
          <a:xfrm>
            <a:off x="128905" y="0"/>
            <a:ext cx="4522470" cy="1510665"/>
            <a:chOff x="203" y="0"/>
            <a:chExt cx="7122" cy="2379"/>
          </a:xfrm>
        </p:grpSpPr>
        <p:sp>
          <p:nvSpPr>
            <p:cNvPr id="8" name="矩形 7"/>
            <p:cNvSpPr/>
            <p:nvPr>
              <p:custDataLst>
                <p:tags r:id="rId3"/>
              </p:custDataLst>
            </p:nvPr>
          </p:nvSpPr>
          <p:spPr>
            <a:xfrm>
              <a:off x="1839" y="1638"/>
              <a:ext cx="3683"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四 、原材料采购</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892" cy="1930"/>
              <a:chOff x="203" y="0"/>
              <a:chExt cx="5892" cy="1930"/>
            </a:xfrm>
          </p:grpSpPr>
          <p:pic>
            <p:nvPicPr>
              <p:cNvPr id="6" name="图片 5"/>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7" name="文本框 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1" name="文本框 20"/>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2" name="直接连接符 21"/>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4" name="直接连接符 23"/>
            <p:cNvCxnSpPr/>
            <p:nvPr>
              <p:custDataLst>
                <p:tags r:id="rId9"/>
              </p:custDataLst>
            </p:nvPr>
          </p:nvCxnSpPr>
          <p:spPr>
            <a:xfrm>
              <a:off x="1220" y="2367"/>
              <a:ext cx="6105"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flipV="1">
            <a:off x="9112250" y="-1139190"/>
            <a:ext cx="3903980" cy="3370580"/>
            <a:chOff x="15924" y="8373"/>
            <a:chExt cx="4097" cy="3623"/>
          </a:xfrm>
        </p:grpSpPr>
        <p:sp>
          <p:nvSpPr>
            <p:cNvPr id="31" name="任意多边形 30"/>
            <p:cNvSpPr/>
            <p:nvPr/>
          </p:nvSpPr>
          <p:spPr>
            <a:xfrm rot="3083121" flipH="1" flipV="1">
              <a:off x="18162" y="8562"/>
              <a:ext cx="2049" cy="1671"/>
            </a:xfrm>
            <a:custGeom>
              <a:gdLst>
                <a:gd name="connsiteX0" fmla="*/ 1300807 w 1300807"/>
                <a:gd name="connsiteY0" fmla="*/ 1060798 h 1060798"/>
                <a:gd name="connsiteX1" fmla="*/ 1205680 w 1300807"/>
                <a:gd name="connsiteY1" fmla="*/ 984819 h 1060798"/>
                <a:gd name="connsiteX2" fmla="*/ 1202585 w 1300807"/>
                <a:gd name="connsiteY2" fmla="*/ 909994 h 1060798"/>
                <a:gd name="connsiteX3" fmla="*/ 520818 w 1300807"/>
                <a:gd name="connsiteY3" fmla="*/ 282388 h 1060798"/>
                <a:gd name="connsiteX4" fmla="*/ 335802 w 1300807"/>
                <a:gd name="connsiteY4" fmla="*/ 290041 h 1060798"/>
                <a:gd name="connsiteX5" fmla="*/ 0 w 1300807"/>
                <a:gd name="connsiteY5" fmla="*/ 21833 h 1060798"/>
                <a:gd name="connsiteX6" fmla="*/ 528639 w 1300807"/>
                <a:gd name="connsiteY6" fmla="*/ 599 h 1060798"/>
                <a:gd name="connsiteX7" fmla="*/ 1286305 w 1300807"/>
                <a:gd name="connsiteY7" fmla="*/ 699750 h 106079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0807" h="1060798">
                  <a:moveTo>
                    <a:pt x="1300807" y="1060798"/>
                  </a:moveTo>
                  <a:lnTo>
                    <a:pt x="1205680" y="984819"/>
                  </a:lnTo>
                  <a:lnTo>
                    <a:pt x="1202585" y="909994"/>
                  </a:lnTo>
                  <a:cubicBezTo>
                    <a:pt x="1187628" y="548422"/>
                    <a:pt x="882390" y="267433"/>
                    <a:pt x="520818" y="282388"/>
                  </a:cubicBezTo>
                  <a:lnTo>
                    <a:pt x="335802" y="290041"/>
                  </a:lnTo>
                  <a:lnTo>
                    <a:pt x="0" y="21833"/>
                  </a:lnTo>
                  <a:lnTo>
                    <a:pt x="528639" y="599"/>
                  </a:lnTo>
                  <a:cubicBezTo>
                    <a:pt x="930927" y="-15558"/>
                    <a:pt x="1270146" y="297462"/>
                    <a:pt x="1286305" y="699750"/>
                  </a:cubicBezTo>
                  <a:close/>
                </a:path>
              </a:pathLst>
            </a:custGeom>
            <a:solidFill>
              <a:schemeClr val="bg1">
                <a:lumMod val="85000"/>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sp>
          <p:nvSpPr>
            <p:cNvPr id="32" name="任意多边形 31"/>
            <p:cNvSpPr/>
            <p:nvPr/>
          </p:nvSpPr>
          <p:spPr>
            <a:xfrm rot="8246778" flipH="1" flipV="1">
              <a:off x="15924" y="9584"/>
              <a:ext cx="2603" cy="2413"/>
            </a:xfrm>
            <a:custGeom>
              <a:gdLst>
                <a:gd name="connsiteX0" fmla="*/ 1515664 w 1652801"/>
                <a:gd name="connsiteY0" fmla="*/ 116042 h 1532568"/>
                <a:gd name="connsiteX1" fmla="*/ 1638823 w 1652801"/>
                <a:gd name="connsiteY1" fmla="*/ 403264 h 1532568"/>
                <a:gd name="connsiteX2" fmla="*/ 1652801 w 1652801"/>
                <a:gd name="connsiteY2" fmla="*/ 1532568 h 1532568"/>
                <a:gd name="connsiteX3" fmla="*/ 1583722 w 1652801"/>
                <a:gd name="connsiteY3" fmla="*/ 1469149 h 1532568"/>
                <a:gd name="connsiteX4" fmla="*/ 1575981 w 1652801"/>
                <a:gd name="connsiteY4" fmla="*/ 843683 h 1532568"/>
                <a:gd name="connsiteX5" fmla="*/ 1080551 w 1652801"/>
                <a:gd name="connsiteY5" fmla="*/ 360368 h 1532568"/>
                <a:gd name="connsiteX6" fmla="*/ 385348 w 1652801"/>
                <a:gd name="connsiteY6" fmla="*/ 368974 h 1532568"/>
                <a:gd name="connsiteX7" fmla="*/ 0 w 1652801"/>
                <a:gd name="connsiteY7" fmla="*/ 15202 h 1532568"/>
                <a:gd name="connsiteX8" fmla="*/ 1225483 w 1652801"/>
                <a:gd name="connsiteY8" fmla="*/ 32 h 1532568"/>
                <a:gd name="connsiteX9" fmla="*/ 1515664 w 1652801"/>
                <a:gd name="connsiteY9" fmla="*/ 116042 h 153256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2801" h="1532568">
                  <a:moveTo>
                    <a:pt x="1515664" y="116042"/>
                  </a:moveTo>
                  <a:cubicBezTo>
                    <a:pt x="1590465" y="189013"/>
                    <a:pt x="1637426" y="290519"/>
                    <a:pt x="1638823" y="403264"/>
                  </a:cubicBezTo>
                  <a:lnTo>
                    <a:pt x="1652801" y="1532568"/>
                  </a:lnTo>
                  <a:lnTo>
                    <a:pt x="1583722" y="1469149"/>
                  </a:lnTo>
                  <a:lnTo>
                    <a:pt x="1575981" y="843683"/>
                  </a:lnTo>
                  <a:cubicBezTo>
                    <a:pt x="1572635" y="573410"/>
                    <a:pt x="1350823" y="357023"/>
                    <a:pt x="1080551" y="360368"/>
                  </a:cubicBezTo>
                  <a:lnTo>
                    <a:pt x="385348" y="368974"/>
                  </a:lnTo>
                  <a:lnTo>
                    <a:pt x="0" y="15202"/>
                  </a:lnTo>
                  <a:lnTo>
                    <a:pt x="1225483" y="32"/>
                  </a:lnTo>
                  <a:cubicBezTo>
                    <a:pt x="1338228" y="-1364"/>
                    <a:pt x="1440865" y="43072"/>
                    <a:pt x="1515664" y="116042"/>
                  </a:cubicBezTo>
                  <a:close/>
                </a:path>
              </a:pathLst>
            </a:custGeom>
            <a:solidFill>
              <a:srgbClr val="FFD966">
                <a:alpha val="5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grpSp>
        <p:nvGrpSpPr>
          <p:cNvPr id="10" name="组合 9"/>
          <p:cNvGrpSpPr/>
          <p:nvPr/>
        </p:nvGrpSpPr>
        <p:grpSpPr>
          <a:xfrm>
            <a:off x="778510" y="2050415"/>
            <a:ext cx="8732520" cy="4119245"/>
            <a:chOff x="1226" y="3412"/>
            <a:chExt cx="13752" cy="6487"/>
          </a:xfrm>
        </p:grpSpPr>
        <p:grpSp>
          <p:nvGrpSpPr>
            <p:cNvPr id="3" name="组合 2"/>
            <p:cNvGrpSpPr/>
            <p:nvPr/>
          </p:nvGrpSpPr>
          <p:grpSpPr>
            <a:xfrm>
              <a:off x="1226" y="3412"/>
              <a:ext cx="13752" cy="6487"/>
              <a:chOff x="868" y="3570"/>
              <a:chExt cx="6047" cy="2306"/>
            </a:xfrm>
          </p:grpSpPr>
          <p:sp>
            <p:nvSpPr>
              <p:cNvPr id="12" name="任意多边形 11"/>
              <p:cNvSpPr/>
              <p:nvPr/>
            </p:nvSpPr>
            <p:spPr>
              <a:xfrm>
                <a:off x="868" y="36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gradFill flip="none" rotWithShape="1">
                <a:gsLst>
                  <a:gs pos="1000">
                    <a:srgbClr val="E3E4E5"/>
                  </a:gs>
                  <a:gs pos="100000">
                    <a:srgbClr val="E3E4E5">
                      <a:alpha val="0"/>
                    </a:srgbClr>
                  </a:gs>
                </a:gsLst>
                <a:lin ang="0" scaled="1"/>
              </a:gradFill>
              <a:ln w="3175">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sp useBgFill="1">
            <p:nvSpPr>
              <p:cNvPr id="13" name="任意多边形 12"/>
              <p:cNvSpPr/>
              <p:nvPr/>
            </p:nvSpPr>
            <p:spPr>
              <a:xfrm>
                <a:off x="1017" y="3570"/>
                <a:ext cx="5899" cy="2206"/>
              </a:xfrm>
              <a:custGeom>
                <a:gdLst>
                  <a:gd name="connsiteX0" fmla="*/ 65796 w 3745753"/>
                  <a:gd name="connsiteY0" fmla="*/ 0 h 1400819"/>
                  <a:gd name="connsiteX1" fmla="*/ 3275576 w 3745753"/>
                  <a:gd name="connsiteY1" fmla="*/ 0 h 1400819"/>
                  <a:gd name="connsiteX2" fmla="*/ 3745753 w 3745753"/>
                  <a:gd name="connsiteY2" fmla="*/ 1331344 h 1400819"/>
                  <a:gd name="connsiteX3" fmla="*/ 3745753 w 3745753"/>
                  <a:gd name="connsiteY3" fmla="*/ 1335023 h 1400819"/>
                  <a:gd name="connsiteX4" fmla="*/ 3679957 w 3745753"/>
                  <a:gd name="connsiteY4" fmla="*/ 1400819 h 1400819"/>
                  <a:gd name="connsiteX5" fmla="*/ 65796 w 3745753"/>
                  <a:gd name="connsiteY5" fmla="*/ 1400819 h 1400819"/>
                  <a:gd name="connsiteX6" fmla="*/ 0 w 3745753"/>
                  <a:gd name="connsiteY6" fmla="*/ 1335023 h 1400819"/>
                  <a:gd name="connsiteX7" fmla="*/ 0 w 3745753"/>
                  <a:gd name="connsiteY7" fmla="*/ 65796 h 1400819"/>
                  <a:gd name="connsiteX8" fmla="*/ 65796 w 3745753"/>
                  <a:gd name="connsiteY8" fmla="*/ 0 h 140081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5752" h="1400819">
                    <a:moveTo>
                      <a:pt x="65796" y="0"/>
                    </a:moveTo>
                    <a:lnTo>
                      <a:pt x="3275576" y="0"/>
                    </a:lnTo>
                    <a:lnTo>
                      <a:pt x="3745753" y="1331344"/>
                    </a:lnTo>
                    <a:lnTo>
                      <a:pt x="3745753" y="1335023"/>
                    </a:lnTo>
                    <a:cubicBezTo>
                      <a:pt x="3745753" y="1371361"/>
                      <a:pt x="3716295" y="1400819"/>
                      <a:pt x="3679957" y="1400819"/>
                    </a:cubicBezTo>
                    <a:lnTo>
                      <a:pt x="65796" y="1400819"/>
                    </a:lnTo>
                    <a:cubicBezTo>
                      <a:pt x="29458" y="1400819"/>
                      <a:pt x="0" y="1371361"/>
                      <a:pt x="0" y="1335023"/>
                    </a:cubicBezTo>
                    <a:lnTo>
                      <a:pt x="0" y="65796"/>
                    </a:lnTo>
                    <a:cubicBezTo>
                      <a:pt x="0" y="29458"/>
                      <a:pt x="29458" y="0"/>
                      <a:pt x="65796" y="0"/>
                    </a:cubicBezTo>
                    <a:close/>
                  </a:path>
                </a:pathLst>
              </a:custGeom>
              <a:ln w="3175">
                <a:gradFill flip="none" rotWithShape="1">
                  <a:gsLst>
                    <a:gs pos="0">
                      <a:srgbClr val="1F4E79"/>
                    </a:gs>
                    <a:gs pos="100000">
                      <a:srgbClr val="002A5C">
                        <a:alpha val="0"/>
                      </a:srgbClr>
                    </a:gs>
                  </a:gsLst>
                  <a:lin ang="0" scaled="1"/>
                </a:grad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汉仪君黑-45简"/>
                    <a:ea typeface="+mn-ea"/>
                    <a:cs typeface="+mn-cs"/>
                  </a:defRPr>
                </a:lvl1pPr>
                <a:lvl2pPr marL="457200" algn="l" defTabSz="914400" rtl="0" eaLnBrk="1" latinLnBrk="0" hangingPunct="1">
                  <a:defRPr sz="1800" kern="1200">
                    <a:solidFill>
                      <a:srgbClr val="FFFFFF"/>
                    </a:solidFill>
                    <a:latin typeface="汉仪君黑-45简"/>
                    <a:ea typeface="+mn-ea"/>
                    <a:cs typeface="+mn-cs"/>
                  </a:defRPr>
                </a:lvl2pPr>
                <a:lvl3pPr marL="914400" algn="l" defTabSz="914400" rtl="0" eaLnBrk="1" latinLnBrk="0" hangingPunct="1">
                  <a:defRPr sz="1800" kern="1200">
                    <a:solidFill>
                      <a:srgbClr val="FFFFFF"/>
                    </a:solidFill>
                    <a:latin typeface="汉仪君黑-45简"/>
                    <a:ea typeface="+mn-ea"/>
                    <a:cs typeface="+mn-cs"/>
                  </a:defRPr>
                </a:lvl3pPr>
                <a:lvl4pPr marL="1371600" algn="l" defTabSz="914400" rtl="0" eaLnBrk="1" latinLnBrk="0" hangingPunct="1">
                  <a:defRPr sz="1800" kern="1200">
                    <a:solidFill>
                      <a:srgbClr val="FFFFFF"/>
                    </a:solidFill>
                    <a:latin typeface="汉仪君黑-45简"/>
                    <a:ea typeface="+mn-ea"/>
                    <a:cs typeface="+mn-cs"/>
                  </a:defRPr>
                </a:lvl4pPr>
                <a:lvl5pPr marL="1828800" algn="l" defTabSz="914400" rtl="0" eaLnBrk="1" latinLnBrk="0" hangingPunct="1">
                  <a:defRPr sz="1800" kern="1200">
                    <a:solidFill>
                      <a:srgbClr val="FFFFFF"/>
                    </a:solidFill>
                    <a:latin typeface="汉仪君黑-45简"/>
                    <a:ea typeface="+mn-ea"/>
                    <a:cs typeface="+mn-cs"/>
                  </a:defRPr>
                </a:lvl5pPr>
                <a:lvl6pPr marL="2286000" algn="l" defTabSz="914400" rtl="0" eaLnBrk="1" latinLnBrk="0" hangingPunct="1">
                  <a:defRPr sz="1800" kern="1200">
                    <a:solidFill>
                      <a:srgbClr val="FFFFFF"/>
                    </a:solidFill>
                    <a:latin typeface="汉仪君黑-45简"/>
                    <a:ea typeface="+mn-ea"/>
                    <a:cs typeface="+mn-cs"/>
                  </a:defRPr>
                </a:lvl6pPr>
                <a:lvl7pPr marL="2743200" algn="l" defTabSz="914400" rtl="0" eaLnBrk="1" latinLnBrk="0" hangingPunct="1">
                  <a:defRPr sz="1800" kern="1200">
                    <a:solidFill>
                      <a:srgbClr val="FFFFFF"/>
                    </a:solidFill>
                    <a:latin typeface="汉仪君黑-45简"/>
                    <a:ea typeface="+mn-ea"/>
                    <a:cs typeface="+mn-cs"/>
                  </a:defRPr>
                </a:lvl7pPr>
                <a:lvl8pPr marL="3200400" algn="l" defTabSz="914400" rtl="0" eaLnBrk="1" latinLnBrk="0" hangingPunct="1">
                  <a:defRPr sz="1800" kern="1200">
                    <a:solidFill>
                      <a:srgbClr val="FFFFFF"/>
                    </a:solidFill>
                    <a:latin typeface="汉仪君黑-45简"/>
                    <a:ea typeface="+mn-ea"/>
                    <a:cs typeface="+mn-cs"/>
                  </a:defRPr>
                </a:lvl8pPr>
                <a:lvl9pPr marL="3657600" algn="l" defTabSz="914400" rtl="0" eaLnBrk="1" latinLnBrk="0" hangingPunct="1">
                  <a:defRPr sz="1800" kern="1200">
                    <a:solidFill>
                      <a:srgbClr val="FFFFFF"/>
                    </a:solidFill>
                    <a:latin typeface="汉仪君黑-45简"/>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350" b="0" i="0" u="none" strike="noStrike" kern="1200" cap="none" spc="0" normalizeH="0" baseline="0" noProof="0">
                  <a:ln>
                    <a:noFill/>
                  </a:ln>
                  <a:solidFill>
                    <a:prstClr val="white"/>
                  </a:solidFill>
                  <a:effectLst/>
                  <a:uLnTx/>
                  <a:uFillTx/>
                  <a:latin typeface="汉仪君黑-45简"/>
                  <a:ea typeface="汉仪君黑-45简"/>
                  <a:cs typeface="+mn-cs"/>
                </a:endParaRPr>
              </a:p>
            </p:txBody>
          </p:sp>
        </p:grpSp>
        <p:sp>
          <p:nvSpPr>
            <p:cNvPr id="23" name="矩形 22"/>
            <p:cNvSpPr/>
            <p:nvPr/>
          </p:nvSpPr>
          <p:spPr>
            <a:xfrm>
              <a:off x="1839" y="3693"/>
              <a:ext cx="11672" cy="581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508000" algn="l">
                <a:lnSpc>
                  <a:spcPct val="130000"/>
                </a:lnSpc>
                <a:spcBef>
                  <a:spcPct val="0"/>
                </a:spcBef>
                <a:spcAft>
                  <a:spcPct val="0"/>
                </a:spcAft>
                <a:buClrTx/>
                <a:buSzTx/>
                <a:buNone/>
                <a:defRPr/>
              </a:pPr>
              <a:r>
                <a:rPr kumimoji="0" lang="zh-CN"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rPr>
                <a:t>（</a:t>
              </a:r>
              <a:r>
                <a:rPr kumimoji="0"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rPr>
                <a:t>一</a:t>
              </a:r>
              <a:r>
                <a:rPr kumimoji="0" lang="zh-CN"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rPr>
                <a:t>）</a:t>
              </a:r>
              <a:r>
                <a:rPr kumimoji="0"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rPr>
                <a:t>产品研发</a:t>
              </a:r>
              <a:endParaRPr kumimoji="0" sz="2000" b="0" i="0" u="none" strike="noStrike" cap="none" spc="0" normalizeH="0" baseline="0" noProof="0" smtClean="0">
                <a:ln>
                  <a:noFill/>
                </a:ln>
                <a:solidFill>
                  <a:schemeClr val="accent1">
                    <a:lumMod val="7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P1产品是初始阶段各企业都能生产的，其他产品则需要进行研发才能生产。新产品研发投资可以同时进行，按研发周期平均支付研发费用。企业资金短缺时，可以随时中断或终止新产品研发的投资。全部投资完成后的下一个周期方可开始生产。</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a:p>
              <a:pPr lvl="0" indent="508000" algn="l">
                <a:lnSpc>
                  <a:spcPct val="130000"/>
                </a:lnSpc>
                <a:spcBef>
                  <a:spcPct val="0"/>
                </a:spcBef>
                <a:spcAft>
                  <a:spcPct val="0"/>
                </a:spcAft>
                <a:buClrTx/>
                <a:buSzTx/>
                <a:buNone/>
                <a:defRPr/>
              </a:pPr>
              <a:r>
                <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rPr>
                <a:t>当年的研发投资计入当年综合费用，新产品研发完成后，企业持全部投资换取产品生产资格证。只有拿到产品生产资格证的企业才能生产相应产品，但是否有产品生产资格证 不影响企业参加相应的产品订货会。</a:t>
              </a:r>
              <a:endParaRPr kumimoji="0" sz="2000" b="0" i="0" u="none" strike="noStrike" cap="none" spc="0" normalizeH="0" baseline="0" noProof="0" smtClean="0">
                <a:ln>
                  <a:noFill/>
                </a:ln>
                <a:solidFill>
                  <a:schemeClr val="tx1">
                    <a:lumMod val="75000"/>
                    <a:lumOff val="25000"/>
                  </a:schemeClr>
                </a:solidFill>
                <a:effectLst/>
                <a:uLnTx/>
                <a:uFillTx/>
                <a:latin typeface="微软雅黑" panose="020b0503020204020204" charset="-122"/>
                <a:ea typeface="微软雅黑" panose="020b0503020204020204" charset="-122"/>
              </a:endParaRPr>
            </a:p>
          </p:txBody>
        </p:sp>
      </p:grpSp>
      <p:pic>
        <p:nvPicPr>
          <p:cNvPr id="2" name="https://photo-static-api.fotomore.com/creative/vcg/400/new/VCG41N1192623857.jpg?uid=386&amp;timestamp=1700123497&amp;sign=402157897e284a257c0df2b68b0383c3" descr="templates\picture_hover\&amp;pky370_sjzg_VCG41N1192623857&amp;"/>
          <p:cNvPicPr>
            <a:picLocks noChangeAspect="1"/>
          </p:cNvPicPr>
          <p:nvPr/>
        </p:nvPicPr>
        <p:blipFill>
          <a:blip r:embed="rId2">
            <a:alphaModFix amt="85000"/>
            <a:clrChange>
              <a:clrFrom>
                <a:srgbClr val="0190CA">
                  <a:alpha val="100000"/>
                </a:srgbClr>
              </a:clrFrom>
              <a:clrTo>
                <a:srgbClr val="0190CA">
                  <a:alpha val="100000"/>
                  <a:alpha val="0"/>
                </a:srgbClr>
              </a:clrTo>
            </a:clrChange>
          </a:blip>
          <a:stretch>
            <a:fillRect/>
          </a:stretch>
        </p:blipFill>
        <p:spPr>
          <a:xfrm>
            <a:off x="7933055" y="3898900"/>
            <a:ext cx="3832860" cy="2710815"/>
          </a:xfrm>
          <a:prstGeom prst="rect">
            <a:avLst/>
          </a:prstGeom>
        </p:spPr>
      </p:pic>
      <p:grpSp>
        <p:nvGrpSpPr>
          <p:cNvPr id="5" name="组合 4"/>
          <p:cNvGrpSpPr/>
          <p:nvPr/>
        </p:nvGrpSpPr>
        <p:grpSpPr>
          <a:xfrm>
            <a:off x="128905" y="0"/>
            <a:ext cx="4522470" cy="1510665"/>
            <a:chOff x="203" y="0"/>
            <a:chExt cx="7122" cy="2379"/>
          </a:xfrm>
        </p:grpSpPr>
        <p:sp>
          <p:nvSpPr>
            <p:cNvPr id="8" name="矩形 7"/>
            <p:cNvSpPr/>
            <p:nvPr>
              <p:custDataLst>
                <p:tags r:id="rId3"/>
              </p:custDataLst>
            </p:nvPr>
          </p:nvSpPr>
          <p:spPr>
            <a:xfrm>
              <a:off x="1839" y="1638"/>
              <a:ext cx="5211" cy="67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algn="l" defTabSz="914400" rtl="0" eaLnBrk="1" fontAlgn="auto" latinLnBrk="0" hangingPunct="1">
                <a:lnSpc>
                  <a:spcPct val="100000"/>
                </a:lnSpc>
                <a:spcBef>
                  <a:spcPct val="0"/>
                </a:spcBef>
                <a:spcAft>
                  <a:spcPct val="0"/>
                </a:spcAft>
                <a:buClrTx/>
                <a:buSzTx/>
                <a:buFontTx/>
                <a:buNone/>
                <a:defRPr/>
              </a:pPr>
              <a:r>
                <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五、 产品研发与ISO认证</a:t>
              </a:r>
              <a:endParaRPr kumimoji="0" sz="22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grpSp>
          <p:nvGrpSpPr>
            <p:cNvPr id="4" name="组合 3"/>
            <p:cNvGrpSpPr/>
            <p:nvPr/>
          </p:nvGrpSpPr>
          <p:grpSpPr>
            <a:xfrm>
              <a:off x="203" y="0"/>
              <a:ext cx="5892" cy="1930"/>
              <a:chOff x="203" y="0"/>
              <a:chExt cx="5892" cy="1930"/>
            </a:xfrm>
          </p:grpSpPr>
          <p:pic>
            <p:nvPicPr>
              <p:cNvPr id="6" name="图片 5"/>
              <p:cNvPicPr>
                <a:picLocks noChangeAspect="1"/>
              </p:cNvPicPr>
              <p:nvPr>
                <p:custDataLst>
                  <p:tags r:id="rId5"/>
                </p:custDataLst>
              </p:nvPr>
            </p:nvPicPr>
            <p:blipFill>
              <a:blip r:embed="rId4"/>
              <a:stretch>
                <a:fillRect/>
              </a:stretch>
            </p:blipFill>
            <p:spPr>
              <a:xfrm>
                <a:off x="203" y="0"/>
                <a:ext cx="1930" cy="1930"/>
              </a:xfrm>
              <a:custGeom>
                <a:gdLst>
                  <a:gd name="connsiteX0" fmla="*/ 0 w 1225402"/>
                  <a:gd name="connsiteY0" fmla="*/ 0 h 1225402"/>
                  <a:gd name="connsiteX1" fmla="*/ 1225402 w 1225402"/>
                  <a:gd name="connsiteY1" fmla="*/ 0 h 1225402"/>
                  <a:gd name="connsiteX2" fmla="*/ 1225402 w 1225402"/>
                  <a:gd name="connsiteY2" fmla="*/ 547951 h 1225402"/>
                  <a:gd name="connsiteX3" fmla="*/ 759889 w 1225402"/>
                  <a:gd name="connsiteY3" fmla="*/ 547951 h 1225402"/>
                  <a:gd name="connsiteX4" fmla="*/ 759889 w 1225402"/>
                  <a:gd name="connsiteY4" fmla="*/ 922403 h 1225402"/>
                  <a:gd name="connsiteX5" fmla="*/ 1225402 w 1225402"/>
                  <a:gd name="connsiteY5" fmla="*/ 922403 h 1225402"/>
                  <a:gd name="connsiteX6" fmla="*/ 1225402 w 1225402"/>
                  <a:gd name="connsiteY6" fmla="*/ 1225402 h 1225402"/>
                  <a:gd name="connsiteX7" fmla="*/ 0 w 1225402"/>
                  <a:gd name="connsiteY7" fmla="*/ 1225402 h 1225402"/>
                  <a:gd name="connsiteX8" fmla="*/ 0 w 1225402"/>
                  <a:gd name="connsiteY8" fmla="*/ 0 h 122540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5402" h="1225402">
                    <a:moveTo>
                      <a:pt x="0" y="0"/>
                    </a:moveTo>
                    <a:lnTo>
                      <a:pt x="1225402" y="0"/>
                    </a:lnTo>
                    <a:lnTo>
                      <a:pt x="1225402" y="547951"/>
                    </a:lnTo>
                    <a:lnTo>
                      <a:pt x="759889" y="547951"/>
                    </a:lnTo>
                    <a:lnTo>
                      <a:pt x="759889" y="922403"/>
                    </a:lnTo>
                    <a:lnTo>
                      <a:pt x="1225402" y="922403"/>
                    </a:lnTo>
                    <a:lnTo>
                      <a:pt x="1225402" y="1225402"/>
                    </a:lnTo>
                    <a:lnTo>
                      <a:pt x="0" y="1225402"/>
                    </a:lnTo>
                    <a:lnTo>
                      <a:pt x="0" y="0"/>
                    </a:lnTo>
                    <a:close/>
                  </a:path>
                </a:pathLst>
              </a:custGeom>
            </p:spPr>
          </p:pic>
          <p:sp>
            <p:nvSpPr>
              <p:cNvPr id="7" name="文本框 6"/>
              <p:cNvSpPr txBox="1"/>
              <p:nvPr>
                <p:custDataLst>
                  <p:tags r:id="rId6"/>
                </p:custDataLst>
              </p:nvPr>
            </p:nvSpPr>
            <p:spPr>
              <a:xfrm>
                <a:off x="674" y="682"/>
                <a:ext cx="2070"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任务二</a:t>
                </a:r>
                <a:endParaRPr kumimoji="0" lang="zh-CN" altLang="en-US"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sp>
            <p:nvSpPr>
              <p:cNvPr id="21" name="文本框 20"/>
              <p:cNvSpPr txBox="1"/>
              <p:nvPr>
                <p:custDataLst>
                  <p:tags r:id="rId7"/>
                </p:custDataLst>
              </p:nvPr>
            </p:nvSpPr>
            <p:spPr>
              <a:xfrm>
                <a:off x="2646" y="682"/>
                <a:ext cx="3449" cy="7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rPr>
                  <a:t>企业经营规则</a:t>
                </a:r>
                <a:endParaRPr kumimoji="0" sz="2400" b="0" i="0" u="none" strike="noStrike" kern="1200" cap="none" spc="0" normalizeH="0" baseline="0" noProof="0" smtClean="0">
                  <a:ln>
                    <a:noFill/>
                  </a:ln>
                  <a:solidFill>
                    <a:srgbClr val="1F4E79"/>
                  </a:solidFill>
                  <a:effectLst/>
                  <a:uLnTx/>
                  <a:uFillTx/>
                  <a:latin typeface="微软雅黑" panose="020b0503020204020204" charset="-122"/>
                  <a:ea typeface="微软雅黑" panose="020b0503020204020204" charset="-122"/>
                  <a:cs typeface="+mn-cs"/>
                </a:endParaRPr>
              </a:p>
            </p:txBody>
          </p:sp>
          <p:cxnSp>
            <p:nvCxnSpPr>
              <p:cNvPr id="22" name="直接连接符 21"/>
              <p:cNvCxnSpPr/>
              <p:nvPr>
                <p:custDataLst>
                  <p:tags r:id="rId8"/>
                </p:custDataLst>
              </p:nvPr>
            </p:nvCxnSpPr>
            <p:spPr>
              <a:xfrm flipV="1">
                <a:off x="2133" y="1495"/>
                <a:ext cx="3833" cy="12"/>
              </a:xfrm>
              <a:prstGeom prst="line">
                <a:avLst/>
              </a:prstGeom>
              <a:ln>
                <a:gradFill flip="none" rotWithShape="1">
                  <a:gsLst>
                    <a:gs pos="0">
                      <a:schemeClr val="accent1">
                        <a:lumMod val="5000"/>
                        <a:lumOff val="95000"/>
                      </a:schemeClr>
                    </a:gs>
                    <a:gs pos="100000">
                      <a:srgbClr val="1B456B"/>
                    </a:gs>
                  </a:gsLst>
                  <a:lin ang="0" scaled="1"/>
                </a:gradFill>
              </a:ln>
              <a:effectLst>
                <a:outerShdw blurRad="63500" sx="102000" sy="102000" algn="ctr"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grpSp>
        <p:cxnSp>
          <p:nvCxnSpPr>
            <p:cNvPr id="24" name="直接连接符 23"/>
            <p:cNvCxnSpPr/>
            <p:nvPr>
              <p:custDataLst>
                <p:tags r:id="rId9"/>
              </p:custDataLst>
            </p:nvPr>
          </p:nvCxnSpPr>
          <p:spPr>
            <a:xfrm>
              <a:off x="1220" y="2367"/>
              <a:ext cx="6105" cy="12"/>
            </a:xfrm>
            <a:prstGeom prst="line">
              <a:avLst/>
            </a:prstGeom>
            <a:ln w="19050">
              <a:gradFill flip="none" rotWithShape="1">
                <a:gsLst>
                  <a:gs pos="0">
                    <a:srgbClr val="FFD966">
                      <a:alpha val="0"/>
                    </a:srgbClr>
                  </a:gs>
                  <a:gs pos="60000">
                    <a:srgbClr val="FFD966"/>
                  </a:gs>
                  <a:gs pos="100000">
                    <a:srgbClr val="FFD966">
                      <a:alpha val="0"/>
                    </a:srgbClr>
                  </a:gs>
                </a:gsLst>
                <a:lin ang="0" scaled="1"/>
              </a:gradFill>
            </a:ln>
          </p:spPr>
          <p:style>
            <a:lnRef idx="1">
              <a:schemeClr val="accent1"/>
            </a:lnRef>
            <a:fillRef idx="0">
              <a:schemeClr val="accent1"/>
            </a:fillRef>
            <a:effectRef idx="0">
              <a:schemeClr val="accent1"/>
            </a:effectRef>
            <a:fontRef idx="minor">
              <a:schemeClr val="tx1"/>
            </a:fontRef>
          </p:style>
        </p:cxnSp>
      </p:gr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https://d.book118.com/408075043031006025</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TABLE_ENDDRAG_ORIGIN_RECT" val="567*86"/>
  <p:tag name="TABLE_ENDDRAG_RECT" val="118*230*567*86"/>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KSO_WM_BEAUTIFY_FLAG" val=""/>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KSO_WM_BEAUTIFY_FLAG" val=""/>
</p:tagLst>
</file>

<file path=ppt/tags/tag62.xml><?xml version="1.0" encoding="utf-8"?>
<p:tagLst xmlns:p="http://schemas.openxmlformats.org/presentationml/2006/main">
  <p:tag name="KSO_WM_BEAUTIFY_FLAG" val=""/>
</p:tagLst>
</file>

<file path=ppt/tags/tag63.xml><?xml version="1.0" encoding="utf-8"?>
<p:tagLst xmlns:p="http://schemas.openxmlformats.org/presentationml/2006/main">
  <p:tag name="KSO_WM_BEAUTIFY_FLAG" val=""/>
</p:tagLst>
</file>

<file path=ppt/tags/tag64.xml><?xml version="1.0" encoding="utf-8"?>
<p:tagLst xmlns:p="http://schemas.openxmlformats.org/presentationml/2006/main">
  <p:tag name="KSO_WM_BEAUTIFY_FLAG" val=""/>
</p:tagLst>
</file>

<file path=ppt/tags/tag65.xml><?xml version="1.0" encoding="utf-8"?>
<p:tagLst xmlns:p="http://schemas.openxmlformats.org/presentationml/2006/main">
  <p:tag name="KSO_WM_BEAUTIFY_FLAG" val=""/>
</p:tagLst>
</file>

<file path=ppt/tags/tag66.xml><?xml version="1.0" encoding="utf-8"?>
<p:tagLst xmlns:p="http://schemas.openxmlformats.org/presentationml/2006/main">
  <p:tag name="KSO_WM_BEAUTIFY_FLAG" val=""/>
</p:tagLst>
</file>

<file path=ppt/tags/tag67.xml><?xml version="1.0" encoding="utf-8"?>
<p:tagLst xmlns:p="http://schemas.openxmlformats.org/presentationml/2006/main">
  <p:tag name="KSO_WM_BEAUTIFY_FLAG" val=""/>
</p:tagLst>
</file>

<file path=ppt/tags/tag68.xml><?xml version="1.0" encoding="utf-8"?>
<p:tagLst xmlns:p="http://schemas.openxmlformats.org/presentationml/2006/main">
  <p:tag name="KSO_WM_BEAUTIFY_FLAG" val=""/>
</p:tagLst>
</file>

<file path=ppt/tags/tag69.xml><?xml version="1.0" encoding="utf-8"?>
<p:tagLst xmlns:p="http://schemas.openxmlformats.org/presentationml/2006/main">
  <p:tag name="KSO_WM_BEAUTIFY_FLAG" val=""/>
</p:tagLst>
</file>

<file path=ppt/tags/tag70.xml><?xml version="1.0" encoding="utf-8"?>
<p:tagLst xmlns:p="http://schemas.openxmlformats.org/presentationml/2006/main">
  <p:tag name="KSO_WM_BEAUTIFY_FLAG" val=""/>
</p:tagLst>
</file>

<file path=ppt/tags/tag71.xml><?xml version="1.0" encoding="utf-8"?>
<p:tagLst xmlns:p="http://schemas.openxmlformats.org/presentationml/2006/main">
  <p:tag name="KSO_WM_BEAUTIFY_FLAG" val=""/>
</p:tagLst>
</file>

<file path=ppt/tags/tag72.xml><?xml version="1.0" encoding="utf-8"?>
<p:tagLst xmlns:p="http://schemas.openxmlformats.org/presentationml/2006/main">
  <p:tag name="KSO_WM_BEAUTIFY_FLAG" val=""/>
</p:tagLst>
</file>

<file path=ppt/tags/tag73.xml><?xml version="1.0" encoding="utf-8"?>
<p:tagLst xmlns:p="http://schemas.openxmlformats.org/presentationml/2006/main">
  <p:tag name="KSO_WM_BEAUTIFY_FLAG" val=""/>
</p:tagLst>
</file>

<file path=ppt/tags/tag74.xml><?xml version="1.0" encoding="utf-8"?>
<p:tagLst xmlns:p="http://schemas.openxmlformats.org/presentationml/2006/main">
  <p:tag name="KSO_WM_BEAUTIFY_FLAG" val=""/>
</p:tagLst>
</file>

<file path=ppt/tags/tag75.xml><?xml version="1.0" encoding="utf-8"?>
<p:tagLst xmlns:p="http://schemas.openxmlformats.org/presentationml/2006/main">
  <p:tag name="KSO_WM_BEAUTIFY_FLAG" val=""/>
</p:tagLst>
</file>

<file path=ppt/tags/tag76.xml><?xml version="1.0" encoding="utf-8"?>
<p:tagLst xmlns:p="http://schemas.openxmlformats.org/presentationml/2006/main">
  <p:tag name="KSO_WM_BEAUTIFY_FLAG" val=""/>
</p:tagLst>
</file>

<file path=ppt/tags/tag77.xml><?xml version="1.0" encoding="utf-8"?>
<p:tagLst xmlns:p="http://schemas.openxmlformats.org/presentationml/2006/main">
  <p:tag name="KSO_WM_BEAUTIFY_FLAG" val=""/>
</p:tagLst>
</file>

<file path=ppt/tags/tag78.xml><?xml version="1.0" encoding="utf-8"?>
<p:tagLst xmlns:p="http://schemas.openxmlformats.org/presentationml/2006/main">
  <p:tag name="KSO_WM_BEAUTIFY_FLAG" val=""/>
</p:tagLst>
</file>

<file path=ppt/tags/tag79.xml><?xml version="1.0" encoding="utf-8"?>
<p:tagLst xmlns:p="http://schemas.openxmlformats.org/presentationml/2006/main">
  <p:tag name="KSO_WM_BEAUTIFY_FLAG" val=""/>
</p:tagLst>
</file>

<file path=ppt/tags/tag80.xml><?xml version="1.0" encoding="utf-8"?>
<p:tagLst xmlns:p="http://schemas.openxmlformats.org/presentationml/2006/main">
  <p:tag name="KSO_WM_BEAUTIFY_FLAG" val=""/>
</p:tagLst>
</file>

<file path=ppt/tags/tag81.xml><?xml version="1.0" encoding="utf-8"?>
<p:tagLst xmlns:p="http://schemas.openxmlformats.org/presentationml/2006/main">
  <p:tag name="KSO_WM_BEAUTIFY_FLAG" val=""/>
</p:tagLst>
</file>

<file path=ppt/tags/tag82.xml><?xml version="1.0" encoding="utf-8"?>
<p:tagLst xmlns:p="http://schemas.openxmlformats.org/presentationml/2006/main">
  <p:tag name="KSO_WM_BEAUTIFY_FLAG" val=""/>
</p:tagLst>
</file>

<file path=ppt/tags/tag83.xml><?xml version="1.0" encoding="utf-8"?>
<p:tagLst xmlns:p="http://schemas.openxmlformats.org/presentationml/2006/main">
  <p:tag name="KSO_WM_BEAUTIFY_FLAG" val=""/>
</p:tagLst>
</file>

<file path=ppt/tags/tag84.xml><?xml version="1.0" encoding="utf-8"?>
<p:tagLst xmlns:p="http://schemas.openxmlformats.org/presentationml/2006/main">
  <p:tag name="KSO_WM_BEAUTIFY_FLAG" val=""/>
</p:tagLst>
</file>

<file path=ppt/tags/tag85.xml><?xml version="1.0" encoding="utf-8"?>
<p:tagLst xmlns:p="http://schemas.openxmlformats.org/presentationml/2006/main">
  <p:tag name="KSO_WM_BEAUTIFY_FLAG" val=""/>
</p:tagLst>
</file>

<file path=ppt/tags/tag86.xml><?xml version="1.0" encoding="utf-8"?>
<p:tagLst xmlns:p="http://schemas.openxmlformats.org/presentationml/2006/main">
  <p:tag name="KSO_WM_BEAUTIFY_FLAG" val=""/>
</p:tagLst>
</file>

<file path=ppt/tags/tag87.xml><?xml version="1.0" encoding="utf-8"?>
<p:tagLst xmlns:p="http://schemas.openxmlformats.org/presentationml/2006/main">
  <p:tag name="KSO_WM_BEAUTIFY_FLAG" val=""/>
</p:tagLst>
</file>

<file path=ppt/tags/tag88.xml><?xml version="1.0" encoding="utf-8"?>
<p:tagLst xmlns:p="http://schemas.openxmlformats.org/presentationml/2006/main">
  <p:tag name="KSO_WM_BEAUTIFY_FLAG" val=""/>
</p:tagLst>
</file>

<file path=ppt/tags/tag89.xml><?xml version="1.0" encoding="utf-8"?>
<p:tagLst xmlns:p="http://schemas.openxmlformats.org/presentationml/2006/main">
  <p:tag name="KSO_WM_BEAUTIFY_FLAG" val=""/>
</p:tagLst>
</file>

<file path=ppt/tags/tag90.xml><?xml version="1.0" encoding="utf-8"?>
<p:tagLst xmlns:p="http://schemas.openxmlformats.org/presentationml/2006/main">
  <p:tag name="KSO_WM_BEAUTIFY_FLAG" val=""/>
</p:tagLst>
</file>

<file path=ppt/tags/tag91.xml><?xml version="1.0" encoding="utf-8"?>
<p:tagLst xmlns:p="http://schemas.openxmlformats.org/presentationml/2006/main">
  <p:tag name="KSO_WM_BEAUTIFY_FLAG" val=""/>
</p:tagLst>
</file>

<file path=ppt/tags/tag92.xml><?xml version="1.0" encoding="utf-8"?>
<p:tagLst xmlns:p="http://schemas.openxmlformats.org/presentationml/2006/main">
  <p:tag name="KSO_WM_BEAUTIFY_FLAG" val=""/>
</p:tagLst>
</file>

<file path=ppt/tags/tag93.xml><?xml version="1.0" encoding="utf-8"?>
<p:tagLst xmlns:p="http://schemas.openxmlformats.org/presentationml/2006/main">
  <p:tag name="KSO_WM_BEAUTIFY_FLAG" val=""/>
</p:tagLst>
</file>

<file path=ppt/tags/tag94.xml><?xml version="1.0" encoding="utf-8"?>
<p:tagLst xmlns:p="http://schemas.openxmlformats.org/presentationml/2006/main">
  <p:tag name="KSO_WM_BEAUTIFY_FLAG" val=""/>
</p:tagLst>
</file>

<file path=ppt/tags/tag95.xml><?xml version="1.0" encoding="utf-8"?>
<p:tagLst xmlns:p="http://schemas.openxmlformats.org/presentationml/2006/main">
  <p:tag name="KSO_WM_BEAUTIFY_FLAG" val=""/>
</p:tagLst>
</file>

<file path=ppt/tags/tag96.xml><?xml version="1.0" encoding="utf-8"?>
<p:tagLst xmlns:p="http://schemas.openxmlformats.org/presentationml/2006/main">
  <p:tag name="KSO_WM_BEAUTIFY_FLAG" val=""/>
</p:tagLst>
</file>

<file path=ppt/tags/tag97.xml><?xml version="1.0" encoding="utf-8"?>
<p:tagLst xmlns:p="http://schemas.openxmlformats.org/presentationml/2006/main">
  <p:tag name="KSO_WM_BEAUTIFY_FLAG" val=""/>
</p:tagLst>
</file>

<file path=ppt/tags/tag98.xml><?xml version="1.0" encoding="utf-8"?>
<p:tagLst xmlns:p="http://schemas.openxmlformats.org/presentationml/2006/main">
  <p:tag name="KSO_WM_BEAUTIFY_FLAG" val=""/>
</p:tagLst>
</file>

<file path=ppt/tags/tag99.xml><?xml version="1.0" encoding="utf-8"?>
<p:tagLst xmlns:p="http://schemas.openxmlformats.org/presentationml/2006/main">
  <p:tag name="KSO_WM_BEAUTIFY_FLAG" val=""/>
</p:tagLst>
</file>

<file path=ppt/tags/tag100.xml><?xml version="1.0" encoding="utf-8"?>
<p:tagLst xmlns:p="http://schemas.openxmlformats.org/presentationml/2006/main">
  <p:tag name="TABLE_ENDDRAG_ORIGIN_RECT" val="791*213"/>
  <p:tag name="TABLE_ENDDRAG_RECT" val="91*238*791*213"/>
</p:tagLst>
</file>

<file path=ppt/tags/tag101.xml><?xml version="1.0" encoding="utf-8"?>
<p:tagLst xmlns:p="http://schemas.openxmlformats.org/presentationml/2006/main">
  <p:tag name="KSO_WM_BEAUTIFY_FLAG" val=""/>
</p:tagLst>
</file>

<file path=ppt/tags/tag102.xml><?xml version="1.0" encoding="utf-8"?>
<p:tagLst xmlns:p="http://schemas.openxmlformats.org/presentationml/2006/main">
  <p:tag name="KSO_WM_BEAUTIFY_FLAG" val=""/>
</p:tagLst>
</file>

<file path=ppt/tags/tag103.xml><?xml version="1.0" encoding="utf-8"?>
<p:tagLst xmlns:p="http://schemas.openxmlformats.org/presentationml/2006/main">
  <p:tag name="KSO_WM_BEAUTIFY_FLAG" val=""/>
</p:tagLst>
</file>

<file path=ppt/tags/tag104.xml><?xml version="1.0" encoding="utf-8"?>
<p:tagLst xmlns:p="http://schemas.openxmlformats.org/presentationml/2006/main">
  <p:tag name="KSO_WM_BEAUTIFY_FLAG" val=""/>
</p:tagLst>
</file>

<file path=ppt/tags/tag105.xml><?xml version="1.0" encoding="utf-8"?>
<p:tagLst xmlns:p="http://schemas.openxmlformats.org/presentationml/2006/main">
  <p:tag name="KSO_WM_BEAUTIFY_FLAG" val=""/>
</p:tagLst>
</file>

<file path=ppt/tags/tag106.xml><?xml version="1.0" encoding="utf-8"?>
<p:tagLst xmlns:p="http://schemas.openxmlformats.org/presentationml/2006/main">
  <p:tag name="KSO_WM_BEAUTIFY_FLAG" val=""/>
</p:tagLst>
</file>

<file path=ppt/tags/tag107.xml><?xml version="1.0" encoding="utf-8"?>
<p:tagLst xmlns:p="http://schemas.openxmlformats.org/presentationml/2006/main">
  <p:tag name="KSO_WM_BEAUTIFY_FLAG" val=""/>
</p:tagLst>
</file>

<file path=ppt/tags/tag108.xml><?xml version="1.0" encoding="utf-8"?>
<p:tagLst xmlns:p="http://schemas.openxmlformats.org/presentationml/2006/main">
  <p:tag name="KSO_WM_BEAUTIFY_FLAG" val=""/>
</p:tagLst>
</file>

<file path=ppt/tags/tag109.xml><?xml version="1.0" encoding="utf-8"?>
<p:tagLst xmlns:p="http://schemas.openxmlformats.org/presentationml/2006/main">
  <p:tag name="KSO_WM_BEAUTIFY_FLAG" val=""/>
</p:tagLst>
</file>

<file path=ppt/tags/tag110.xml><?xml version="1.0" encoding="utf-8"?>
<p:tagLst xmlns:p="http://schemas.openxmlformats.org/presentationml/2006/main">
  <p:tag name="KSO_WM_BEAUTIFY_FLAG" val=""/>
</p:tagLst>
</file>

<file path=ppt/tags/tag111.xml><?xml version="1.0" encoding="utf-8"?>
<p:tagLst xmlns:p="http://schemas.openxmlformats.org/presentationml/2006/main">
  <p:tag name="KSO_WM_BEAUTIFY_FLAG" val=""/>
</p:tagLst>
</file>

<file path=ppt/tags/tag112.xml><?xml version="1.0" encoding="utf-8"?>
<p:tagLst xmlns:p="http://schemas.openxmlformats.org/presentationml/2006/main">
  <p:tag name="KSO_WM_BEAUTIFY_FLAG" val=""/>
</p:tagLst>
</file>

<file path=ppt/tags/tag113.xml><?xml version="1.0" encoding="utf-8"?>
<p:tagLst xmlns:p="http://schemas.openxmlformats.org/presentationml/2006/main">
  <p:tag name="KSO_WM_BEAUTIFY_FLAG" val=""/>
</p:tagLst>
</file>

<file path=ppt/tags/tag114.xml><?xml version="1.0" encoding="utf-8"?>
<p:tagLst xmlns:p="http://schemas.openxmlformats.org/presentationml/2006/main">
  <p:tag name="KSO_WM_BEAUTIFY_FLAG" val=""/>
</p:tagLst>
</file>

<file path=ppt/tags/tag115.xml><?xml version="1.0" encoding="utf-8"?>
<p:tagLst xmlns:p="http://schemas.openxmlformats.org/presentationml/2006/main">
  <p:tag name="KSO_WM_BEAUTIFY_FLAG" val=""/>
</p:tagLst>
</file>

<file path=ppt/tags/tag116.xml><?xml version="1.0" encoding="utf-8"?>
<p:tagLst xmlns:p="http://schemas.openxmlformats.org/presentationml/2006/main">
  <p:tag name="KSO_WM_BEAUTIFY_FLAG" val=""/>
</p:tagLst>
</file>

<file path=ppt/tags/tag117.xml><?xml version="1.0" encoding="utf-8"?>
<p:tagLst xmlns:p="http://schemas.openxmlformats.org/presentationml/2006/main">
  <p:tag name="KSO_WM_BEAUTIFY_FLAG" val=""/>
</p:tagLst>
</file>

<file path=ppt/tags/tag118.xml><?xml version="1.0" encoding="utf-8"?>
<p:tagLst xmlns:p="http://schemas.openxmlformats.org/presentationml/2006/main">
  <p:tag name="KSO_WM_BEAUTIFY_FLAG" val=""/>
</p:tagLst>
</file>

<file path=ppt/tags/tag119.xml><?xml version="1.0" encoding="utf-8"?>
<p:tagLst xmlns:p="http://schemas.openxmlformats.org/presentationml/2006/main">
  <p:tag name="KSO_WM_BEAUTIFY_FLAG" val=""/>
</p:tagLst>
</file>

<file path=ppt/tags/tag120.xml><?xml version="1.0" encoding="utf-8"?>
<p:tagLst xmlns:p="http://schemas.openxmlformats.org/presentationml/2006/main">
  <p:tag name="KSO_WM_BEAUTIFY_FLAG" val=""/>
</p:tagLst>
</file>

<file path=ppt/tags/tag121.xml><?xml version="1.0" encoding="utf-8"?>
<p:tagLst xmlns:p="http://schemas.openxmlformats.org/presentationml/2006/main">
  <p:tag name="KSO_WM_BEAUTIFY_FLAG" val=""/>
</p:tagLst>
</file>

<file path=ppt/tags/tag122.xml><?xml version="1.0" encoding="utf-8"?>
<p:tagLst xmlns:p="http://schemas.openxmlformats.org/presentationml/2006/main">
  <p:tag name="KSO_WM_BEAUTIFY_FLAG" val=""/>
</p:tagLst>
</file>

<file path=ppt/tags/tag123.xml><?xml version="1.0" encoding="utf-8"?>
<p:tagLst xmlns:p="http://schemas.openxmlformats.org/presentationml/2006/main">
  <p:tag name="KSO_WM_BEAUTIFY_FLAG" val=""/>
</p:tagLst>
</file>

<file path=ppt/tags/tag124.xml><?xml version="1.0" encoding="utf-8"?>
<p:tagLst xmlns:p="http://schemas.openxmlformats.org/presentationml/2006/main">
  <p:tag name="KSO_WM_BEAUTIFY_FLAG" val=""/>
</p:tagLst>
</file>

<file path=ppt/tags/tag125.xml><?xml version="1.0" encoding="utf-8"?>
<p:tagLst xmlns:p="http://schemas.openxmlformats.org/presentationml/2006/main">
  <p:tag name="KSO_WM_BEAUTIFY_FLAG" val=""/>
</p:tagLst>
</file>

<file path=ppt/tags/tag126.xml><?xml version="1.0" encoding="utf-8"?>
<p:tagLst xmlns:p="http://schemas.openxmlformats.org/presentationml/2006/main">
  <p:tag name="KSO_WM_BEAUTIFY_FLAG" val=""/>
</p:tagLst>
</file>

<file path=ppt/tags/tag127.xml><?xml version="1.0" encoding="utf-8"?>
<p:tagLst xmlns:p="http://schemas.openxmlformats.org/presentationml/2006/main">
  <p:tag name="KSO_WM_BEAUTIFY_FLAG" val=""/>
</p:tagLst>
</file>

<file path=ppt/tags/tag128.xml><?xml version="1.0" encoding="utf-8"?>
<p:tagLst xmlns:p="http://schemas.openxmlformats.org/presentationml/2006/main">
  <p:tag name="KSO_WM_BEAUTIFY_FLAG" val=""/>
</p:tagLst>
</file>

<file path=ppt/tags/tag129.xml><?xml version="1.0" encoding="utf-8"?>
<p:tagLst xmlns:p="http://schemas.openxmlformats.org/presentationml/2006/main">
  <p:tag name="KSO_WM_BEAUTIFY_FLAG" val=""/>
</p:tagLst>
</file>

<file path=ppt/tags/tag130.xml><?xml version="1.0" encoding="utf-8"?>
<p:tagLst xmlns:p="http://schemas.openxmlformats.org/presentationml/2006/main">
  <p:tag name="KSO_WM_BEAUTIFY_FLAG" val=""/>
</p:tagLst>
</file>

<file path=ppt/tags/tag131.xml><?xml version="1.0" encoding="utf-8"?>
<p:tagLst xmlns:p="http://schemas.openxmlformats.org/presentationml/2006/main">
  <p:tag name="KSO_WM_BEAUTIFY_FLAG" val=""/>
</p:tagLst>
</file>

<file path=ppt/tags/tag132.xml><?xml version="1.0" encoding="utf-8"?>
<p:tagLst xmlns:p="http://schemas.openxmlformats.org/presentationml/2006/main">
  <p:tag name="KSO_WM_BEAUTIFY_FLAG" val=""/>
</p:tagLst>
</file>

<file path=ppt/tags/tag133.xml><?xml version="1.0" encoding="utf-8"?>
<p:tagLst xmlns:p="http://schemas.openxmlformats.org/presentationml/2006/main">
  <p:tag name="TABLE_ENDDRAG_ORIGIN_RECT" val="367*68"/>
  <p:tag name="TABLE_ENDDRAG_RECT" val="191*249*367*68"/>
</p:tagLst>
</file>

<file path=ppt/tags/tag134.xml><?xml version="1.0" encoding="utf-8"?>
<p:tagLst xmlns:p="http://schemas.openxmlformats.org/presentationml/2006/main">
  <p:tag name="KSO_WM_BEAUTIFY_FLAG" val=""/>
</p:tagLst>
</file>

<file path=ppt/tags/tag135.xml><?xml version="1.0" encoding="utf-8"?>
<p:tagLst xmlns:p="http://schemas.openxmlformats.org/presentationml/2006/main">
  <p:tag name="KSO_WM_BEAUTIFY_FLAG" val=""/>
</p:tagLst>
</file>

<file path=ppt/tags/tag136.xml><?xml version="1.0" encoding="utf-8"?>
<p:tagLst xmlns:p="http://schemas.openxmlformats.org/presentationml/2006/main">
  <p:tag name="KSO_WM_BEAUTIFY_FLAG" val=""/>
</p:tagLst>
</file>

<file path=ppt/tags/tag137.xml><?xml version="1.0" encoding="utf-8"?>
<p:tagLst xmlns:p="http://schemas.openxmlformats.org/presentationml/2006/main">
  <p:tag name="KSO_WM_BEAUTIFY_FLAG" val=""/>
</p:tagLst>
</file>

<file path=ppt/tags/tag138.xml><?xml version="1.0" encoding="utf-8"?>
<p:tagLst xmlns:p="http://schemas.openxmlformats.org/presentationml/2006/main">
  <p:tag name="KSO_WM_BEAUTIFY_FLAG" val=""/>
</p:tagLst>
</file>

<file path=ppt/tags/tag139.xml><?xml version="1.0" encoding="utf-8"?>
<p:tagLst xmlns:p="http://schemas.openxmlformats.org/presentationml/2006/main">
  <p:tag name="KSO_WM_BEAUTIFY_FLAG" val=""/>
</p:tagLst>
</file>

<file path=ppt/tags/tag140.xml><?xml version="1.0" encoding="utf-8"?>
<p:tagLst xmlns:p="http://schemas.openxmlformats.org/presentationml/2006/main">
  <p:tag name="KSO_WM_BEAUTIFY_FLAG" val=""/>
</p:tagLst>
</file>

<file path=ppt/tags/tag141.xml><?xml version="1.0" encoding="utf-8"?>
<p:tagLst xmlns:p="http://schemas.openxmlformats.org/presentationml/2006/main">
  <p:tag name="KSO_WM_BEAUTIFY_FLAG" val=""/>
</p:tagLst>
</file>

<file path=ppt/tags/tag142.xml><?xml version="1.0" encoding="utf-8"?>
<p:tagLst xmlns:p="http://schemas.openxmlformats.org/presentationml/2006/main">
  <p:tag name="KSO_WM_BEAUTIFY_FLAG" val=""/>
</p:tagLst>
</file>

<file path=ppt/tags/tag143.xml><?xml version="1.0" encoding="utf-8"?>
<p:tagLst xmlns:p="http://schemas.openxmlformats.org/presentationml/2006/main">
  <p:tag name="KSO_WM_BEAUTIFY_FLAG" val=""/>
</p:tagLst>
</file>

<file path=ppt/tags/tag144.xml><?xml version="1.0" encoding="utf-8"?>
<p:tagLst xmlns:p="http://schemas.openxmlformats.org/presentationml/2006/main">
  <p:tag name="KSO_WM_BEAUTIFY_FLAG" val=""/>
</p:tagLst>
</file>

<file path=ppt/tags/tag145.xml><?xml version="1.0" encoding="utf-8"?>
<p:tagLst xmlns:p="http://schemas.openxmlformats.org/presentationml/2006/main">
  <p:tag name="KSO_WM_BEAUTIFY_FLAG" val=""/>
</p:tagLst>
</file>

<file path=ppt/tags/tag146.xml><?xml version="1.0" encoding="utf-8"?>
<p:tagLst xmlns:p="http://schemas.openxmlformats.org/presentationml/2006/main">
  <p:tag name="KSO_WM_BEAUTIFY_FLAG" val=""/>
</p:tagLst>
</file>

<file path=ppt/tags/tag147.xml><?xml version="1.0" encoding="utf-8"?>
<p:tagLst xmlns:p="http://schemas.openxmlformats.org/presentationml/2006/main">
  <p:tag name="KSO_WM_BEAUTIFY_FLAG" val=""/>
</p:tagLst>
</file>

<file path=ppt/tags/tag148.xml><?xml version="1.0" encoding="utf-8"?>
<p:tagLst xmlns:p="http://schemas.openxmlformats.org/presentationml/2006/main">
  <p:tag name="KSO_WM_BEAUTIFY_FLAG" val=""/>
</p:tagLst>
</file>

<file path=ppt/tags/tag149.xml><?xml version="1.0" encoding="utf-8"?>
<p:tagLst xmlns:p="http://schemas.openxmlformats.org/presentationml/2006/main">
  <p:tag name="KSO_WM_BEAUTIFY_FLAG" val=""/>
</p:tagLst>
</file>

<file path=ppt/tags/tag150.xml><?xml version="1.0" encoding="utf-8"?>
<p:tagLst xmlns:p="http://schemas.openxmlformats.org/presentationml/2006/main">
  <p:tag name="KSO_WM_BEAUTIFY_FLAG" val=""/>
</p:tagLst>
</file>

<file path=ppt/tags/tag151.xml><?xml version="1.0" encoding="utf-8"?>
<p:tagLst xmlns:p="http://schemas.openxmlformats.org/presentationml/2006/main">
  <p:tag name="KSO_WM_BEAUTIFY_FLAG" val=""/>
</p:tagLst>
</file>

<file path=ppt/tags/tag152.xml><?xml version="1.0" encoding="utf-8"?>
<p:tagLst xmlns:p="http://schemas.openxmlformats.org/presentationml/2006/main">
  <p:tag name="KSO_WM_BEAUTIFY_FLAG" val=""/>
</p:tagLst>
</file>

<file path=ppt/tags/tag153.xml><?xml version="1.0" encoding="utf-8"?>
<p:tagLst xmlns:p="http://schemas.openxmlformats.org/presentationml/2006/main">
  <p:tag name="KSO_WM_BEAUTIFY_FLAG" val=""/>
</p:tagLst>
</file>

<file path=ppt/tags/tag154.xml><?xml version="1.0" encoding="utf-8"?>
<p:tagLst xmlns:p="http://schemas.openxmlformats.org/presentationml/2006/main">
  <p:tag name="KSO_WM_BEAUTIFY_FLAG" val=""/>
</p:tagLst>
</file>

<file path=ppt/tags/tag155.xml><?xml version="1.0" encoding="utf-8"?>
<p:tagLst xmlns:p="http://schemas.openxmlformats.org/presentationml/2006/main">
  <p:tag name="KSO_WM_BEAUTIFY_FLAG" val=""/>
</p:tagLst>
</file>

<file path=ppt/tags/tag156.xml><?xml version="1.0" encoding="utf-8"?>
<p:tagLst xmlns:p="http://schemas.openxmlformats.org/presentationml/2006/main">
  <p:tag name="KSO_WM_BEAUTIFY_FLAG" val=""/>
</p:tagLst>
</file>

<file path=ppt/tags/tag157.xml><?xml version="1.0" encoding="utf-8"?>
<p:tagLst xmlns:p="http://schemas.openxmlformats.org/presentationml/2006/main">
  <p:tag name="KSO_WM_BEAUTIFY_FLAG" val=""/>
</p:tagLst>
</file>

<file path=ppt/tags/tag158.xml><?xml version="1.0" encoding="utf-8"?>
<p:tagLst xmlns:p="http://schemas.openxmlformats.org/presentationml/2006/main">
  <p:tag name="KSO_WM_BEAUTIFY_FLAG" val=""/>
</p:tagLst>
</file>

<file path=ppt/tags/tag159.xml><?xml version="1.0" encoding="utf-8"?>
<p:tagLst xmlns:p="http://schemas.openxmlformats.org/presentationml/2006/main">
  <p:tag name="KSO_WM_BEAUTIFY_FLAG" val=""/>
</p:tagLst>
</file>

<file path=ppt/tags/tag160.xml><?xml version="1.0" encoding="utf-8"?>
<p:tagLst xmlns:p="http://schemas.openxmlformats.org/presentationml/2006/main">
  <p:tag name="KSO_WM_BEAUTIFY_FLAG" val=""/>
</p:tagLst>
</file>

<file path=ppt/tags/tag161.xml><?xml version="1.0" encoding="utf-8"?>
<p:tagLst xmlns:p="http://schemas.openxmlformats.org/presentationml/2006/main">
  <p:tag name="KSO_WM_BEAUTIFY_FLAG" val=""/>
</p:tagLst>
</file>

<file path=ppt/tags/tag162.xml><?xml version="1.0" encoding="utf-8"?>
<p:tagLst xmlns:p="http://schemas.openxmlformats.org/presentationml/2006/main">
  <p:tag name="KSO_WM_BEAUTIFY_FLAG" val=""/>
</p:tagLst>
</file>

<file path=ppt/tags/tag163.xml><?xml version="1.0" encoding="utf-8"?>
<p:tagLst xmlns:p="http://schemas.openxmlformats.org/presentationml/2006/main">
  <p:tag name="KSO_WM_BEAUTIFY_FLAG" val=""/>
</p:tagLst>
</file>

<file path=ppt/tags/tag164.xml><?xml version="1.0" encoding="utf-8"?>
<p:tagLst xmlns:p="http://schemas.openxmlformats.org/presentationml/2006/main">
  <p:tag name="KSO_WM_BEAUTIFY_FLAG" val=""/>
</p:tagLst>
</file>

<file path=ppt/tags/tag165.xml><?xml version="1.0" encoding="utf-8"?>
<p:tagLst xmlns:p="http://schemas.openxmlformats.org/presentationml/2006/main">
  <p:tag name="KSO_WM_BEAUTIFY_FLAG" val=""/>
</p:tagLst>
</file>

<file path=ppt/tags/tag166.xml><?xml version="1.0" encoding="utf-8"?>
<p:tagLst xmlns:p="http://schemas.openxmlformats.org/presentationml/2006/main">
  <p:tag name="KSO_WM_BEAUTIFY_FLAG" val=""/>
</p:tagLst>
</file>

<file path=ppt/tags/tag167.xml><?xml version="1.0" encoding="utf-8"?>
<p:tagLst xmlns:p="http://schemas.openxmlformats.org/presentationml/2006/main">
  <p:tag name="KSO_WM_BEAUTIFY_FLAG" val=""/>
</p:tagLst>
</file>

<file path=ppt/tags/tag168.xml><?xml version="1.0" encoding="utf-8"?>
<p:tagLst xmlns:p="http://schemas.openxmlformats.org/presentationml/2006/main">
  <p:tag name="KSO_WM_BEAUTIFY_FLAG" val=""/>
</p:tagLst>
</file>

<file path=ppt/tags/tag169.xml><?xml version="1.0" encoding="utf-8"?>
<p:tagLst xmlns:p="http://schemas.openxmlformats.org/presentationml/2006/main">
  <p:tag name="KSO_WM_BEAUTIFY_FLAG" val=""/>
</p:tagLst>
</file>

<file path=ppt/tags/tag170.xml><?xml version="1.0" encoding="utf-8"?>
<p:tagLst xmlns:p="http://schemas.openxmlformats.org/presentationml/2006/main">
  <p:tag name="KSO_WM_BEAUTIFY_FLAG" val=""/>
</p:tagLst>
</file>

<file path=ppt/tags/tag171.xml><?xml version="1.0" encoding="utf-8"?>
<p:tagLst xmlns:p="http://schemas.openxmlformats.org/presentationml/2006/main">
  <p:tag name="KSO_WM_BEAUTIFY_FLAG" val=""/>
</p:tagLst>
</file>

<file path=ppt/tags/tag172.xml><?xml version="1.0" encoding="utf-8"?>
<p:tagLst xmlns:p="http://schemas.openxmlformats.org/presentationml/2006/main">
  <p:tag name="KSO_WM_BEAUTIFY_FLAG" val=""/>
</p:tagLst>
</file>

<file path=ppt/tags/tag173.xml><?xml version="1.0" encoding="utf-8"?>
<p:tagLst xmlns:p="http://schemas.openxmlformats.org/presentationml/2006/main">
  <p:tag name="KSO_WM_BEAUTIFY_FLAG" val=""/>
</p:tagLst>
</file>

<file path=ppt/tags/tag174.xml><?xml version="1.0" encoding="utf-8"?>
<p:tagLst xmlns:p="http://schemas.openxmlformats.org/presentationml/2006/main">
  <p:tag name="KSO_WM_BEAUTIFY_FLAG" val=""/>
</p:tagLst>
</file>

<file path=ppt/tags/tag175.xml><?xml version="1.0" encoding="utf-8"?>
<p:tagLst xmlns:p="http://schemas.openxmlformats.org/presentationml/2006/main">
  <p:tag name="KSO_WM_BEAUTIFY_FLAG" val=""/>
</p:tagLst>
</file>

<file path=ppt/tags/tag176.xml><?xml version="1.0" encoding="utf-8"?>
<p:tagLst xmlns:p="http://schemas.openxmlformats.org/presentationml/2006/main">
  <p:tag name="KSO_WM_BEAUTIFY_FLAG" val=""/>
</p:tagLst>
</file>

<file path=ppt/tags/tag177.xml><?xml version="1.0" encoding="utf-8"?>
<p:tagLst xmlns:p="http://schemas.openxmlformats.org/presentationml/2006/main">
  <p:tag name="TABLE_ENDDRAG_ORIGIN_RECT" val="593*47"/>
  <p:tag name="TABLE_ENDDRAG_RECT" val="92*248*593*47"/>
</p:tagLst>
</file>

<file path=ppt/tags/tag178.xml><?xml version="1.0" encoding="utf-8"?>
<p:tagLst xmlns:p="http://schemas.openxmlformats.org/presentationml/2006/main">
  <p:tag name="KSO_WM_BEAUTIFY_FLAG" val=""/>
</p:tagLst>
</file>

<file path=ppt/tags/tag179.xml><?xml version="1.0" encoding="utf-8"?>
<p:tagLst xmlns:p="http://schemas.openxmlformats.org/presentationml/2006/main">
  <p:tag name="KSO_WM_BEAUTIFY_FLAG" val=""/>
</p:tagLst>
</file>

<file path=ppt/tags/tag180.xml><?xml version="1.0" encoding="utf-8"?>
<p:tagLst xmlns:p="http://schemas.openxmlformats.org/presentationml/2006/main">
  <p:tag name="KSO_WM_BEAUTIFY_FLAG" val=""/>
</p:tagLst>
</file>

<file path=ppt/tags/tag181.xml><?xml version="1.0" encoding="utf-8"?>
<p:tagLst xmlns:p="http://schemas.openxmlformats.org/presentationml/2006/main">
  <p:tag name="KSO_WM_BEAUTIFY_FLAG" val=""/>
</p:tagLst>
</file>

<file path=ppt/tags/tag182.xml><?xml version="1.0" encoding="utf-8"?>
<p:tagLst xmlns:p="http://schemas.openxmlformats.org/presentationml/2006/main">
  <p:tag name="KSO_WM_BEAUTIFY_FLAG" val=""/>
</p:tagLst>
</file>

<file path=ppt/tags/tag183.xml><?xml version="1.0" encoding="utf-8"?>
<p:tagLst xmlns:p="http://schemas.openxmlformats.org/presentationml/2006/main">
  <p:tag name="KSO_WM_BEAUTIFY_FLAG" val=""/>
</p:tagLst>
</file>

<file path=ppt/tags/tag184.xml><?xml version="1.0" encoding="utf-8"?>
<p:tagLst xmlns:p="http://schemas.openxmlformats.org/presentationml/2006/main">
  <p:tag name="KSO_WM_BEAUTIFY_FLAG" val=""/>
</p:tagLst>
</file>

<file path=ppt/tags/tag185.xml><?xml version="1.0" encoding="utf-8"?>
<p:tagLst xmlns:p="http://schemas.openxmlformats.org/presentationml/2006/main">
  <p:tag name="KSO_WM_BEAUTIFY_FLAG" val=""/>
</p:tagLst>
</file>

<file path=ppt/tags/tag186.xml><?xml version="1.0" encoding="utf-8"?>
<p:tagLst xmlns:p="http://schemas.openxmlformats.org/presentationml/2006/main">
  <p:tag name="KSO_WM_BEAUTIFY_FLAG" val=""/>
</p:tagLst>
</file>

<file path=ppt/tags/tag187.xml><?xml version="1.0" encoding="utf-8"?>
<p:tagLst xmlns:p="http://schemas.openxmlformats.org/presentationml/2006/main">
  <p:tag name="KSO_WM_BEAUTIFY_FLAG" val=""/>
</p:tagLst>
</file>

<file path=ppt/tags/tag188.xml><?xml version="1.0" encoding="utf-8"?>
<p:tagLst xmlns:p="http://schemas.openxmlformats.org/presentationml/2006/main">
  <p:tag name="KSO_WM_BEAUTIFY_FLAG" val=""/>
</p:tagLst>
</file>

<file path=ppt/tags/tag189.xml><?xml version="1.0" encoding="utf-8"?>
<p:tagLst xmlns:p="http://schemas.openxmlformats.org/presentationml/2006/main">
  <p:tag name="KSO_WM_BEAUTIFY_FLAG" val=""/>
</p:tagLst>
</file>

<file path=ppt/tags/tag190.xml><?xml version="1.0" encoding="utf-8"?>
<p:tagLst xmlns:p="http://schemas.openxmlformats.org/presentationml/2006/main">
  <p:tag name="KSO_WM_BEAUTIFY_FLAG" val=""/>
</p:tagLst>
</file>

<file path=ppt/tags/tag191.xml><?xml version="1.0" encoding="utf-8"?>
<p:tagLst xmlns:p="http://schemas.openxmlformats.org/presentationml/2006/main">
  <p:tag name="KSO_WM_BEAUTIFY_FLAG" val=""/>
</p:tagLst>
</file>

<file path=ppt/tags/tag192.xml><?xml version="1.0" encoding="utf-8"?>
<p:tagLst xmlns:p="http://schemas.openxmlformats.org/presentationml/2006/main">
  <p:tag name="KSO_WM_BEAUTIFY_FLAG" val=""/>
</p:tagLst>
</file>

<file path=ppt/tags/tag193.xml><?xml version="1.0" encoding="utf-8"?>
<p:tagLst xmlns:p="http://schemas.openxmlformats.org/presentationml/2006/main">
  <p:tag name="KSO_WM_BEAUTIFY_FLAG" val=""/>
</p:tagLst>
</file>

<file path=ppt/tags/tag194.xml><?xml version="1.0" encoding="utf-8"?>
<p:tagLst xmlns:p="http://schemas.openxmlformats.org/presentationml/2006/main">
  <p:tag name="KSO_WM_BEAUTIFY_FLAG" val=""/>
</p:tagLst>
</file>

<file path=ppt/tags/tag195.xml><?xml version="1.0" encoding="utf-8"?>
<p:tagLst xmlns:p="http://schemas.openxmlformats.org/presentationml/2006/main">
  <p:tag name="KSO_WM_BEAUTIFY_FLAG" val=""/>
</p:tagLst>
</file>

<file path=ppt/tags/tag196.xml><?xml version="1.0" encoding="utf-8"?>
<p:tagLst xmlns:p="http://schemas.openxmlformats.org/presentationml/2006/main">
  <p:tag name="KSO_WM_BEAUTIFY_FLAG" val=""/>
</p:tagLst>
</file>

<file path=ppt/tags/tag197.xml><?xml version="1.0" encoding="utf-8"?>
<p:tagLst xmlns:p="http://schemas.openxmlformats.org/presentationml/2006/main">
  <p:tag name="KSO_WM_BEAUTIFY_FLAG" val=""/>
</p:tagLst>
</file>

<file path=ppt/tags/tag198.xml><?xml version="1.0" encoding="utf-8"?>
<p:tagLst xmlns:p="http://schemas.openxmlformats.org/presentationml/2006/main">
  <p:tag name="KSO_WM_BEAUTIFY_FLAG" val=""/>
</p:tagLst>
</file>

<file path=ppt/tags/tag199.xml><?xml version="1.0" encoding="utf-8"?>
<p:tagLst xmlns:p="http://schemas.openxmlformats.org/presentationml/2006/main">
  <p:tag name="KSO_WM_BEAUTIFY_FLAG" val=""/>
</p:tagLst>
</file>

<file path=ppt/tags/tag200.xml><?xml version="1.0" encoding="utf-8"?>
<p:tagLst xmlns:p="http://schemas.openxmlformats.org/presentationml/2006/main">
  <p:tag name="KSO_WM_BEAUTIFY_FLAG" val=""/>
</p:tagLst>
</file>

<file path=ppt/tags/tag201.xml><?xml version="1.0" encoding="utf-8"?>
<p:tagLst xmlns:p="http://schemas.openxmlformats.org/presentationml/2006/main">
  <p:tag name="KSO_WM_BEAUTIFY_FLAG" val=""/>
</p:tagLst>
</file>

<file path=ppt/tags/tag202.xml><?xml version="1.0" encoding="utf-8"?>
<p:tagLst xmlns:p="http://schemas.openxmlformats.org/presentationml/2006/main">
  <p:tag name="KSO_WM_BEAUTIFY_FLAG" val=""/>
</p:tagLst>
</file>

<file path=ppt/tags/tag203.xml><?xml version="1.0" encoding="utf-8"?>
<p:tagLst xmlns:p="http://schemas.openxmlformats.org/presentationml/2006/main">
  <p:tag name="KSO_WM_BEAUTIFY_FLAG" val=""/>
</p:tagLst>
</file>

<file path=ppt/tags/tag204.xml><?xml version="1.0" encoding="utf-8"?>
<p:tagLst xmlns:p="http://schemas.openxmlformats.org/presentationml/2006/main">
  <p:tag name="TABLE_ENDDRAG_ORIGIN_RECT" val="802*201"/>
  <p:tag name="TABLE_ENDDRAG_RECT" val="91*244*802*201"/>
</p:tagLst>
</file>

<file path=ppt/tags/tag205.xml><?xml version="1.0" encoding="utf-8"?>
<p:tagLst xmlns:p="http://schemas.openxmlformats.org/presentationml/2006/main">
  <p:tag name="KSO_WM_BEAUTIFY_FLAG" val=""/>
</p:tagLst>
</file>

<file path=ppt/tags/tag206.xml><?xml version="1.0" encoding="utf-8"?>
<p:tagLst xmlns:p="http://schemas.openxmlformats.org/presentationml/2006/main">
  <p:tag name="KSO_WM_BEAUTIFY_FLAG" val=""/>
</p:tagLst>
</file>

<file path=ppt/tags/tag207.xml><?xml version="1.0" encoding="utf-8"?>
<p:tagLst xmlns:p="http://schemas.openxmlformats.org/presentationml/2006/main">
  <p:tag name="KSO_WM_BEAUTIFY_FLAG" val=""/>
</p:tagLst>
</file>

<file path=ppt/tags/tag208.xml><?xml version="1.0" encoding="utf-8"?>
<p:tagLst xmlns:p="http://schemas.openxmlformats.org/presentationml/2006/main">
  <p:tag name="KSO_WM_BEAUTIFY_FLAG" val=""/>
</p:tagLst>
</file>

<file path=ppt/tags/tag209.xml><?xml version="1.0" encoding="utf-8"?>
<p:tagLst xmlns:p="http://schemas.openxmlformats.org/presentationml/2006/main">
  <p:tag name="KSO_WM_BEAUTIFY_FLAG" val=""/>
</p:tagLst>
</file>

<file path=ppt/tags/tag210.xml><?xml version="1.0" encoding="utf-8"?>
<p:tagLst xmlns:p="http://schemas.openxmlformats.org/presentationml/2006/main">
  <p:tag name="KSO_WM_BEAUTIFY_FLAG" val=""/>
</p:tagLst>
</file>

<file path=ppt/tags/tag211.xml><?xml version="1.0" encoding="utf-8"?>
<p:tagLst xmlns:p="http://schemas.openxmlformats.org/presentationml/2006/main">
  <p:tag name="KSO_WM_BEAUTIFY_FLAG" val=""/>
</p:tagLst>
</file>

<file path=ppt/tags/tag212.xml><?xml version="1.0" encoding="utf-8"?>
<p:tagLst xmlns:p="http://schemas.openxmlformats.org/presentationml/2006/main">
  <p:tag name="KSO_WM_BEAUTIFY_FLAG" val=""/>
</p:tagLst>
</file>

<file path=ppt/tags/tag213.xml><?xml version="1.0" encoding="utf-8"?>
<p:tagLst xmlns:p="http://schemas.openxmlformats.org/presentationml/2006/main">
  <p:tag name="KSO_WM_BEAUTIFY_FLAG" val=""/>
</p:tagLst>
</file>

<file path=ppt/tags/tag214.xml><?xml version="1.0" encoding="utf-8"?>
<p:tagLst xmlns:p="http://schemas.openxmlformats.org/presentationml/2006/main">
  <p:tag name="KSO_WM_BEAUTIFY_FLAG" val=""/>
</p:tagLst>
</file>

<file path=ppt/tags/tag215.xml><?xml version="1.0" encoding="utf-8"?>
<p:tagLst xmlns:p="http://schemas.openxmlformats.org/presentationml/2006/main">
  <p:tag name="KSO_WM_BEAUTIFY_FLAG" val=""/>
</p:tagLst>
</file>

<file path=ppt/tags/tag216.xml><?xml version="1.0" encoding="utf-8"?>
<p:tagLst xmlns:p="http://schemas.openxmlformats.org/presentationml/2006/main">
  <p:tag name="KSO_WM_BEAUTIFY_FLAG" val=""/>
</p:tagLst>
</file>

<file path=ppt/tags/tag217.xml><?xml version="1.0" encoding="utf-8"?>
<p:tagLst xmlns:p="http://schemas.openxmlformats.org/presentationml/2006/main">
  <p:tag name="KSO_WM_BEAUTIFY_FLAG" val=""/>
</p:tagLst>
</file>

<file path=ppt/tags/tag218.xml><?xml version="1.0" encoding="utf-8"?>
<p:tagLst xmlns:p="http://schemas.openxmlformats.org/presentationml/2006/main">
  <p:tag name="KSO_WM_BEAUTIFY_FLAG" val=""/>
</p:tagLst>
</file>

<file path=ppt/tags/tag219.xml><?xml version="1.0" encoding="utf-8"?>
<p:tagLst xmlns:p="http://schemas.openxmlformats.org/presentationml/2006/main">
  <p:tag name="KSO_WM_BEAUTIFY_FLAG" val=""/>
</p:tagLst>
</file>

<file path=ppt/tags/tag220.xml><?xml version="1.0" encoding="utf-8"?>
<p:tagLst xmlns:p="http://schemas.openxmlformats.org/presentationml/2006/main">
  <p:tag name="KSO_WM_BEAUTIFY_FLAG" val=""/>
</p:tagLst>
</file>

<file path=ppt/tags/tag221.xml><?xml version="1.0" encoding="utf-8"?>
<p:tagLst xmlns:p="http://schemas.openxmlformats.org/presentationml/2006/main">
  <p:tag name="KSO_WM_BEAUTIFY_FLAG" val=""/>
</p:tagLst>
</file>

<file path=ppt/tags/tag222.xml><?xml version="1.0" encoding="utf-8"?>
<p:tagLst xmlns:p="http://schemas.openxmlformats.org/presentationml/2006/main">
  <p:tag name="KSO_WM_BEAUTIFY_FLAG" val=""/>
</p:tagLst>
</file>

<file path=ppt/tags/tag223.xml><?xml version="1.0" encoding="utf-8"?>
<p:tagLst xmlns:p="http://schemas.openxmlformats.org/presentationml/2006/main">
  <p:tag name="KSO_WM_BEAUTIFY_FLAG" val=""/>
</p:tagLst>
</file>

<file path=ppt/tags/tag224.xml><?xml version="1.0" encoding="utf-8"?>
<p:tagLst xmlns:p="http://schemas.openxmlformats.org/presentationml/2006/main">
  <p:tag name="KSO_WM_BEAUTIFY_FLAG" val=""/>
</p:tagLst>
</file>

<file path=ppt/tags/tag225.xml><?xml version="1.0" encoding="utf-8"?>
<p:tagLst xmlns:p="http://schemas.openxmlformats.org/presentationml/2006/main">
  <p:tag name="KSO_WM_BEAUTIFY_FLAG" val=""/>
</p:tagLst>
</file>

<file path=ppt/tags/tag226.xml><?xml version="1.0" encoding="utf-8"?>
<p:tagLst xmlns:p="http://schemas.openxmlformats.org/presentationml/2006/main">
  <p:tag name="KSO_WM_BEAUTIFY_FLAG" val=""/>
</p:tagLst>
</file>

<file path=ppt/tags/tag227.xml><?xml version="1.0" encoding="utf-8"?>
<p:tagLst xmlns:p="http://schemas.openxmlformats.org/presentationml/2006/main">
  <p:tag name="KSO_WM_BEAUTIFY_FLAG" val=""/>
</p:tagLst>
</file>

<file path=ppt/tags/tag228.xml><?xml version="1.0" encoding="utf-8"?>
<p:tagLst xmlns:p="http://schemas.openxmlformats.org/presentationml/2006/main">
  <p:tag name="KSO_WM_BEAUTIFY_FLAG" val=""/>
</p:tagLst>
</file>

<file path=ppt/tags/tag229.xml><?xml version="1.0" encoding="utf-8"?>
<p:tagLst xmlns:p="http://schemas.openxmlformats.org/presentationml/2006/main">
  <p:tag name="KSO_WM_BEAUTIFY_FLAG" val=""/>
</p:tagLst>
</file>

<file path=ppt/tags/tag230.xml><?xml version="1.0" encoding="utf-8"?>
<p:tagLst xmlns:p="http://schemas.openxmlformats.org/presentationml/2006/main">
  <p:tag name="KSO_WM_BEAUTIFY_FLAG" val=""/>
</p:tagLst>
</file>

<file path=ppt/tags/tag231.xml><?xml version="1.0" encoding="utf-8"?>
<p:tagLst xmlns:p="http://schemas.openxmlformats.org/presentationml/2006/main">
  <p:tag name="KSO_WM_BEAUTIFY_FLAG" val=""/>
</p:tagLst>
</file>

<file path=ppt/tags/tag232.xml><?xml version="1.0" encoding="utf-8"?>
<p:tagLst xmlns:p="http://schemas.openxmlformats.org/presentationml/2006/main">
  <p:tag name="KSO_WM_BEAUTIFY_FLAG" val=""/>
</p:tagLst>
</file>

<file path=ppt/tags/tag233.xml><?xml version="1.0" encoding="utf-8"?>
<p:tagLst xmlns:p="http://schemas.openxmlformats.org/presentationml/2006/main">
  <p:tag name="KSO_WM_BEAUTIFY_FLAG" val=""/>
</p:tagLst>
</file>

<file path=ppt/tags/tag234.xml><?xml version="1.0" encoding="utf-8"?>
<p:tagLst xmlns:p="http://schemas.openxmlformats.org/presentationml/2006/main">
  <p:tag name="KSO_WM_BEAUTIFY_FLAG" val=""/>
</p:tagLst>
</file>

<file path=ppt/tags/tag235.xml><?xml version="1.0" encoding="utf-8"?>
<p:tagLst xmlns:p="http://schemas.openxmlformats.org/presentationml/2006/main">
  <p:tag name="KSO_WM_BEAUTIFY_FLAG" val=""/>
</p:tagLst>
</file>

<file path=ppt/tags/tag236.xml><?xml version="1.0" encoding="utf-8"?>
<p:tagLst xmlns:p="http://schemas.openxmlformats.org/presentationml/2006/main">
  <p:tag name="KSO_WM_BEAUTIFY_FLAG" val=""/>
</p:tagLst>
</file>

<file path=ppt/tags/tag237.xml><?xml version="1.0" encoding="utf-8"?>
<p:tagLst xmlns:p="http://schemas.openxmlformats.org/presentationml/2006/main">
  <p:tag name="KSO_WM_BEAUTIFY_FLAG" val=""/>
</p:tagLst>
</file>

<file path=ppt/tags/tag238.xml><?xml version="1.0" encoding="utf-8"?>
<p:tagLst xmlns:p="http://schemas.openxmlformats.org/presentationml/2006/main">
  <p:tag name="KSO_WM_BEAUTIFY_FLAG" val=""/>
</p:tagLst>
</file>

<file path=ppt/tags/tag239.xml><?xml version="1.0" encoding="utf-8"?>
<p:tagLst xmlns:p="http://schemas.openxmlformats.org/presentationml/2006/main">
  <p:tag name="KSO_WM_BEAUTIFY_FLAG" val=""/>
</p:tagLst>
</file>

<file path=ppt/tags/tag240.xml><?xml version="1.0" encoding="utf-8"?>
<p:tagLst xmlns:p="http://schemas.openxmlformats.org/presentationml/2006/main">
  <p:tag name="KSO_WM_BEAUTIFY_FLAG" val=""/>
</p:tagLst>
</file>

<file path=ppt/tags/tag241.xml><?xml version="1.0" encoding="utf-8"?>
<p:tagLst xmlns:p="http://schemas.openxmlformats.org/presentationml/2006/main">
  <p:tag name="KSO_WM_BEAUTIFY_FLAG" val=""/>
</p:tagLst>
</file>

<file path=ppt/tags/tag242.xml><?xml version="1.0" encoding="utf-8"?>
<p:tagLst xmlns:p="http://schemas.openxmlformats.org/presentationml/2006/main">
  <p:tag name="KSO_WM_BEAUTIFY_FLAG" val=""/>
</p:tagLst>
</file>

<file path=ppt/tags/tag243.xml><?xml version="1.0" encoding="utf-8"?>
<p:tagLst xmlns:p="http://schemas.openxmlformats.org/presentationml/2006/main">
  <p:tag name="KSO_WM_BEAUTIFY_FLAG" val=""/>
</p:tagLst>
</file>

<file path=ppt/tags/tag244.xml><?xml version="1.0" encoding="utf-8"?>
<p:tagLst xmlns:p="http://schemas.openxmlformats.org/presentationml/2006/main">
  <p:tag name="KSO_WM_BEAUTIFY_FLAG" val=""/>
</p:tagLst>
</file>

<file path=ppt/tags/tag245.xml><?xml version="1.0" encoding="utf-8"?>
<p:tagLst xmlns:p="http://schemas.openxmlformats.org/presentationml/2006/main">
  <p:tag name="KSO_WM_BEAUTIFY_FLAG" val=""/>
</p:tagLst>
</file>

<file path=ppt/tags/tag246.xml><?xml version="1.0" encoding="utf-8"?>
<p:tagLst xmlns:p="http://schemas.openxmlformats.org/presentationml/2006/main">
  <p:tag name="KSO_WM_BEAUTIFY_FLAG" val=""/>
</p:tagLst>
</file>

<file path=ppt/tags/tag247.xml><?xml version="1.0" encoding="utf-8"?>
<p:tagLst xmlns:p="http://schemas.openxmlformats.org/presentationml/2006/main">
  <p:tag name="KSO_WM_BEAUTIFY_FLAG" val=""/>
</p:tagLst>
</file>

<file path=ppt/tags/tag248.xml><?xml version="1.0" encoding="utf-8"?>
<p:tagLst xmlns:p="http://schemas.openxmlformats.org/presentationml/2006/main">
  <p:tag name="KSO_WM_BEAUTIFY_FLAG" val=""/>
</p:tagLst>
</file>

<file path=ppt/tags/tag249.xml><?xml version="1.0" encoding="utf-8"?>
<p:tagLst xmlns:p="http://schemas.openxmlformats.org/presentationml/2006/main">
  <p:tag name="KSO_WM_BEAUTIFY_FLAG" val=""/>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TABLE_ENDDRAG_ORIGIN_RECT" val="593*65"/>
  <p:tag name="TABLE_ENDDRAG_RECT" val="91*244*593*65"/>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BEAUTIFY_FLAG" val=""/>
</p:tagLst>
</file>

<file path=ppt/tags/tag256.xml><?xml version="1.0" encoding="utf-8"?>
<p:tagLst xmlns:p="http://schemas.openxmlformats.org/presentationml/2006/main">
  <p:tag name="KSO_WM_BEAUTIFY_FLAG" val=""/>
</p:tagLst>
</file>

<file path=ppt/tags/tag257.xml><?xml version="1.0" encoding="utf-8"?>
<p:tagLst xmlns:p="http://schemas.openxmlformats.org/presentationml/2006/main">
  <p:tag name="KSO_WM_BEAUTIFY_FLAG" val=""/>
</p:tagLst>
</file>

<file path=ppt/tags/tag258.xml><?xml version="1.0" encoding="utf-8"?>
<p:tagLst xmlns:p="http://schemas.openxmlformats.org/presentationml/2006/main">
  <p:tag name="KSO_WM_BEAUTIFY_FLAG" val=""/>
</p:tagLst>
</file>

<file path=ppt/tags/tag259.xml><?xml version="1.0" encoding="utf-8"?>
<p:tagLst xmlns:p="http://schemas.openxmlformats.org/presentationml/2006/main">
  <p:tag name="KSO_WM_BEAUTIFY_FLAG" val=""/>
</p:tagLst>
</file>

<file path=ppt/tags/tag260.xml><?xml version="1.0" encoding="utf-8"?>
<p:tagLst xmlns:p="http://schemas.openxmlformats.org/presentationml/2006/main">
  <p:tag name="KSO_WM_BEAUTIFY_FLAG" val=""/>
</p:tagLst>
</file>

<file path=ppt/tags/tag261.xml><?xml version="1.0" encoding="utf-8"?>
<p:tagLst xmlns:p="http://schemas.openxmlformats.org/presentationml/2006/main">
  <p:tag name="KSO_WM_BEAUTIFY_FLAG" val=""/>
</p:tagLst>
</file>

<file path=ppt/tags/tag262.xml><?xml version="1.0" encoding="utf-8"?>
<p:tagLst xmlns:p="http://schemas.openxmlformats.org/presentationml/2006/main">
  <p:tag name="KSO_WM_BEAUTIFY_FLAG" val=""/>
</p:tagLst>
</file>

<file path=ppt/tags/tag263.xml><?xml version="1.0" encoding="utf-8"?>
<p:tagLst xmlns:p="http://schemas.openxmlformats.org/presentationml/2006/main">
  <p:tag name="KSO_WM_BEAUTIFY_FLAG" val=""/>
</p:tagLst>
</file>

<file path=ppt/tags/tag264.xml><?xml version="1.0" encoding="utf-8"?>
<p:tagLst xmlns:p="http://schemas.openxmlformats.org/presentationml/2006/main">
  <p:tag name="KSO_WM_BEAUTIFY_FLAG" val=""/>
</p:tagLst>
</file>

<file path=ppt/tags/tag265.xml><?xml version="1.0" encoding="utf-8"?>
<p:tagLst xmlns:p="http://schemas.openxmlformats.org/presentationml/2006/main">
  <p:tag name="KSO_WM_BEAUTIFY_FLAG" val=""/>
</p:tagLst>
</file>

<file path=ppt/tags/tag266.xml><?xml version="1.0" encoding="utf-8"?>
<p:tagLst xmlns:p="http://schemas.openxmlformats.org/presentationml/2006/main">
  <p:tag name="KSO_WM_BEAUTIFY_FLAG" val=""/>
</p:tagLst>
</file>

<file path=ppt/tags/tag267.xml><?xml version="1.0" encoding="utf-8"?>
<p:tagLst xmlns:p="http://schemas.openxmlformats.org/presentationml/2006/main">
  <p:tag name="KSO_WM_BEAUTIFY_FLAG" val=""/>
</p:tagLst>
</file>

<file path=ppt/tags/tag268.xml><?xml version="1.0" encoding="utf-8"?>
<p:tagLst xmlns:p="http://schemas.openxmlformats.org/presentationml/2006/main">
  <p:tag name="KSO_WM_BEAUTIFY_FLAG" val=""/>
</p:tagLst>
</file>

<file path=ppt/tags/tag269.xml><?xml version="1.0" encoding="utf-8"?>
<p:tagLst xmlns:p="http://schemas.openxmlformats.org/presentationml/2006/main">
  <p:tag name="KSO_WM_BEAUTIFY_FLAG" val=""/>
</p:tagLst>
</file>

<file path=ppt/tags/tag270.xml><?xml version="1.0" encoding="utf-8"?>
<p:tagLst xmlns:p="http://schemas.openxmlformats.org/presentationml/2006/main">
  <p:tag name="KSO_WM_BEAUTIFY_FLAG" val=""/>
</p:tagLst>
</file>

<file path=ppt/tags/tag27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7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自定义 2">
      <a:majorFont>
        <a:latin typeface="汉仪雅酷黑简"/>
        <a:ea typeface="汉仪雅酷黑简"/>
        <a:cs typeface="Arial"/>
      </a:majorFont>
      <a:minorFont>
        <a:latin typeface="汉仪君黑-45简"/>
        <a:ea typeface="汉仪君黑-45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209</Paragraphs>
  <Slides>34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34</vt:i4>
      </vt:variant>
    </vt:vector>
  </HeadingPairs>
  <TitlesOfParts>
    <vt:vector baseType="lpstr" size="42">
      <vt:lpstr>Arial</vt:lpstr>
      <vt:lpstr>Calibri</vt:lpstr>
      <vt:lpstr>汉仪雅酷黑简</vt:lpstr>
      <vt:lpstr>汉仪君黑-45简</vt:lpstr>
      <vt:lpstr>阿里巴巴普惠体 2.0 45 Light</vt:lpstr>
      <vt:lpstr>微软雅黑</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2024-09-01T18:08:35.306</cp:lastPrinted>
  <dcterms:created xsi:type="dcterms:W3CDTF">2024-09-01T10:08:35Z</dcterms:created>
  <dcterms:modified xsi:type="dcterms:W3CDTF">2024-09-01T10:08:37Z</dcterms:modified>
</cp:coreProperties>
</file>