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59B9F7-07BD-4CA9-9A0C-9F001F2924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3D49D1-87AF-4823-990C-7E127DA895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CE3CEE-94C0-4473-9974-2FC84E927B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59A31B-A9E0-4E72-A6C0-3687E49F2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744EF6-01DF-4994-8BD1-51EE8F79FF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C18B1E9-F407-4F92-89D5-B3ECA8E83B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3730EA-5BC7-4605-A8AD-B20DAA56AA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E77D54-9F2A-428D-90AD-9D21E15F29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02955F-5C7A-4112-99FB-A30E854E96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737033-6BC2-4BDC-A707-D2BD37DFC8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AC94AD-A351-40FD-B6A6-591AB2270A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3035300" y="2280989"/>
            <a:ext cx="3073400" cy="93980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4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spc="-10"/>
              <a:t>2023/3/13</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tx1"/>
                </a:solidFill>
                <a:latin typeface="宋体"/>
                <a:cs typeface="宋体"/>
              </a:defRPr>
            </a:lvl1pPr>
          </a:lstStyle>
          <a:p/>
        </p:txBody>
      </p:sp>
      <p:sp>
        <p:nvSpPr>
          <p:cNvPr id="3" name="Holder 3"/>
          <p:cNvSpPr>
            <a:spLocks noGrp="1"/>
          </p:cNvSpPr>
          <p:nvPr>
            <p:ph type="body" idx="1"/>
          </p:nvPr>
        </p:nvSpPr>
        <p:spPr/>
        <p:txBody>
          <a:bodyPr lIns="0" tIns="0" rIns="0" bIns="0"/>
          <a:lstStyle>
            <a:lvl1pPr>
              <a:defRPr sz="24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spc="-10"/>
              <a:t>2023/3/13</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tx1"/>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spc="-10"/>
              <a:t>2023/3/13</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chemeClr val="tx1"/>
                </a:solidFill>
                <a:latin typeface="宋体"/>
                <a:cs typeface="宋体"/>
              </a:defRPr>
            </a:lvl1pPr>
          </a:lstStyle>
          <a:p/>
        </p:txBody>
      </p:sp>
      <p:sp>
        <p:nvSpPr>
          <p:cNvPr id="3" name="Holder 3"/>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spc="-10"/>
              <a:t>2023/3/13</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defRPr sz="1400" b="0" i="0">
                <a:solidFill>
                  <a:schemeClr val="tx1"/>
                </a:solidFill>
                <a:latin typeface="Arial"/>
                <a:cs typeface="Arial"/>
              </a:defRPr>
            </a:lvl1pPr>
          </a:lstStyle>
          <a:p>
            <a:pPr marL="12700">
              <a:lnSpc>
                <a:spcPts val="1645"/>
              </a:lnSpc>
            </a:pPr>
            <a:r>
              <a:rPr spc="-10"/>
              <a:t>2023/3/13</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6467475"/>
            <a:ext cx="4787900" cy="0"/>
          </a:xfrm>
          <a:custGeom>
            <a:rect l="l" t="t" r="r" b="b"/>
            <a:pathLst>
              <a:path w="4787900">
                <a:moveTo>
                  <a:pt x="0" y="0"/>
                </a:moveTo>
                <a:lnTo>
                  <a:pt x="4787899" y="0"/>
                </a:lnTo>
              </a:path>
            </a:pathLst>
          </a:custGeom>
          <a:ln w="57150">
            <a:solidFill>
              <a:srgbClr val="FF0000"/>
            </a:solidFill>
          </a:ln>
        </p:spPr>
        <p:txBody>
          <a:bodyPr wrap="square" lIns="0" tIns="0" rIns="0" bIns="0" rtlCol="0"/>
          <a:lstStyle/>
          <a:p/>
        </p:txBody>
      </p:sp>
      <p:sp>
        <p:nvSpPr>
          <p:cNvPr id="17" name="bg object 17"/>
          <p:cNvSpPr/>
          <p:nvPr/>
        </p:nvSpPr>
        <p:spPr>
          <a:xfrm>
            <a:off x="4787900" y="6467475"/>
            <a:ext cx="4356100" cy="0"/>
          </a:xfrm>
          <a:custGeom>
            <a:rect l="l" t="t" r="r" b="b"/>
            <a:pathLst>
              <a:path w="4356100">
                <a:moveTo>
                  <a:pt x="0" y="0"/>
                </a:moveTo>
                <a:lnTo>
                  <a:pt x="4356100" y="0"/>
                </a:lnTo>
              </a:path>
            </a:pathLst>
          </a:custGeom>
          <a:ln w="57150">
            <a:solidFill>
              <a:srgbClr val="969696"/>
            </a:solidFill>
          </a:ln>
        </p:spPr>
        <p:txBody>
          <a:bodyPr wrap="square" lIns="0" tIns="0" rIns="0" bIns="0" rtlCol="0"/>
          <a:lstStyle/>
          <a:p/>
        </p:txBody>
      </p:sp>
      <p:sp>
        <p:nvSpPr>
          <p:cNvPr id="18" name="bg object 18"/>
          <p:cNvSpPr/>
          <p:nvPr/>
        </p:nvSpPr>
        <p:spPr>
          <a:xfrm>
            <a:off x="23799" y="1052512"/>
            <a:ext cx="967740" cy="73025"/>
          </a:xfrm>
          <a:custGeom>
            <a:rect l="l" t="t" r="r" b="b"/>
            <a:pathLst>
              <a:path w="967740" h="73025">
                <a:moveTo>
                  <a:pt x="967257" y="0"/>
                </a:moveTo>
                <a:lnTo>
                  <a:pt x="0" y="0"/>
                </a:lnTo>
                <a:lnTo>
                  <a:pt x="0" y="73025"/>
                </a:lnTo>
                <a:lnTo>
                  <a:pt x="967257" y="73025"/>
                </a:lnTo>
                <a:lnTo>
                  <a:pt x="967257" y="0"/>
                </a:lnTo>
                <a:close/>
              </a:path>
            </a:pathLst>
          </a:custGeom>
          <a:solidFill>
            <a:srgbClr val="FF0000"/>
          </a:solidFill>
        </p:spPr>
        <p:txBody>
          <a:bodyPr wrap="square" lIns="0" tIns="0" rIns="0" bIns="0" rtlCol="0"/>
          <a:lstStyle/>
          <a:p/>
        </p:txBody>
      </p:sp>
      <p:sp>
        <p:nvSpPr>
          <p:cNvPr id="19" name="bg object 19"/>
          <p:cNvSpPr/>
          <p:nvPr/>
        </p:nvSpPr>
        <p:spPr>
          <a:xfrm>
            <a:off x="23812" y="1052512"/>
            <a:ext cx="9120505" cy="0"/>
          </a:xfrm>
          <a:custGeom>
            <a:rect l="l" t="t" r="r" b="b"/>
            <a:pathLst>
              <a:path w="9120505">
                <a:moveTo>
                  <a:pt x="0" y="0"/>
                </a:moveTo>
                <a:lnTo>
                  <a:pt x="9120188" y="0"/>
                </a:lnTo>
              </a:path>
            </a:pathLst>
          </a:custGeom>
          <a:ln w="9525">
            <a:solidFill>
              <a:srgbClr val="333399"/>
            </a:solidFill>
          </a:ln>
        </p:spPr>
        <p:txBody>
          <a:bodyPr wrap="square" lIns="0" tIns="0" rIns="0" bIns="0" rtlCol="0"/>
          <a:lstStyle/>
          <a:p/>
        </p:txBody>
      </p:sp>
      <p:sp>
        <p:nvSpPr>
          <p:cNvPr id="2" name="Holder 2"/>
          <p:cNvSpPr>
            <a:spLocks noGrp="1"/>
          </p:cNvSpPr>
          <p:nvPr>
            <p:ph type="title"/>
          </p:nvPr>
        </p:nvSpPr>
        <p:spPr>
          <a:xfrm>
            <a:off x="3942556" y="333533"/>
            <a:ext cx="1447800" cy="45212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3" name="Holder 3"/>
          <p:cNvSpPr>
            <a:spLocks noGrp="1"/>
          </p:cNvSpPr>
          <p:nvPr>
            <p:ph type="body" idx="1"/>
          </p:nvPr>
        </p:nvSpPr>
        <p:spPr>
          <a:xfrm>
            <a:off x="612137" y="1414143"/>
            <a:ext cx="8178800" cy="4707255"/>
          </a:xfrm>
          <a:prstGeom prst="rect">
            <a:avLst/>
          </a:prstGeom>
        </p:spPr>
        <p:txBody>
          <a:bodyPr wrap="square" lIns="0" tIns="0" rIns="0" bIns="0">
            <a:spAutoFit/>
          </a:bodyPr>
          <a:lstStyle>
            <a:lvl1pPr>
              <a:defRPr sz="2400" b="0" i="0">
                <a:solidFill>
                  <a:schemeClr val="tx1"/>
                </a:solidFill>
                <a:latin typeface="宋体"/>
                <a:cs typeface="宋体"/>
              </a:defRPr>
            </a:lvl1pPr>
          </a:lstStyle>
          <a:p/>
        </p:txBody>
      </p:sp>
      <p:sp>
        <p:nvSpPr>
          <p:cNvPr id="4" name="Holder 4"/>
          <p:cNvSpPr>
            <a:spLocks noGrp="1"/>
          </p:cNvSpPr>
          <p:nvPr>
            <p:ph type="ftr" sz="quarter" idx="5"/>
          </p:nvPr>
        </p:nvSpPr>
        <p:spPr>
          <a:xfrm>
            <a:off x="78736" y="6569574"/>
            <a:ext cx="816610" cy="224154"/>
          </a:xfrm>
          <a:prstGeom prst="rect">
            <a:avLst/>
          </a:prstGeom>
        </p:spPr>
        <p:txBody>
          <a:bodyPr wrap="square" lIns="0" tIns="0" rIns="0" bIns="0">
            <a:spAutoFit/>
          </a:bodyPr>
          <a:lstStyle>
            <a:defPPr>
              <a:defRPr kern="0"/>
            </a:defPPr>
            <a:lvl1pPr>
              <a:defRPr sz="1400" b="0" i="0">
                <a:solidFill>
                  <a:schemeClr val="tx1"/>
                </a:solidFill>
                <a:latin typeface="Arial"/>
                <a:cs typeface="Arial"/>
              </a:defRPr>
            </a:lvl1pPr>
          </a:lstStyle>
          <a:p>
            <a:pPr marL="12700">
              <a:lnSpc>
                <a:spcPts val="1645"/>
              </a:lnSpc>
            </a:pPr>
            <a:r>
              <a:rPr spc="-10"/>
              <a:t>2023/3/13</a:t>
            </a: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 Id="rId5"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1050330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817688" y="2279010"/>
            <a:ext cx="5359400" cy="1908810"/>
          </a:xfrm>
          <a:prstGeom prst="rect">
            <a:avLst/>
          </a:prstGeom>
        </p:spPr>
        <p:txBody>
          <a:bodyPr vert="horz" wrap="square" lIns="0" tIns="79375" rIns="0" bIns="0" rtlCol="0">
            <a:spAutoFit/>
          </a:bodyPr>
          <a:lstStyle/>
          <a:p>
            <a:pPr marL="393700" marR="5080" indent="-381000">
              <a:lnSpc>
                <a:spcPts val="7200"/>
              </a:lnSpc>
              <a:spcBef>
                <a:spcPts val="625"/>
              </a:spcBef>
            </a:pPr>
            <a:r>
              <a:rPr sz="6350" b="1" spc="-385">
                <a:solidFill>
                  <a:srgbClr val="333399"/>
                </a:solidFill>
                <a:latin typeface="Microsoft JhengHei"/>
                <a:cs typeface="Microsoft JhengHei"/>
              </a:rPr>
              <a:t>质量意识提升</a:t>
            </a:r>
            <a:r>
              <a:rPr sz="6350" b="1" spc="-434">
                <a:solidFill>
                  <a:srgbClr val="333399"/>
                </a:solidFill>
                <a:latin typeface="Microsoft JhengHei"/>
                <a:cs typeface="Microsoft JhengHei"/>
              </a:rPr>
              <a:t>与</a:t>
            </a:r>
            <a:r>
              <a:rPr sz="6350" b="1" spc="-385">
                <a:solidFill>
                  <a:srgbClr val="333399"/>
                </a:solidFill>
                <a:latin typeface="Microsoft JhengHei"/>
                <a:cs typeface="Microsoft JhengHei"/>
              </a:rPr>
              <a:t>质量管理创</a:t>
            </a:r>
            <a:r>
              <a:rPr sz="6350" b="1" spc="-434">
                <a:solidFill>
                  <a:srgbClr val="333399"/>
                </a:solidFill>
                <a:latin typeface="Microsoft JhengHei"/>
                <a:cs typeface="Microsoft JhengHei"/>
              </a:rPr>
              <a:t>新</a:t>
            </a:r>
            <a:endParaRPr sz="6350">
              <a:latin typeface="Microsoft JhengHei"/>
              <a:cs typeface="Microsoft JhengHei"/>
            </a:endParaRPr>
          </a:p>
        </p:txBody>
      </p:sp>
      <p:sp>
        <p:nvSpPr>
          <p:cNvPr id="3" name="object 3"/>
          <p:cNvSpPr txBox="1"/>
          <p:nvPr/>
        </p:nvSpPr>
        <p:spPr>
          <a:xfrm>
            <a:off x="78736" y="6569574"/>
            <a:ext cx="915035" cy="224154"/>
          </a:xfrm>
          <a:prstGeom prst="rect">
            <a:avLst/>
          </a:prstGeom>
        </p:spPr>
        <p:txBody>
          <a:bodyPr vert="horz" wrap="square" lIns="0" tIns="0" rIns="0" bIns="0" rtlCol="0">
            <a:spAutoFit/>
          </a:bodyPr>
          <a:lstStyle/>
          <a:p>
            <a:pPr marL="12700">
              <a:lnSpc>
                <a:spcPts val="1645"/>
              </a:lnSpc>
            </a:pPr>
            <a:r>
              <a:rPr sz="1400" spc="-10">
                <a:latin typeface="Arial"/>
                <a:cs typeface="Arial"/>
              </a:rPr>
              <a:t>2023/11/11</a:t>
            </a:r>
            <a:endParaRPr sz="1400">
              <a:latin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764756" y="333533"/>
            <a:ext cx="1803400" cy="452120"/>
          </a:xfrm>
          <a:prstGeom prst="rect">
            <a:avLst/>
          </a:prstGeom>
        </p:spPr>
        <p:txBody>
          <a:bodyPr vert="horz" wrap="square" lIns="0" tIns="12700" rIns="0" bIns="0" rtlCol="0">
            <a:spAutoFit/>
          </a:bodyPr>
          <a:lstStyle/>
          <a:p>
            <a:pPr marL="12700">
              <a:lnSpc>
                <a:spcPct val="100000"/>
              </a:lnSpc>
              <a:spcBef>
                <a:spcPts val="100"/>
              </a:spcBef>
            </a:pPr>
            <a:r>
              <a:rPr spc="-10"/>
              <a:t>问题与思考</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
        <p:nvSpPr>
          <p:cNvPr id="3" name="object 3"/>
          <p:cNvSpPr txBox="1"/>
          <p:nvPr/>
        </p:nvSpPr>
        <p:spPr>
          <a:xfrm>
            <a:off x="777237" y="1484057"/>
            <a:ext cx="7378700" cy="1987550"/>
          </a:xfrm>
          <a:prstGeom prst="rect">
            <a:avLst/>
          </a:prstGeom>
        </p:spPr>
        <p:txBody>
          <a:bodyPr vert="horz" wrap="square" lIns="0" tIns="90170" rIns="0" bIns="0" rtlCol="0">
            <a:spAutoFit/>
          </a:bodyPr>
          <a:lstStyle/>
          <a:p>
            <a:pPr marL="608965" indent="-608965">
              <a:lnSpc>
                <a:spcPct val="100000"/>
              </a:lnSpc>
              <a:spcBef>
                <a:spcPts val="710"/>
              </a:spcBef>
              <a:buClr>
                <a:srgbClr val="FF0000"/>
              </a:buClr>
              <a:buSzPct val="101785"/>
              <a:buFont typeface="Arial"/>
              <a:buAutoNum type="arabicPeriod"/>
              <a:tabLst>
                <a:tab pos="608965"/>
                <a:tab pos="609600"/>
              </a:tabLst>
            </a:pPr>
            <a:r>
              <a:rPr sz="2800" spc="-10">
                <a:latin typeface="宋体"/>
                <a:cs typeface="宋体"/>
              </a:rPr>
              <a:t>什么是质量？</a:t>
            </a:r>
            <a:endParaRPr sz="2800">
              <a:latin typeface="宋体"/>
              <a:cs typeface="宋体"/>
            </a:endParaRPr>
          </a:p>
          <a:p>
            <a:pPr marL="608965" indent="-608965">
              <a:lnSpc>
                <a:spcPct val="100000"/>
              </a:lnSpc>
              <a:spcBef>
                <a:spcPts val="615"/>
              </a:spcBef>
              <a:buClr>
                <a:srgbClr val="FF0000"/>
              </a:buClr>
              <a:buSzPct val="101785"/>
              <a:buFont typeface="Arial"/>
              <a:buAutoNum type="arabicPeriod"/>
              <a:tabLst>
                <a:tab pos="608965"/>
                <a:tab pos="609600"/>
              </a:tabLst>
            </a:pPr>
            <a:r>
              <a:rPr sz="2800" spc="-5">
                <a:latin typeface="宋体"/>
                <a:cs typeface="宋体"/>
              </a:rPr>
              <a:t>顾客评价某种产品质量高质量低是指什么？</a:t>
            </a:r>
            <a:endParaRPr sz="2800">
              <a:latin typeface="宋体"/>
              <a:cs typeface="宋体"/>
            </a:endParaRPr>
          </a:p>
          <a:p>
            <a:pPr marL="608965" marR="5080" lvl="1" indent="-608965">
              <a:lnSpc>
                <a:spcPct val="100000"/>
              </a:lnSpc>
              <a:spcBef>
                <a:spcPts val="660"/>
              </a:spcBef>
              <a:buClr>
                <a:srgbClr val="FF0000"/>
              </a:buClr>
              <a:buSzPct val="101785"/>
              <a:buFont typeface="Wingdings"/>
              <a:buChar char=""/>
              <a:tabLst>
                <a:tab pos="608965"/>
                <a:tab pos="609600"/>
              </a:tabLst>
            </a:pPr>
            <a:r>
              <a:rPr sz="2800" spc="-5">
                <a:latin typeface="宋体"/>
                <a:cs typeface="宋体"/>
              </a:rPr>
              <a:t>如果一道工序做出了一件合格品，那就应该</a:t>
            </a:r>
            <a:r>
              <a:rPr sz="2800" spc="-10">
                <a:latin typeface="宋体"/>
                <a:cs typeface="宋体"/>
              </a:rPr>
              <a:t>永远的做出合格品？</a:t>
            </a:r>
            <a:endParaRPr sz="28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57300" y="3035934"/>
            <a:ext cx="6629400" cy="635000"/>
          </a:xfrm>
          <a:prstGeom prst="rect">
            <a:avLst/>
          </a:prstGeom>
        </p:spPr>
        <p:txBody>
          <a:bodyPr vert="horz" wrap="square" lIns="0" tIns="12700" rIns="0" bIns="0" rtlCol="0">
            <a:spAutoFit/>
          </a:bodyPr>
          <a:lstStyle/>
          <a:p>
            <a:pPr marL="12700">
              <a:lnSpc>
                <a:spcPct val="100000"/>
              </a:lnSpc>
              <a:spcBef>
                <a:spcPts val="100"/>
              </a:spcBef>
            </a:pPr>
            <a:r>
              <a:rPr sz="4000" spc="-5"/>
              <a:t>第一部分：品质源自系统保障</a:t>
            </a:r>
            <a:endParaRPr sz="4000"/>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5"/>
              <a:t>红珠实验</a:t>
            </a:r>
          </a:p>
        </p:txBody>
      </p:sp>
      <p:pic>
        <p:nvPicPr>
          <p:cNvPr id="3" name="object 3"/>
          <p:cNvPicPr/>
          <p:nvPr/>
        </p:nvPicPr>
        <p:blipFill>
          <a:blip r:embed="rId2"/>
          <a:stretch>
            <a:fillRect/>
          </a:stretch>
        </p:blipFill>
        <p:spPr>
          <a:xfrm>
            <a:off x="1234437" y="2178640"/>
            <a:ext cx="248920" cy="248920"/>
          </a:xfrm>
          <a:prstGeom prst="rect">
            <a:avLst/>
          </a:prstGeom>
        </p:spPr>
      </p:pic>
      <p:pic>
        <p:nvPicPr>
          <p:cNvPr id="4" name="object 4"/>
          <p:cNvPicPr/>
          <p:nvPr/>
        </p:nvPicPr>
        <p:blipFill>
          <a:blip r:embed="rId2"/>
          <a:stretch>
            <a:fillRect/>
          </a:stretch>
        </p:blipFill>
        <p:spPr>
          <a:xfrm>
            <a:off x="1234437" y="3117424"/>
            <a:ext cx="248920" cy="248920"/>
          </a:xfrm>
          <a:prstGeom prst="rect">
            <a:avLst/>
          </a:prstGeom>
        </p:spPr>
      </p:pic>
      <p:pic>
        <p:nvPicPr>
          <p:cNvPr id="5" name="object 5"/>
          <p:cNvPicPr/>
          <p:nvPr/>
        </p:nvPicPr>
        <p:blipFill>
          <a:blip r:embed="rId2"/>
          <a:stretch>
            <a:fillRect/>
          </a:stretch>
        </p:blipFill>
        <p:spPr>
          <a:xfrm>
            <a:off x="1234437" y="4077143"/>
            <a:ext cx="248920" cy="248920"/>
          </a:xfrm>
          <a:prstGeom prst="rect">
            <a:avLst/>
          </a:prstGeom>
        </p:spPr>
      </p:pic>
      <p:pic>
        <p:nvPicPr>
          <p:cNvPr id="6" name="object 6"/>
          <p:cNvPicPr/>
          <p:nvPr/>
        </p:nvPicPr>
        <p:blipFill>
          <a:blip r:embed="rId2"/>
          <a:stretch>
            <a:fillRect/>
          </a:stretch>
        </p:blipFill>
        <p:spPr>
          <a:xfrm>
            <a:off x="1234437" y="4589207"/>
            <a:ext cx="248920" cy="248920"/>
          </a:xfrm>
          <a:prstGeom prst="rect">
            <a:avLst/>
          </a:prstGeom>
        </p:spPr>
      </p:pic>
      <p:sp>
        <p:nvSpPr>
          <p:cNvPr id="7" name="object 7"/>
          <p:cNvSpPr txBox="1"/>
          <p:nvPr/>
        </p:nvSpPr>
        <p:spPr>
          <a:xfrm>
            <a:off x="764537" y="1461852"/>
            <a:ext cx="7524750" cy="3886835"/>
          </a:xfrm>
          <a:prstGeom prst="rect">
            <a:avLst/>
          </a:prstGeom>
        </p:spPr>
        <p:txBody>
          <a:bodyPr vert="horz" wrap="square" lIns="0" tIns="91440" rIns="0" bIns="0" rtlCol="0">
            <a:spAutoFit/>
          </a:bodyPr>
          <a:lstStyle/>
          <a:p>
            <a:pPr marL="355600" indent="-342900">
              <a:lnSpc>
                <a:spcPct val="100000"/>
              </a:lnSpc>
              <a:spcBef>
                <a:spcPts val="720"/>
              </a:spcBef>
              <a:buClr>
                <a:srgbClr val="FF0000"/>
              </a:buClr>
              <a:buSzPct val="101785"/>
              <a:buFont typeface="Wingdings"/>
              <a:buChar char=""/>
              <a:tabLst>
                <a:tab pos="355600"/>
              </a:tabLst>
            </a:pPr>
            <a:r>
              <a:rPr sz="2800">
                <a:latin typeface="宋体"/>
                <a:cs typeface="宋体"/>
              </a:rPr>
              <a:t>招收</a:t>
            </a:r>
            <a:r>
              <a:rPr sz="2800" spc="-10">
                <a:latin typeface="Arial"/>
                <a:cs typeface="Arial"/>
              </a:rPr>
              <a:t>10</a:t>
            </a:r>
            <a:r>
              <a:rPr sz="2800" spc="-15">
                <a:latin typeface="宋体"/>
                <a:cs typeface="宋体"/>
              </a:rPr>
              <a:t>名新工人</a:t>
            </a:r>
            <a:endParaRPr sz="2800">
              <a:latin typeface="宋体"/>
              <a:cs typeface="宋体"/>
            </a:endParaRPr>
          </a:p>
          <a:p>
            <a:pPr marL="755650" marR="162560">
              <a:lnSpc>
                <a:spcPct val="104900"/>
              </a:lnSpc>
              <a:spcBef>
                <a:spcPts val="500"/>
              </a:spcBef>
            </a:pPr>
            <a:r>
              <a:rPr sz="2800">
                <a:latin typeface="Arial"/>
                <a:cs typeface="Arial"/>
              </a:rPr>
              <a:t>6</a:t>
            </a:r>
            <a:r>
              <a:rPr sz="2800" spc="-5">
                <a:latin typeface="宋体"/>
                <a:cs typeface="宋体"/>
              </a:rPr>
              <a:t>位工人：必须工作努力，教育程度不限，不一定有数珠子的工作经验</a:t>
            </a:r>
            <a:endParaRPr sz="2800">
              <a:latin typeface="宋体"/>
              <a:cs typeface="宋体"/>
            </a:endParaRPr>
          </a:p>
          <a:p>
            <a:pPr marL="755650" marR="162560">
              <a:lnSpc>
                <a:spcPct val="100000"/>
              </a:lnSpc>
              <a:spcBef>
                <a:spcPts val="505"/>
              </a:spcBef>
            </a:pPr>
            <a:r>
              <a:rPr sz="2800">
                <a:latin typeface="Arial"/>
                <a:cs typeface="Arial"/>
              </a:rPr>
              <a:t>2</a:t>
            </a:r>
            <a:r>
              <a:rPr sz="2800" spc="-5">
                <a:latin typeface="宋体"/>
                <a:cs typeface="宋体"/>
              </a:rPr>
              <a:t>位检验员：能区分红珠和白珠，以及能计</a:t>
            </a:r>
            <a:r>
              <a:rPr sz="2800">
                <a:latin typeface="宋体"/>
                <a:cs typeface="宋体"/>
              </a:rPr>
              <a:t>数至</a:t>
            </a:r>
            <a:r>
              <a:rPr sz="2800" spc="-10">
                <a:latin typeface="Arial"/>
                <a:cs typeface="Arial"/>
              </a:rPr>
              <a:t>20</a:t>
            </a:r>
            <a:r>
              <a:rPr sz="2800" spc="-10">
                <a:latin typeface="宋体"/>
                <a:cs typeface="宋体"/>
              </a:rPr>
              <a:t>即可，免经验</a:t>
            </a:r>
            <a:endParaRPr sz="2800">
              <a:latin typeface="宋体"/>
              <a:cs typeface="宋体"/>
            </a:endParaRPr>
          </a:p>
          <a:p>
            <a:pPr marL="755650">
              <a:lnSpc>
                <a:spcPct val="100000"/>
              </a:lnSpc>
              <a:spcBef>
                <a:spcPts val="835"/>
              </a:spcBef>
            </a:pPr>
            <a:r>
              <a:rPr sz="2800" spc="-10">
                <a:latin typeface="宋体"/>
                <a:cs typeface="宋体"/>
              </a:rPr>
              <a:t>一位检验长：同上</a:t>
            </a:r>
            <a:endParaRPr sz="2800">
              <a:latin typeface="宋体"/>
              <a:cs typeface="宋体"/>
            </a:endParaRPr>
          </a:p>
          <a:p>
            <a:pPr marL="755650" marR="5080">
              <a:lnSpc>
                <a:spcPct val="100000"/>
              </a:lnSpc>
              <a:spcBef>
                <a:spcPts val="675"/>
              </a:spcBef>
            </a:pPr>
            <a:r>
              <a:rPr sz="2800" spc="-5">
                <a:latin typeface="宋体"/>
                <a:cs typeface="宋体"/>
              </a:rPr>
              <a:t>一位记录员：写字工整，擅长加法和减法，</a:t>
            </a:r>
            <a:r>
              <a:rPr sz="2800" spc="-15">
                <a:latin typeface="宋体"/>
                <a:cs typeface="宋体"/>
              </a:rPr>
              <a:t>反映灵活</a:t>
            </a:r>
            <a:endParaRPr sz="2800">
              <a:latin typeface="宋体"/>
              <a:cs typeface="宋体"/>
            </a:endParaRPr>
          </a:p>
        </p:txBody>
      </p:sp>
      <p:sp>
        <p:nvSpPr>
          <p:cNvPr id="8" name="object 8"/>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812381" y="384333"/>
            <a:ext cx="1447800" cy="452120"/>
          </a:xfrm>
          <a:prstGeom prst="rect">
            <a:avLst/>
          </a:prstGeom>
        </p:spPr>
        <p:txBody>
          <a:bodyPr vert="horz" wrap="square" lIns="0" tIns="12700" rIns="0" bIns="0" rtlCol="0">
            <a:spAutoFit/>
          </a:bodyPr>
          <a:lstStyle/>
          <a:p>
            <a:pPr marL="12700">
              <a:lnSpc>
                <a:spcPct val="100000"/>
              </a:lnSpc>
              <a:spcBef>
                <a:spcPts val="100"/>
              </a:spcBef>
            </a:pPr>
            <a:r>
              <a:rPr spc="-15"/>
              <a:t>红珠实验</a:t>
            </a:r>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graphicFrame>
        <p:nvGraphicFramePr>
          <p:cNvPr id="3" name="object 3"/>
          <p:cNvGraphicFramePr>
            <a:graphicFrameLocks noGrp="1"/>
          </p:cNvGraphicFramePr>
          <p:nvPr/>
        </p:nvGraphicFramePr>
        <p:xfrm>
          <a:off x="381000" y="1327150"/>
          <a:ext cx="4492625" cy="4571365"/>
        </p:xfrm>
        <a:graphic>
          <a:graphicData uri="http://schemas.openxmlformats.org/drawingml/2006/table">
            <a:tbl>
              <a:tblPr firstRow="1" bandRow="1">
                <a:tableStyleId>{2D5ABB26-0587-4C30-8999-92F81FD0307C}</a:tableStyleId>
              </a:tblPr>
              <a:tblGrid>
                <a:gridCol w="1297305"/>
                <a:gridCol w="3167380"/>
              </a:tblGrid>
              <a:tr h="457200">
                <a:tc>
                  <a:txBody>
                    <a:bodyPr vert="horz" wrap="square"/>
                    <a:lstStyle/>
                    <a:p>
                      <a:pPr algn="ctr">
                        <a:lnSpc>
                          <a:spcPct val="100000"/>
                        </a:lnSpc>
                        <a:spcBef>
                          <a:spcPts val="434"/>
                        </a:spcBef>
                      </a:pPr>
                      <a:r>
                        <a:rPr sz="2400" spc="-25">
                          <a:latin typeface="宋体"/>
                          <a:cs typeface="宋体"/>
                        </a:rPr>
                        <a:t>工人</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tr>
              <a:tr h="457200">
                <a:tc>
                  <a:txBody>
                    <a:bodyPr vert="horz" wrap="square"/>
                    <a:lstStyle/>
                    <a:p>
                      <a:pPr algn="ctr">
                        <a:lnSpc>
                          <a:spcPct val="100000"/>
                        </a:lnSpc>
                        <a:spcBef>
                          <a:spcPts val="434"/>
                        </a:spcBef>
                      </a:pPr>
                      <a:r>
                        <a:rPr sz="2400" spc="-25">
                          <a:latin typeface="宋体"/>
                          <a:cs typeface="宋体"/>
                        </a:rPr>
                        <a:t>工人</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57200">
                <a:tc>
                  <a:txBody>
                    <a:bodyPr vert="horz" wrap="square"/>
                    <a:lstStyle/>
                    <a:p>
                      <a:pPr algn="ctr">
                        <a:lnSpc>
                          <a:spcPct val="100000"/>
                        </a:lnSpc>
                        <a:spcBef>
                          <a:spcPts val="434"/>
                        </a:spcBef>
                      </a:pPr>
                      <a:r>
                        <a:rPr sz="2400" spc="-25">
                          <a:latin typeface="宋体"/>
                          <a:cs typeface="宋体"/>
                        </a:rPr>
                        <a:t>工人</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57200">
                <a:tc>
                  <a:txBody>
                    <a:bodyPr vert="horz" wrap="square"/>
                    <a:lstStyle/>
                    <a:p>
                      <a:pPr algn="ctr">
                        <a:lnSpc>
                          <a:spcPct val="100000"/>
                        </a:lnSpc>
                        <a:spcBef>
                          <a:spcPts val="434"/>
                        </a:spcBef>
                      </a:pPr>
                      <a:r>
                        <a:rPr sz="2400" spc="-25">
                          <a:latin typeface="宋体"/>
                          <a:cs typeface="宋体"/>
                        </a:rPr>
                        <a:t>工人</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57200">
                <a:tc>
                  <a:txBody>
                    <a:bodyPr vert="horz" wrap="square"/>
                    <a:lstStyle/>
                    <a:p>
                      <a:pPr algn="ctr">
                        <a:lnSpc>
                          <a:spcPct val="100000"/>
                        </a:lnSpc>
                        <a:spcBef>
                          <a:spcPts val="434"/>
                        </a:spcBef>
                      </a:pPr>
                      <a:r>
                        <a:rPr sz="2400" spc="-25">
                          <a:latin typeface="宋体"/>
                          <a:cs typeface="宋体"/>
                        </a:rPr>
                        <a:t>工人</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57200">
                <a:tc>
                  <a:txBody>
                    <a:bodyPr vert="horz" wrap="square"/>
                    <a:lstStyle/>
                    <a:p>
                      <a:pPr algn="ctr">
                        <a:lnSpc>
                          <a:spcPct val="100000"/>
                        </a:lnSpc>
                        <a:spcBef>
                          <a:spcPts val="434"/>
                        </a:spcBef>
                      </a:pPr>
                      <a:r>
                        <a:rPr sz="2400" spc="-25">
                          <a:latin typeface="宋体"/>
                          <a:cs typeface="宋体"/>
                        </a:rPr>
                        <a:t>工人</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57200">
                <a:tc>
                  <a:txBody>
                    <a:bodyPr vert="horz" wrap="square"/>
                    <a:lstStyle/>
                    <a:p>
                      <a:pPr algn="ctr">
                        <a:lnSpc>
                          <a:spcPct val="100000"/>
                        </a:lnSpc>
                        <a:spcBef>
                          <a:spcPts val="434"/>
                        </a:spcBef>
                      </a:pPr>
                      <a:r>
                        <a:rPr sz="2400" spc="-20">
                          <a:latin typeface="宋体"/>
                          <a:cs typeface="宋体"/>
                        </a:rPr>
                        <a:t>检验员</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56565">
                <a:tc>
                  <a:txBody>
                    <a:bodyPr vert="horz" wrap="square"/>
                    <a:lstStyle/>
                    <a:p>
                      <a:pPr algn="ctr">
                        <a:lnSpc>
                          <a:spcPct val="100000"/>
                        </a:lnSpc>
                        <a:spcBef>
                          <a:spcPts val="434"/>
                        </a:spcBef>
                      </a:pPr>
                      <a:r>
                        <a:rPr sz="2400" spc="-20">
                          <a:latin typeface="宋体"/>
                          <a:cs typeface="宋体"/>
                        </a:rPr>
                        <a:t>检验员</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57200">
                <a:tc>
                  <a:txBody>
                    <a:bodyPr vert="horz" wrap="square"/>
                    <a:lstStyle/>
                    <a:p>
                      <a:pPr algn="ctr">
                        <a:lnSpc>
                          <a:spcPct val="100000"/>
                        </a:lnSpc>
                        <a:spcBef>
                          <a:spcPts val="434"/>
                        </a:spcBef>
                      </a:pPr>
                      <a:r>
                        <a:rPr sz="2400" spc="-20">
                          <a:latin typeface="宋体"/>
                          <a:cs typeface="宋体"/>
                        </a:rPr>
                        <a:t>检验长</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457200">
                <a:tc>
                  <a:txBody>
                    <a:bodyPr vert="horz" wrap="square"/>
                    <a:lstStyle/>
                    <a:p>
                      <a:pPr algn="ctr">
                        <a:lnSpc>
                          <a:spcPct val="100000"/>
                        </a:lnSpc>
                        <a:spcBef>
                          <a:spcPts val="434"/>
                        </a:spcBef>
                      </a:pPr>
                      <a:r>
                        <a:rPr sz="2400" spc="-20">
                          <a:latin typeface="宋体"/>
                          <a:cs typeface="宋体"/>
                        </a:rPr>
                        <a:t>记录员</a:t>
                      </a:r>
                      <a:endParaRPr sz="2400">
                        <a:latin typeface="宋体"/>
                        <a:cs typeface="宋体"/>
                      </a:endParaRPr>
                    </a:p>
                  </a:txBody>
                  <a:tcPr marL="0" marR="0" marT="55244"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a:lnSpc>
                          <a:spcPct val="100000"/>
                        </a:lnSpc>
                      </a:pPr>
                      <a:endParaRPr sz="2600">
                        <a:latin typeface="Times New Roman"/>
                        <a:cs typeface="Times New Roman"/>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tr>
            </a:tbl>
          </a:graphicData>
        </a:graphic>
      </p:graphicFrame>
      <p:sp>
        <p:nvSpPr>
          <p:cNvPr id="4" name="object 4"/>
          <p:cNvSpPr txBox="1"/>
          <p:nvPr/>
        </p:nvSpPr>
        <p:spPr>
          <a:xfrm>
            <a:off x="5371465" y="1626223"/>
            <a:ext cx="3225800" cy="4979670"/>
          </a:xfrm>
          <a:prstGeom prst="rect">
            <a:avLst/>
          </a:prstGeom>
        </p:spPr>
        <p:txBody>
          <a:bodyPr vert="horz" wrap="square" lIns="0" tIns="27940" rIns="0" bIns="0" rtlCol="0">
            <a:spAutoFit/>
          </a:bodyPr>
          <a:lstStyle/>
          <a:p>
            <a:pPr marL="12700" marR="5080">
              <a:lnSpc>
                <a:spcPct val="101800"/>
              </a:lnSpc>
              <a:spcBef>
                <a:spcPts val="220"/>
              </a:spcBef>
            </a:pPr>
            <a:r>
              <a:rPr sz="2800">
                <a:latin typeface="宋体"/>
                <a:cs typeface="宋体"/>
              </a:rPr>
              <a:t>你们必须参加</a:t>
            </a:r>
            <a:r>
              <a:rPr sz="2800">
                <a:latin typeface="Times New Roman"/>
                <a:cs typeface="Times New Roman"/>
              </a:rPr>
              <a:t>3</a:t>
            </a:r>
            <a:r>
              <a:rPr sz="2800" spc="-25">
                <a:latin typeface="宋体"/>
                <a:cs typeface="宋体"/>
              </a:rPr>
              <a:t>天的</a:t>
            </a:r>
            <a:r>
              <a:rPr sz="2800" spc="-10">
                <a:latin typeface="宋体"/>
                <a:cs typeface="宋体"/>
              </a:rPr>
              <a:t>实习，能否保住工作完全取决于你们的成绩，工作标准如下：</a:t>
            </a:r>
            <a:endParaRPr sz="2800">
              <a:latin typeface="宋体"/>
              <a:cs typeface="宋体"/>
            </a:endParaRPr>
          </a:p>
          <a:p>
            <a:pPr marL="12700" marR="5080" algn="just">
              <a:lnSpc>
                <a:spcPct val="100899"/>
              </a:lnSpc>
              <a:spcBef>
                <a:spcPts val="1470"/>
              </a:spcBef>
            </a:pPr>
            <a:r>
              <a:rPr sz="2800">
                <a:latin typeface="宋体"/>
                <a:cs typeface="宋体"/>
              </a:rPr>
              <a:t>每位工人每天取出</a:t>
            </a:r>
            <a:r>
              <a:rPr sz="2800" spc="-25">
                <a:latin typeface="Times New Roman"/>
                <a:cs typeface="Times New Roman"/>
              </a:rPr>
              <a:t>50</a:t>
            </a:r>
            <a:r>
              <a:rPr sz="2800" spc="-10">
                <a:latin typeface="宋体"/>
                <a:cs typeface="宋体"/>
              </a:rPr>
              <a:t>粒珠子，两位检验员分别独立计算其中含有多少粒红珠，并进行登记。记住，红珠为不良品。要努力降低到零缺陷。</a:t>
            </a:r>
            <a:endParaRPr sz="28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5"/>
              <a:t>红珠实验</a:t>
            </a:r>
          </a:p>
        </p:txBody>
      </p:sp>
      <p:pic>
        <p:nvPicPr>
          <p:cNvPr id="3" name="object 3"/>
          <p:cNvPicPr/>
          <p:nvPr/>
        </p:nvPicPr>
        <p:blipFill>
          <a:blip r:embed="rId2"/>
          <a:stretch>
            <a:fillRect/>
          </a:stretch>
        </p:blipFill>
        <p:spPr>
          <a:xfrm>
            <a:off x="1234437" y="2199575"/>
            <a:ext cx="248920" cy="248920"/>
          </a:xfrm>
          <a:prstGeom prst="rect">
            <a:avLst/>
          </a:prstGeom>
        </p:spPr>
      </p:pic>
      <p:pic>
        <p:nvPicPr>
          <p:cNvPr id="4" name="object 4"/>
          <p:cNvPicPr/>
          <p:nvPr/>
        </p:nvPicPr>
        <p:blipFill>
          <a:blip r:embed="rId2"/>
          <a:stretch>
            <a:fillRect/>
          </a:stretch>
        </p:blipFill>
        <p:spPr>
          <a:xfrm>
            <a:off x="1234437" y="2690704"/>
            <a:ext cx="248920" cy="248920"/>
          </a:xfrm>
          <a:prstGeom prst="rect">
            <a:avLst/>
          </a:prstGeom>
        </p:spPr>
      </p:pic>
      <p:pic>
        <p:nvPicPr>
          <p:cNvPr id="5" name="object 5"/>
          <p:cNvPicPr/>
          <p:nvPr/>
        </p:nvPicPr>
        <p:blipFill>
          <a:blip r:embed="rId2"/>
          <a:stretch>
            <a:fillRect/>
          </a:stretch>
        </p:blipFill>
        <p:spPr>
          <a:xfrm>
            <a:off x="1234437" y="4056208"/>
            <a:ext cx="248920" cy="248920"/>
          </a:xfrm>
          <a:prstGeom prst="rect">
            <a:avLst/>
          </a:prstGeom>
        </p:spPr>
      </p:pic>
      <p:pic>
        <p:nvPicPr>
          <p:cNvPr id="6" name="object 6"/>
          <p:cNvPicPr/>
          <p:nvPr/>
        </p:nvPicPr>
        <p:blipFill>
          <a:blip r:embed="rId2"/>
          <a:stretch>
            <a:fillRect/>
          </a:stretch>
        </p:blipFill>
        <p:spPr>
          <a:xfrm>
            <a:off x="1234437" y="5869368"/>
            <a:ext cx="248920" cy="248920"/>
          </a:xfrm>
          <a:prstGeom prst="rect">
            <a:avLst/>
          </a:prstGeom>
        </p:spPr>
      </p:pic>
      <p:sp>
        <p:nvSpPr>
          <p:cNvPr id="7" name="object 7"/>
          <p:cNvSpPr txBox="1"/>
          <p:nvPr/>
        </p:nvSpPr>
        <p:spPr>
          <a:xfrm>
            <a:off x="764537" y="1482787"/>
            <a:ext cx="7920355" cy="4719320"/>
          </a:xfrm>
          <a:prstGeom prst="rect">
            <a:avLst/>
          </a:prstGeom>
        </p:spPr>
        <p:txBody>
          <a:bodyPr vert="horz" wrap="square" lIns="0" tIns="91440" rIns="0" bIns="0" rtlCol="0">
            <a:spAutoFit/>
          </a:bodyPr>
          <a:lstStyle/>
          <a:p>
            <a:pPr marL="355600" indent="-342900">
              <a:lnSpc>
                <a:spcPct val="100000"/>
              </a:lnSpc>
              <a:spcBef>
                <a:spcPts val="720"/>
              </a:spcBef>
              <a:buClr>
                <a:srgbClr val="FF0000"/>
              </a:buClr>
              <a:buSzPct val="101785"/>
              <a:buFont typeface="Wingdings"/>
              <a:buChar char=""/>
              <a:tabLst>
                <a:tab pos="355600"/>
              </a:tabLst>
            </a:pPr>
            <a:r>
              <a:rPr sz="2800" spc="-15">
                <a:latin typeface="宋体"/>
                <a:cs typeface="宋体"/>
              </a:rPr>
              <a:t>工序流程</a:t>
            </a:r>
            <a:endParaRPr sz="2800">
              <a:latin typeface="宋体"/>
              <a:cs typeface="宋体"/>
            </a:endParaRPr>
          </a:p>
          <a:p>
            <a:pPr marL="755650">
              <a:lnSpc>
                <a:spcPct val="100000"/>
              </a:lnSpc>
              <a:spcBef>
                <a:spcPts val="665"/>
              </a:spcBef>
            </a:pPr>
            <a:r>
              <a:rPr sz="2800" spc="-5">
                <a:latin typeface="宋体"/>
                <a:cs typeface="宋体"/>
              </a:rPr>
              <a:t>进料：将珠子倒入大容器中</a:t>
            </a:r>
            <a:endParaRPr sz="2800">
              <a:latin typeface="宋体"/>
              <a:cs typeface="宋体"/>
            </a:endParaRPr>
          </a:p>
          <a:p>
            <a:pPr marL="755650" marR="5080">
              <a:lnSpc>
                <a:spcPct val="102499"/>
              </a:lnSpc>
              <a:spcBef>
                <a:spcPts val="420"/>
              </a:spcBef>
            </a:pPr>
            <a:r>
              <a:rPr sz="2800">
                <a:latin typeface="宋体"/>
                <a:cs typeface="宋体"/>
              </a:rPr>
              <a:t>产出：用</a:t>
            </a:r>
            <a:r>
              <a:rPr sz="2800" spc="-10">
                <a:latin typeface="Arial"/>
                <a:cs typeface="Arial"/>
              </a:rPr>
              <a:t>50</a:t>
            </a:r>
            <a:r>
              <a:rPr sz="2800" spc="-5">
                <a:latin typeface="宋体"/>
                <a:cs typeface="宋体"/>
              </a:rPr>
              <a:t>个孔的勺子插入容器搅拌，然后把</a:t>
            </a:r>
            <a:r>
              <a:rPr sz="2800">
                <a:latin typeface="宋体"/>
                <a:cs typeface="宋体"/>
              </a:rPr>
              <a:t>把勺子以倾斜</a:t>
            </a:r>
            <a:r>
              <a:rPr sz="2800" spc="-10">
                <a:latin typeface="Arial"/>
                <a:cs typeface="Arial"/>
              </a:rPr>
              <a:t>44</a:t>
            </a:r>
            <a:r>
              <a:rPr sz="2800" spc="-5">
                <a:latin typeface="宋体"/>
                <a:cs typeface="宋体"/>
              </a:rPr>
              <a:t>度的方式抽出，每个孔内都</a:t>
            </a:r>
            <a:r>
              <a:rPr sz="2800" spc="-50">
                <a:latin typeface="宋体"/>
                <a:cs typeface="宋体"/>
              </a:rPr>
              <a:t> </a:t>
            </a:r>
            <a:r>
              <a:rPr sz="2800" spc="-15">
                <a:latin typeface="宋体"/>
                <a:cs typeface="宋体"/>
              </a:rPr>
              <a:t>要有珠子</a:t>
            </a:r>
            <a:endParaRPr sz="2800">
              <a:latin typeface="宋体"/>
              <a:cs typeface="宋体"/>
            </a:endParaRPr>
          </a:p>
          <a:p>
            <a:pPr marL="755650" marR="202565">
              <a:lnSpc>
                <a:spcPct val="101600"/>
              </a:lnSpc>
              <a:spcBef>
                <a:spcPts val="455"/>
              </a:spcBef>
            </a:pPr>
            <a:r>
              <a:rPr sz="2800">
                <a:latin typeface="宋体"/>
                <a:cs typeface="宋体"/>
              </a:rPr>
              <a:t>检验：工人将成果带给</a:t>
            </a:r>
            <a:r>
              <a:rPr sz="2800">
                <a:latin typeface="Arial"/>
                <a:cs typeface="Arial"/>
              </a:rPr>
              <a:t>1</a:t>
            </a:r>
            <a:r>
              <a:rPr sz="2800" spc="-10">
                <a:latin typeface="宋体"/>
                <a:cs typeface="宋体"/>
              </a:rPr>
              <a:t>号检验员，由他默</a:t>
            </a:r>
            <a:r>
              <a:rPr sz="2800" spc="-50">
                <a:latin typeface="宋体"/>
                <a:cs typeface="宋体"/>
              </a:rPr>
              <a:t> </a:t>
            </a:r>
            <a:r>
              <a:rPr sz="2800">
                <a:latin typeface="宋体"/>
                <a:cs typeface="宋体"/>
              </a:rPr>
              <a:t>默的登记红珠数量，在交</a:t>
            </a:r>
            <a:r>
              <a:rPr sz="2800">
                <a:latin typeface="Arial"/>
                <a:cs typeface="Arial"/>
              </a:rPr>
              <a:t>2</a:t>
            </a:r>
            <a:r>
              <a:rPr sz="2800" spc="-10">
                <a:latin typeface="宋体"/>
                <a:cs typeface="宋体"/>
              </a:rPr>
              <a:t>号检验员默默登记</a:t>
            </a:r>
            <a:r>
              <a:rPr sz="2800" spc="-5">
                <a:latin typeface="宋体"/>
                <a:cs typeface="宋体"/>
              </a:rPr>
              <a:t>记，有检验长比较两人数目，并宣布红珠数</a:t>
            </a:r>
            <a:r>
              <a:rPr sz="2800" spc="-25">
                <a:latin typeface="宋体"/>
                <a:cs typeface="宋体"/>
              </a:rPr>
              <a:t>目。</a:t>
            </a:r>
            <a:endParaRPr sz="2800">
              <a:latin typeface="宋体"/>
              <a:cs typeface="宋体"/>
            </a:endParaRPr>
          </a:p>
          <a:p>
            <a:pPr marL="755650">
              <a:lnSpc>
                <a:spcPct val="100000"/>
              </a:lnSpc>
              <a:spcBef>
                <a:spcPts val="670"/>
              </a:spcBef>
            </a:pPr>
            <a:r>
              <a:rPr sz="2800" spc="-10">
                <a:latin typeface="宋体"/>
                <a:cs typeface="宋体"/>
              </a:rPr>
              <a:t>记录结果。</a:t>
            </a:r>
            <a:endParaRPr sz="2800">
              <a:latin typeface="宋体"/>
              <a:cs typeface="宋体"/>
            </a:endParaRPr>
          </a:p>
        </p:txBody>
      </p:sp>
      <p:sp>
        <p:nvSpPr>
          <p:cNvPr id="8" name="object 8"/>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5"/>
              <a:t>红珠实验</a:t>
            </a:r>
          </a:p>
        </p:txBody>
      </p:sp>
      <p:sp>
        <p:nvSpPr>
          <p:cNvPr id="3" name="object 3"/>
          <p:cNvSpPr txBox="1"/>
          <p:nvPr/>
        </p:nvSpPr>
        <p:spPr>
          <a:xfrm>
            <a:off x="764537" y="1413858"/>
            <a:ext cx="6883400" cy="2988310"/>
          </a:xfrm>
          <a:prstGeom prst="rect">
            <a:avLst/>
          </a:prstGeom>
        </p:spPr>
        <p:txBody>
          <a:bodyPr vert="horz" wrap="square" lIns="0" tIns="12700" rIns="0" bIns="0" rtlCol="0">
            <a:spAutoFit/>
          </a:bodyPr>
          <a:lstStyle/>
          <a:p>
            <a:pPr marL="12700" marR="690880">
              <a:lnSpc>
                <a:spcPct val="120000"/>
              </a:lnSpc>
              <a:spcBef>
                <a:spcPts val="100"/>
              </a:spcBef>
            </a:pPr>
            <a:r>
              <a:rPr sz="5400" b="1" spc="-10">
                <a:latin typeface="Microsoft JhengHei"/>
                <a:cs typeface="Microsoft JhengHei"/>
              </a:rPr>
              <a:t>创建世界一流的工厂向零缺陷挑战</a:t>
            </a:r>
            <a:endParaRPr sz="5400">
              <a:latin typeface="Microsoft JhengHei"/>
              <a:cs typeface="Microsoft JhengHei"/>
            </a:endParaRPr>
          </a:p>
          <a:p>
            <a:pPr marL="12700">
              <a:lnSpc>
                <a:spcPct val="100000"/>
              </a:lnSpc>
              <a:spcBef>
                <a:spcPts val="1295"/>
              </a:spcBef>
            </a:pPr>
            <a:r>
              <a:rPr sz="5400" b="1" spc="-5">
                <a:latin typeface="Microsoft JhengHei"/>
                <a:cs typeface="Microsoft JhengHei"/>
              </a:rPr>
              <a:t>用积极的心态迎接挑战</a:t>
            </a:r>
            <a:endParaRPr sz="5400">
              <a:latin typeface="Microsoft JhengHei"/>
              <a:cs typeface="Microsoft JhengHei"/>
            </a:endParaRPr>
          </a:p>
        </p:txBody>
      </p:sp>
      <p:pic>
        <p:nvPicPr>
          <p:cNvPr id="4" name="object 4"/>
          <p:cNvPicPr/>
          <p:nvPr/>
        </p:nvPicPr>
        <p:blipFill>
          <a:blip r:embed="rId2"/>
          <a:stretch>
            <a:fillRect/>
          </a:stretch>
        </p:blipFill>
        <p:spPr>
          <a:xfrm>
            <a:off x="3276600" y="4508500"/>
            <a:ext cx="1570037" cy="1730375"/>
          </a:xfrm>
          <a:prstGeom prst="rect">
            <a:avLst/>
          </a:prstGeom>
        </p:spPr>
      </p:pic>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764756" y="333533"/>
            <a:ext cx="1803400" cy="452120"/>
          </a:xfrm>
          <a:prstGeom prst="rect">
            <a:avLst/>
          </a:prstGeom>
        </p:spPr>
        <p:txBody>
          <a:bodyPr vert="horz" wrap="square" lIns="0" tIns="12700" rIns="0" bIns="0" rtlCol="0">
            <a:spAutoFit/>
          </a:bodyPr>
          <a:lstStyle/>
          <a:p>
            <a:pPr marL="12700">
              <a:lnSpc>
                <a:spcPct val="100000"/>
              </a:lnSpc>
              <a:spcBef>
                <a:spcPts val="100"/>
              </a:spcBef>
            </a:pPr>
            <a:r>
              <a:rPr spc="-10"/>
              <a:t>问题与思考</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
        <p:nvSpPr>
          <p:cNvPr id="3" name="object 3"/>
          <p:cNvSpPr txBox="1"/>
          <p:nvPr/>
        </p:nvSpPr>
        <p:spPr>
          <a:xfrm>
            <a:off x="764537" y="1484057"/>
            <a:ext cx="5613400" cy="1562100"/>
          </a:xfrm>
          <a:prstGeom prst="rect">
            <a:avLst/>
          </a:prstGeom>
        </p:spPr>
        <p:txBody>
          <a:bodyPr vert="horz" wrap="square" lIns="0" tIns="90170" rIns="0" bIns="0" rtlCol="0">
            <a:spAutoFit/>
          </a:bodyPr>
          <a:lstStyle/>
          <a:p>
            <a:pPr marL="621665" indent="-608965">
              <a:lnSpc>
                <a:spcPct val="100000"/>
              </a:lnSpc>
              <a:spcBef>
                <a:spcPts val="710"/>
              </a:spcBef>
              <a:buClr>
                <a:srgbClr val="FF0000"/>
              </a:buClr>
              <a:buSzPct val="101785"/>
              <a:buFont typeface="Arial"/>
              <a:buAutoNum type="arabicPeriod"/>
              <a:tabLst>
                <a:tab pos="621665"/>
                <a:tab pos="622300"/>
              </a:tabLst>
            </a:pPr>
            <a:r>
              <a:rPr sz="2800" spc="-5">
                <a:latin typeface="宋体"/>
                <a:cs typeface="宋体"/>
              </a:rPr>
              <a:t>为什么不能达到质量目标？</a:t>
            </a:r>
            <a:endParaRPr sz="2800">
              <a:latin typeface="宋体"/>
              <a:cs typeface="宋体"/>
            </a:endParaRPr>
          </a:p>
          <a:p>
            <a:pPr marL="621665" indent="-608965">
              <a:lnSpc>
                <a:spcPct val="100000"/>
              </a:lnSpc>
              <a:spcBef>
                <a:spcPts val="615"/>
              </a:spcBef>
              <a:buClr>
                <a:srgbClr val="FF0000"/>
              </a:buClr>
              <a:buSzPct val="101785"/>
              <a:buFont typeface="Arial"/>
              <a:buAutoNum type="arabicPeriod"/>
              <a:tabLst>
                <a:tab pos="621665"/>
                <a:tab pos="622300"/>
              </a:tabLst>
            </a:pPr>
            <a:r>
              <a:rPr sz="2800" spc="-5">
                <a:latin typeface="宋体"/>
                <a:cs typeface="宋体"/>
              </a:rPr>
              <a:t>如何才能达到质量目标？</a:t>
            </a:r>
            <a:endParaRPr sz="2800">
              <a:latin typeface="宋体"/>
              <a:cs typeface="宋体"/>
            </a:endParaRPr>
          </a:p>
          <a:p>
            <a:pPr marL="621665" indent="-608965">
              <a:lnSpc>
                <a:spcPct val="100000"/>
              </a:lnSpc>
              <a:spcBef>
                <a:spcPts val="610"/>
              </a:spcBef>
              <a:buClr>
                <a:srgbClr val="FF0000"/>
              </a:buClr>
              <a:buSzPct val="101785"/>
              <a:buFont typeface="Arial"/>
              <a:buAutoNum type="arabicPeriod"/>
              <a:tabLst>
                <a:tab pos="621665"/>
                <a:tab pos="622300"/>
              </a:tabLst>
            </a:pPr>
            <a:r>
              <a:rPr sz="2800" spc="-5">
                <a:latin typeface="宋体"/>
                <a:cs typeface="宋体"/>
              </a:rPr>
              <a:t>通过红珠试验，你有什么体会？</a:t>
            </a:r>
            <a:endParaRPr sz="28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5"/>
              <a:t>红珠实验</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
        <p:nvSpPr>
          <p:cNvPr id="3" name="object 3"/>
          <p:cNvSpPr txBox="1"/>
          <p:nvPr/>
        </p:nvSpPr>
        <p:spPr>
          <a:xfrm>
            <a:off x="547049" y="1664968"/>
            <a:ext cx="8483600" cy="3909060"/>
          </a:xfrm>
          <a:prstGeom prst="rect">
            <a:avLst/>
          </a:prstGeom>
        </p:spPr>
        <p:txBody>
          <a:bodyPr vert="horz" wrap="square" lIns="0" tIns="12700" rIns="0" bIns="0" rtlCol="0">
            <a:spAutoFit/>
          </a:bodyPr>
          <a:lstStyle/>
          <a:p>
            <a:pPr marL="545465" indent="-532765">
              <a:lnSpc>
                <a:spcPts val="2935"/>
              </a:lnSpc>
              <a:spcBef>
                <a:spcPts val="100"/>
              </a:spcBef>
              <a:buClr>
                <a:srgbClr val="FF0000"/>
              </a:buClr>
              <a:buSzPct val="102083"/>
              <a:buFont typeface="Arial"/>
              <a:buAutoNum type="arabicPeriod"/>
              <a:tabLst>
                <a:tab pos="545465"/>
                <a:tab pos="546100"/>
              </a:tabLst>
            </a:pPr>
            <a:r>
              <a:rPr sz="2400" spc="-5">
                <a:latin typeface="宋体"/>
                <a:cs typeface="宋体"/>
              </a:rPr>
              <a:t>本试验其实是一个稳定的系统。在系统维持不变的情况</a:t>
            </a:r>
            <a:endParaRPr sz="2400">
              <a:latin typeface="宋体"/>
              <a:cs typeface="宋体"/>
            </a:endParaRPr>
          </a:p>
          <a:p>
            <a:pPr marL="546100" marR="5080">
              <a:lnSpc>
                <a:spcPts val="2880"/>
              </a:lnSpc>
              <a:spcBef>
                <a:spcPts val="90"/>
              </a:spcBef>
            </a:pPr>
            <a:r>
              <a:rPr sz="2400" spc="-5">
                <a:latin typeface="宋体"/>
                <a:cs typeface="宋体"/>
              </a:rPr>
              <a:t>况下，工人产出的水平及其变异是可预测的；事实上成本也</a:t>
            </a:r>
            <a:r>
              <a:rPr sz="2400" spc="-10">
                <a:latin typeface="宋体"/>
                <a:cs typeface="宋体"/>
              </a:rPr>
              <a:t>也是可预测的。</a:t>
            </a:r>
            <a:endParaRPr sz="2400">
              <a:latin typeface="宋体"/>
              <a:cs typeface="宋体"/>
            </a:endParaRPr>
          </a:p>
          <a:p>
            <a:pPr marL="545465" marR="615315" indent="-532765">
              <a:lnSpc>
                <a:spcPct val="104500"/>
              </a:lnSpc>
              <a:spcBef>
                <a:spcPts val="155"/>
              </a:spcBef>
              <a:buClr>
                <a:srgbClr val="FF0000"/>
              </a:buClr>
              <a:buSzPct val="102083"/>
              <a:buFont typeface="Arial"/>
              <a:buAutoNum type="arabicPeriod" startAt="2"/>
              <a:tabLst>
                <a:tab pos="545465"/>
                <a:tab pos="546100"/>
              </a:tabLst>
            </a:pPr>
            <a:r>
              <a:rPr sz="2400">
                <a:latin typeface="宋体"/>
                <a:cs typeface="宋体"/>
              </a:rPr>
              <a:t>所有的变异</a:t>
            </a:r>
            <a:r>
              <a:rPr sz="2400">
                <a:latin typeface="Arial"/>
                <a:cs typeface="Arial"/>
              </a:rPr>
              <a:t>—</a:t>
            </a:r>
            <a:r>
              <a:rPr sz="2400" spc="-5">
                <a:latin typeface="宋体"/>
                <a:cs typeface="宋体"/>
              </a:rPr>
              <a:t>均来自于工程本身，没有证据显示，那一位工人比其他工人更高明。</a:t>
            </a:r>
            <a:endParaRPr sz="2400">
              <a:latin typeface="宋体"/>
              <a:cs typeface="宋体"/>
            </a:endParaRPr>
          </a:p>
          <a:p>
            <a:pPr marL="545465" marR="309880" indent="-532765">
              <a:lnSpc>
                <a:spcPct val="100000"/>
              </a:lnSpc>
              <a:spcBef>
                <a:spcPts val="525"/>
              </a:spcBef>
              <a:buClr>
                <a:srgbClr val="FF0000"/>
              </a:buClr>
              <a:buSzPct val="102083"/>
              <a:buFont typeface="Arial"/>
              <a:buAutoNum type="arabicPeriod" startAt="2"/>
              <a:tabLst>
                <a:tab pos="545465"/>
                <a:tab pos="546100"/>
              </a:tabLst>
            </a:pPr>
            <a:r>
              <a:rPr sz="2400" spc="-5">
                <a:latin typeface="宋体"/>
                <a:cs typeface="宋体"/>
              </a:rPr>
              <a:t>工人的产出，显示为统计控制状态。工人们已经全力以赴赴，在现有状况下，不可能有更好的表现。</a:t>
            </a:r>
            <a:endParaRPr sz="2400">
              <a:latin typeface="宋体"/>
              <a:cs typeface="宋体"/>
            </a:endParaRPr>
          </a:p>
          <a:p>
            <a:pPr marL="545465" indent="-532765">
              <a:lnSpc>
                <a:spcPts val="2935"/>
              </a:lnSpc>
              <a:spcBef>
                <a:spcPts val="520"/>
              </a:spcBef>
              <a:buClr>
                <a:srgbClr val="FF0000"/>
              </a:buClr>
              <a:buSzPct val="102083"/>
              <a:buFont typeface="Arial"/>
              <a:buAutoNum type="arabicPeriod" startAt="2"/>
              <a:tabLst>
                <a:tab pos="545465"/>
                <a:tab pos="546100"/>
              </a:tabLst>
            </a:pPr>
            <a:r>
              <a:rPr sz="2400" spc="-5">
                <a:latin typeface="宋体"/>
                <a:cs typeface="宋体"/>
              </a:rPr>
              <a:t>我们看到，将人员、部门、小组排序，是错误而且打</a:t>
            </a:r>
            <a:endParaRPr sz="2400">
              <a:latin typeface="宋体"/>
              <a:cs typeface="宋体"/>
            </a:endParaRPr>
          </a:p>
          <a:p>
            <a:pPr marL="546100" marR="5080">
              <a:lnSpc>
                <a:spcPts val="2880"/>
              </a:lnSpc>
              <a:spcBef>
                <a:spcPts val="90"/>
              </a:spcBef>
            </a:pPr>
            <a:r>
              <a:rPr sz="2400" spc="-5">
                <a:latin typeface="宋体"/>
                <a:cs typeface="宋体"/>
              </a:rPr>
              <a:t>击士气的做法，因为员工的表现于努力与否无关，所谓排序序，实际上取决于过程在人员身上的作用。</a:t>
            </a:r>
            <a:endParaRPr sz="24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5"/>
              <a:t>红珠实验</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
        <p:nvSpPr>
          <p:cNvPr id="3" name="object 3"/>
          <p:cNvSpPr txBox="1"/>
          <p:nvPr/>
        </p:nvSpPr>
        <p:spPr>
          <a:xfrm>
            <a:off x="547049" y="1666556"/>
            <a:ext cx="8458200" cy="4128770"/>
          </a:xfrm>
          <a:prstGeom prst="rect">
            <a:avLst/>
          </a:prstGeom>
        </p:spPr>
        <p:txBody>
          <a:bodyPr vert="horz" wrap="square" lIns="0" tIns="12700" rIns="0" bIns="0" rtlCol="0">
            <a:spAutoFit/>
          </a:bodyPr>
          <a:lstStyle/>
          <a:p>
            <a:pPr marL="622300" marR="5080" indent="-609600" algn="just">
              <a:lnSpc>
                <a:spcPct val="100000"/>
              </a:lnSpc>
              <a:spcBef>
                <a:spcPts val="100"/>
              </a:spcBef>
              <a:buClr>
                <a:srgbClr val="FF0000"/>
              </a:buClr>
              <a:buSzPct val="101785"/>
              <a:buFont typeface="Arial"/>
              <a:buAutoNum type="arabicPeriod" startAt="5"/>
              <a:tabLst>
                <a:tab pos="622300"/>
              </a:tabLst>
            </a:pPr>
            <a:r>
              <a:rPr sz="2800" spc="-5">
                <a:latin typeface="宋体"/>
                <a:cs typeface="宋体"/>
              </a:rPr>
              <a:t>主管给工人加薪或处罚，当作对工人的管理。实际际上是奖励、处罚过程的表现，与工人无关</a:t>
            </a:r>
            <a:endParaRPr sz="2800">
              <a:latin typeface="宋体"/>
              <a:cs typeface="宋体"/>
            </a:endParaRPr>
          </a:p>
          <a:p>
            <a:pPr marL="622300" marR="5080" indent="-609600" algn="just">
              <a:lnSpc>
                <a:spcPts val="3360"/>
              </a:lnSpc>
              <a:spcBef>
                <a:spcPts val="775"/>
              </a:spcBef>
              <a:buClr>
                <a:srgbClr val="FF0000"/>
              </a:buClr>
              <a:buSzPct val="101785"/>
              <a:buFont typeface="Arial"/>
              <a:buAutoNum type="arabicPeriod" startAt="5"/>
              <a:tabLst>
                <a:tab pos="622300"/>
              </a:tabLst>
            </a:pPr>
            <a:r>
              <a:rPr sz="2800" spc="-5">
                <a:latin typeface="宋体"/>
                <a:cs typeface="宋体"/>
              </a:rPr>
              <a:t>检验员彼此独立，且结果一致，显示检验系统是可</a:t>
            </a:r>
            <a:r>
              <a:rPr sz="2800" spc="-15">
                <a:latin typeface="宋体"/>
                <a:cs typeface="宋体"/>
              </a:rPr>
              <a:t>可靠的。</a:t>
            </a:r>
            <a:endParaRPr sz="2800">
              <a:latin typeface="宋体"/>
              <a:cs typeface="宋体"/>
            </a:endParaRPr>
          </a:p>
          <a:p>
            <a:pPr marL="622300" marR="716915" indent="-609600" algn="just">
              <a:lnSpc>
                <a:spcPct val="100000"/>
              </a:lnSpc>
              <a:spcBef>
                <a:spcPts val="509"/>
              </a:spcBef>
              <a:buClr>
                <a:srgbClr val="FF0000"/>
              </a:buClr>
              <a:buSzPct val="101785"/>
              <a:buFont typeface="Arial"/>
              <a:buAutoNum type="arabicPeriod" startAt="5"/>
              <a:tabLst>
                <a:tab pos="622300"/>
              </a:tabLst>
            </a:pPr>
            <a:r>
              <a:rPr sz="2800" spc="-5">
                <a:latin typeface="宋体"/>
                <a:cs typeface="宋体"/>
              </a:rPr>
              <a:t>即使事先知道红珠在进料中的比例，对于预测产出的红珠占多少比例，没有任何帮助。</a:t>
            </a:r>
            <a:endParaRPr sz="2800">
              <a:latin typeface="宋体"/>
              <a:cs typeface="宋体"/>
            </a:endParaRPr>
          </a:p>
          <a:p>
            <a:pPr marL="622300" marR="716915" indent="-609600" algn="just">
              <a:lnSpc>
                <a:spcPct val="100000"/>
              </a:lnSpc>
              <a:spcBef>
                <a:spcPts val="610"/>
              </a:spcBef>
              <a:buClr>
                <a:srgbClr val="FF0000"/>
              </a:buClr>
              <a:buSzPct val="101785"/>
              <a:buFont typeface="Arial"/>
              <a:buAutoNum type="arabicPeriod" startAt="5"/>
              <a:tabLst>
                <a:tab pos="622300"/>
              </a:tabLst>
            </a:pPr>
            <a:r>
              <a:rPr sz="2800" spc="-5">
                <a:latin typeface="宋体"/>
                <a:cs typeface="宋体"/>
              </a:rPr>
              <a:t>管理者认为，过去表现最佳的三位工人，在将来也会有最佳表现，这种假设没有理论依据。管理是预测，而不是感觉。</a:t>
            </a:r>
            <a:endParaRPr sz="28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923381" y="455771"/>
            <a:ext cx="3225800" cy="452120"/>
          </a:xfrm>
          <a:prstGeom prst="rect">
            <a:avLst/>
          </a:prstGeom>
        </p:spPr>
        <p:txBody>
          <a:bodyPr vert="horz" wrap="square" lIns="0" tIns="12700" rIns="0" bIns="0" rtlCol="0">
            <a:spAutoFit/>
          </a:bodyPr>
          <a:lstStyle/>
          <a:p>
            <a:pPr marL="12700">
              <a:lnSpc>
                <a:spcPct val="100000"/>
              </a:lnSpc>
              <a:spcBef>
                <a:spcPts val="100"/>
              </a:spcBef>
            </a:pPr>
            <a:r>
              <a:rPr spc="-10"/>
              <a:t>解决问题的五个步骤</a:t>
            </a:r>
          </a:p>
        </p:txBody>
      </p:sp>
      <p:pic>
        <p:nvPicPr>
          <p:cNvPr id="3" name="object 3"/>
          <p:cNvPicPr/>
          <p:nvPr/>
        </p:nvPicPr>
        <p:blipFill>
          <a:blip r:embed="rId2"/>
          <a:stretch>
            <a:fillRect/>
          </a:stretch>
        </p:blipFill>
        <p:spPr>
          <a:xfrm>
            <a:off x="1158237" y="2093621"/>
            <a:ext cx="213359" cy="213359"/>
          </a:xfrm>
          <a:prstGeom prst="rect">
            <a:avLst/>
          </a:prstGeom>
        </p:spPr>
      </p:pic>
      <p:pic>
        <p:nvPicPr>
          <p:cNvPr id="4" name="object 4"/>
          <p:cNvPicPr/>
          <p:nvPr/>
        </p:nvPicPr>
        <p:blipFill>
          <a:blip r:embed="rId2"/>
          <a:stretch>
            <a:fillRect/>
          </a:stretch>
        </p:blipFill>
        <p:spPr>
          <a:xfrm>
            <a:off x="1158237" y="2965350"/>
            <a:ext cx="213359" cy="213359"/>
          </a:xfrm>
          <a:prstGeom prst="rect">
            <a:avLst/>
          </a:prstGeom>
        </p:spPr>
      </p:pic>
      <p:pic>
        <p:nvPicPr>
          <p:cNvPr id="5" name="object 5"/>
          <p:cNvPicPr/>
          <p:nvPr/>
        </p:nvPicPr>
        <p:blipFill>
          <a:blip r:embed="rId2"/>
          <a:stretch>
            <a:fillRect/>
          </a:stretch>
        </p:blipFill>
        <p:spPr>
          <a:xfrm>
            <a:off x="1158237" y="4166261"/>
            <a:ext cx="213359" cy="213359"/>
          </a:xfrm>
          <a:prstGeom prst="rect">
            <a:avLst/>
          </a:prstGeom>
        </p:spPr>
      </p:pic>
      <p:pic>
        <p:nvPicPr>
          <p:cNvPr id="6" name="object 6"/>
          <p:cNvPicPr/>
          <p:nvPr/>
        </p:nvPicPr>
        <p:blipFill>
          <a:blip r:embed="rId2"/>
          <a:stretch>
            <a:fillRect/>
          </a:stretch>
        </p:blipFill>
        <p:spPr>
          <a:xfrm>
            <a:off x="1158237" y="5037990"/>
            <a:ext cx="213359" cy="213359"/>
          </a:xfrm>
          <a:prstGeom prst="rect">
            <a:avLst/>
          </a:prstGeom>
        </p:spPr>
      </p:pic>
      <p:sp>
        <p:nvSpPr>
          <p:cNvPr id="7" name="object 7"/>
          <p:cNvSpPr txBox="1"/>
          <p:nvPr/>
        </p:nvSpPr>
        <p:spPr>
          <a:xfrm>
            <a:off x="688337" y="1448750"/>
            <a:ext cx="7416800" cy="4350385"/>
          </a:xfrm>
          <a:prstGeom prst="rect">
            <a:avLst/>
          </a:prstGeom>
        </p:spPr>
        <p:txBody>
          <a:bodyPr vert="horz" wrap="square" lIns="0" tIns="73660" rIns="0" bIns="0" rtlCol="0">
            <a:spAutoFit/>
          </a:bodyPr>
          <a:lstStyle/>
          <a:p>
            <a:pPr marL="621665" indent="-608965">
              <a:lnSpc>
                <a:spcPct val="100000"/>
              </a:lnSpc>
              <a:spcBef>
                <a:spcPts val="580"/>
              </a:spcBef>
              <a:buClr>
                <a:srgbClr val="FF0000"/>
              </a:buClr>
              <a:buSzPct val="101785"/>
              <a:buFont typeface="Wingdings"/>
              <a:buChar char=""/>
              <a:tabLst>
                <a:tab pos="621665"/>
                <a:tab pos="622300"/>
              </a:tabLst>
            </a:pPr>
            <a:r>
              <a:rPr sz="2800">
                <a:latin typeface="宋体"/>
                <a:cs typeface="宋体"/>
              </a:rPr>
              <a:t>影响因素是否识别全面</a:t>
            </a:r>
            <a:r>
              <a:rPr sz="2800">
                <a:latin typeface="Arial"/>
                <a:cs typeface="Arial"/>
              </a:rPr>
              <a:t>—</a:t>
            </a:r>
            <a:r>
              <a:rPr sz="2800" spc="-15">
                <a:latin typeface="宋体"/>
                <a:cs typeface="宋体"/>
              </a:rPr>
              <a:t>系统分析</a:t>
            </a:r>
            <a:endParaRPr sz="2800">
              <a:latin typeface="宋体"/>
              <a:cs typeface="宋体"/>
            </a:endParaRPr>
          </a:p>
          <a:p>
            <a:pPr marL="1003300">
              <a:lnSpc>
                <a:spcPct val="100000"/>
              </a:lnSpc>
              <a:spcBef>
                <a:spcPts val="415"/>
              </a:spcBef>
            </a:pPr>
            <a:r>
              <a:rPr sz="2400" spc="-10">
                <a:latin typeface="宋体"/>
                <a:cs typeface="宋体"/>
              </a:rPr>
              <a:t>因果图、头脑风暴</a:t>
            </a:r>
            <a:endParaRPr sz="2400">
              <a:latin typeface="宋体"/>
              <a:cs typeface="宋体"/>
            </a:endParaRPr>
          </a:p>
          <a:p>
            <a:pPr marL="621665" indent="-608965">
              <a:lnSpc>
                <a:spcPct val="100000"/>
              </a:lnSpc>
              <a:spcBef>
                <a:spcPts val="360"/>
              </a:spcBef>
              <a:buClr>
                <a:srgbClr val="FF0000"/>
              </a:buClr>
              <a:buSzPct val="101785"/>
              <a:buFont typeface="Wingdings"/>
              <a:buChar char=""/>
              <a:tabLst>
                <a:tab pos="621665"/>
                <a:tab pos="622300"/>
              </a:tabLst>
            </a:pPr>
            <a:r>
              <a:rPr sz="2800" spc="-5">
                <a:latin typeface="宋体"/>
                <a:cs typeface="宋体"/>
              </a:rPr>
              <a:t>有没有相关的管理标准</a:t>
            </a:r>
            <a:endParaRPr sz="2800">
              <a:latin typeface="宋体"/>
              <a:cs typeface="宋体"/>
            </a:endParaRPr>
          </a:p>
          <a:p>
            <a:pPr marL="1003300" marR="5080">
              <a:lnSpc>
                <a:spcPts val="2590"/>
              </a:lnSpc>
              <a:spcBef>
                <a:spcPts val="595"/>
              </a:spcBef>
            </a:pPr>
            <a:r>
              <a:rPr sz="2400" spc="-5">
                <a:latin typeface="宋体"/>
                <a:cs typeface="宋体"/>
              </a:rPr>
              <a:t>工作标准、技术标准、管理标准、流程接口、作</a:t>
            </a:r>
            <a:r>
              <a:rPr sz="2400" spc="-15">
                <a:latin typeface="宋体"/>
                <a:cs typeface="宋体"/>
              </a:rPr>
              <a:t>业指导卡</a:t>
            </a:r>
            <a:endParaRPr sz="2400">
              <a:latin typeface="宋体"/>
              <a:cs typeface="宋体"/>
            </a:endParaRPr>
          </a:p>
          <a:p>
            <a:pPr marL="621665" indent="-608965">
              <a:lnSpc>
                <a:spcPct val="100000"/>
              </a:lnSpc>
              <a:spcBef>
                <a:spcPts val="320"/>
              </a:spcBef>
              <a:buClr>
                <a:srgbClr val="FF0000"/>
              </a:buClr>
              <a:buSzPct val="101785"/>
              <a:buFont typeface="Wingdings"/>
              <a:buChar char=""/>
              <a:tabLst>
                <a:tab pos="621665"/>
                <a:tab pos="622300"/>
              </a:tabLst>
            </a:pPr>
            <a:r>
              <a:rPr sz="2800" spc="-5">
                <a:latin typeface="宋体"/>
                <a:cs typeface="宋体"/>
              </a:rPr>
              <a:t>管理标准是否足够细化</a:t>
            </a:r>
            <a:endParaRPr sz="2800">
              <a:latin typeface="宋体"/>
              <a:cs typeface="宋体"/>
            </a:endParaRPr>
          </a:p>
          <a:p>
            <a:pPr marL="1003300">
              <a:lnSpc>
                <a:spcPct val="100000"/>
              </a:lnSpc>
              <a:spcBef>
                <a:spcPts val="265"/>
              </a:spcBef>
            </a:pPr>
            <a:r>
              <a:rPr sz="2400" spc="-5">
                <a:latin typeface="宋体"/>
                <a:cs typeface="宋体"/>
              </a:rPr>
              <a:t>标准的全面性、适宜性、可操作性、</a:t>
            </a:r>
            <a:endParaRPr sz="2400">
              <a:latin typeface="宋体"/>
              <a:cs typeface="宋体"/>
            </a:endParaRPr>
          </a:p>
          <a:p>
            <a:pPr marL="621665" indent="-608965">
              <a:lnSpc>
                <a:spcPct val="100000"/>
              </a:lnSpc>
              <a:spcBef>
                <a:spcPts val="360"/>
              </a:spcBef>
              <a:buClr>
                <a:srgbClr val="FF0000"/>
              </a:buClr>
              <a:buSzPct val="101785"/>
              <a:buFont typeface="Wingdings"/>
              <a:buChar char=""/>
              <a:tabLst>
                <a:tab pos="621665"/>
                <a:tab pos="622300"/>
              </a:tabLst>
            </a:pPr>
            <a:r>
              <a:rPr sz="2800" spc="-5">
                <a:latin typeface="宋体"/>
                <a:cs typeface="宋体"/>
              </a:rPr>
              <a:t>管理标准在现场能否得到执行</a:t>
            </a:r>
            <a:endParaRPr sz="2800">
              <a:latin typeface="宋体"/>
              <a:cs typeface="宋体"/>
            </a:endParaRPr>
          </a:p>
          <a:p>
            <a:pPr marL="1003300">
              <a:lnSpc>
                <a:spcPct val="100000"/>
              </a:lnSpc>
              <a:spcBef>
                <a:spcPts val="265"/>
              </a:spcBef>
            </a:pPr>
            <a:r>
              <a:rPr sz="2400" spc="-5">
                <a:latin typeface="宋体"/>
                <a:cs typeface="宋体"/>
              </a:rPr>
              <a:t>现场技术条件是否充分？时间？人力？能力？</a:t>
            </a:r>
            <a:endParaRPr sz="2400">
              <a:latin typeface="宋体"/>
              <a:cs typeface="宋体"/>
            </a:endParaRPr>
          </a:p>
          <a:p>
            <a:pPr marL="621665" indent="-608965">
              <a:lnSpc>
                <a:spcPct val="100000"/>
              </a:lnSpc>
              <a:spcBef>
                <a:spcPts val="360"/>
              </a:spcBef>
              <a:buClr>
                <a:srgbClr val="FF0000"/>
              </a:buClr>
              <a:buSzPct val="101785"/>
              <a:buFont typeface="Wingdings"/>
              <a:buChar char=""/>
              <a:tabLst>
                <a:tab pos="621665"/>
                <a:tab pos="622300"/>
              </a:tabLst>
            </a:pPr>
            <a:r>
              <a:rPr sz="2800" spc="-5">
                <a:latin typeface="宋体"/>
                <a:cs typeface="宋体"/>
              </a:rPr>
              <a:t>有没有必要的防错管理方法</a:t>
            </a:r>
            <a:endParaRPr sz="2800">
              <a:latin typeface="宋体"/>
              <a:cs typeface="宋体"/>
            </a:endParaRPr>
          </a:p>
        </p:txBody>
      </p:sp>
      <p:sp>
        <p:nvSpPr>
          <p:cNvPr id="8" name="object 8"/>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57300" y="2675696"/>
            <a:ext cx="6629400" cy="1428750"/>
          </a:xfrm>
          <a:prstGeom prst="rect">
            <a:avLst/>
          </a:prstGeom>
        </p:spPr>
        <p:txBody>
          <a:bodyPr vert="horz" wrap="square" lIns="0" tIns="104775" rIns="0" bIns="0" rtlCol="0">
            <a:spAutoFit/>
          </a:bodyPr>
          <a:lstStyle/>
          <a:p>
            <a:pPr algn="ctr">
              <a:lnSpc>
                <a:spcPct val="100000"/>
              </a:lnSpc>
              <a:spcBef>
                <a:spcPts val="825"/>
              </a:spcBef>
            </a:pPr>
            <a:r>
              <a:rPr sz="4000" spc="-5"/>
              <a:t>第二部分：品质改善能力训练</a:t>
            </a:r>
            <a:endParaRPr sz="4000"/>
          </a:p>
          <a:p>
            <a:pPr algn="ctr">
              <a:lnSpc>
                <a:spcPct val="100000"/>
              </a:lnSpc>
              <a:spcBef>
                <a:spcPts val="725"/>
              </a:spcBef>
            </a:pPr>
            <a:r>
              <a:rPr sz="4000">
                <a:latin typeface="Arial"/>
                <a:cs typeface="Arial"/>
              </a:rPr>
              <a:t>---</a:t>
            </a:r>
            <a:r>
              <a:rPr sz="4000" spc="-15"/>
              <a:t>管理防错</a:t>
            </a:r>
            <a:endParaRPr sz="4000">
              <a:latin typeface="Arial"/>
              <a:cs typeface="Arial"/>
            </a:endParaRPr>
          </a:p>
        </p:txBody>
      </p:sp>
      <p:sp>
        <p:nvSpPr>
          <p:cNvPr id="3" name="object 3"/>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539430" y="284023"/>
            <a:ext cx="4254500" cy="452120"/>
          </a:xfrm>
          <a:prstGeom prst="rect">
            <a:avLst/>
          </a:prstGeom>
        </p:spPr>
        <p:txBody>
          <a:bodyPr vert="horz" wrap="square" lIns="0" tIns="12700" rIns="0" bIns="0" rtlCol="0">
            <a:spAutoFit/>
          </a:bodyPr>
          <a:lstStyle/>
          <a:p>
            <a:pPr marL="12700">
              <a:lnSpc>
                <a:spcPct val="100000"/>
              </a:lnSpc>
              <a:spcBef>
                <a:spcPts val="100"/>
              </a:spcBef>
            </a:pPr>
            <a:r>
              <a:rPr spc="-10">
                <a:latin typeface="Arial"/>
                <a:cs typeface="Arial"/>
              </a:rPr>
              <a:t>Poka-Yoke</a:t>
            </a:r>
            <a:r>
              <a:rPr spc="-10"/>
              <a:t>（</a:t>
            </a:r>
            <a:r>
              <a:rPr/>
              <a:t>初期的防错</a:t>
            </a:r>
            <a:r>
              <a:rPr spc="-50"/>
              <a:t>）</a:t>
            </a:r>
          </a:p>
        </p:txBody>
      </p:sp>
      <p:grpSp>
        <p:nvGrpSpPr>
          <p:cNvPr id="3" name="object 3"/>
          <p:cNvGrpSpPr/>
          <p:nvPr/>
        </p:nvGrpSpPr>
        <p:grpSpPr>
          <a:xfrm>
            <a:off x="7689850" y="1593850"/>
            <a:ext cx="872490" cy="1489075"/>
            <a:chOff x="7689850" y="1593850"/>
            <a:chExt cx="872490" cy="1489075"/>
          </a:xfrm>
        </p:grpSpPr>
        <p:sp>
          <p:nvSpPr>
            <p:cNvPr id="4" name="object 4"/>
            <p:cNvSpPr/>
            <p:nvPr/>
          </p:nvSpPr>
          <p:spPr>
            <a:xfrm>
              <a:off x="7741711" y="1650383"/>
              <a:ext cx="768350" cy="1376045"/>
            </a:xfrm>
            <a:custGeom>
              <a:rect l="l" t="t" r="r" b="b"/>
              <a:pathLst>
                <a:path w="768350" h="1376045">
                  <a:moveTo>
                    <a:pt x="767815" y="1376007"/>
                  </a:moveTo>
                  <a:lnTo>
                    <a:pt x="0" y="1376007"/>
                  </a:lnTo>
                  <a:lnTo>
                    <a:pt x="0" y="0"/>
                  </a:lnTo>
                  <a:lnTo>
                    <a:pt x="767815" y="0"/>
                  </a:lnTo>
                  <a:lnTo>
                    <a:pt x="767815" y="1376007"/>
                  </a:lnTo>
                  <a:close/>
                </a:path>
              </a:pathLst>
            </a:custGeom>
            <a:solidFill>
              <a:srgbClr val="E0E0E0"/>
            </a:solidFill>
          </p:spPr>
          <p:txBody>
            <a:bodyPr wrap="square" lIns="0" tIns="0" rIns="0" bIns="0" rtlCol="0"/>
            <a:lstStyle/>
            <a:p/>
          </p:txBody>
        </p:sp>
        <p:sp>
          <p:nvSpPr>
            <p:cNvPr id="5" name="object 5"/>
            <p:cNvSpPr/>
            <p:nvPr/>
          </p:nvSpPr>
          <p:spPr>
            <a:xfrm>
              <a:off x="7741711" y="1650383"/>
              <a:ext cx="768350" cy="1376045"/>
            </a:xfrm>
            <a:custGeom>
              <a:rect l="l" t="t" r="r" b="b"/>
              <a:pathLst>
                <a:path w="768350" h="1376045">
                  <a:moveTo>
                    <a:pt x="0" y="0"/>
                  </a:moveTo>
                  <a:lnTo>
                    <a:pt x="767815" y="0"/>
                  </a:lnTo>
                  <a:lnTo>
                    <a:pt x="767815" y="1376007"/>
                  </a:lnTo>
                  <a:lnTo>
                    <a:pt x="0" y="1376007"/>
                  </a:lnTo>
                  <a:lnTo>
                    <a:pt x="0" y="0"/>
                  </a:lnTo>
                  <a:close/>
                </a:path>
              </a:pathLst>
            </a:custGeom>
            <a:ln w="12700">
              <a:solidFill>
                <a:srgbClr val="000000"/>
              </a:solidFill>
            </a:ln>
          </p:spPr>
          <p:txBody>
            <a:bodyPr wrap="square" lIns="0" tIns="0" rIns="0" bIns="0" rtlCol="0"/>
            <a:lstStyle/>
            <a:p/>
          </p:txBody>
        </p:sp>
        <p:sp>
          <p:nvSpPr>
            <p:cNvPr id="6" name="object 6"/>
            <p:cNvSpPr/>
            <p:nvPr/>
          </p:nvSpPr>
          <p:spPr>
            <a:xfrm>
              <a:off x="7696200" y="1648225"/>
              <a:ext cx="43815" cy="1428750"/>
            </a:xfrm>
            <a:custGeom>
              <a:rect l="l" t="t" r="r" b="b"/>
              <a:pathLst>
                <a:path w="43815" h="1428750">
                  <a:moveTo>
                    <a:pt x="0" y="1428349"/>
                  </a:moveTo>
                  <a:lnTo>
                    <a:pt x="43553" y="1428349"/>
                  </a:lnTo>
                  <a:lnTo>
                    <a:pt x="43553" y="0"/>
                  </a:lnTo>
                  <a:lnTo>
                    <a:pt x="0" y="0"/>
                  </a:lnTo>
                  <a:lnTo>
                    <a:pt x="0" y="1428349"/>
                  </a:lnTo>
                  <a:close/>
                </a:path>
              </a:pathLst>
            </a:custGeom>
            <a:solidFill>
              <a:srgbClr val="E0E0E0"/>
            </a:solidFill>
          </p:spPr>
          <p:txBody>
            <a:bodyPr wrap="square" lIns="0" tIns="0" rIns="0" bIns="0" rtlCol="0"/>
            <a:lstStyle/>
            <a:p/>
          </p:txBody>
        </p:sp>
        <p:sp>
          <p:nvSpPr>
            <p:cNvPr id="7" name="object 7"/>
            <p:cNvSpPr/>
            <p:nvPr/>
          </p:nvSpPr>
          <p:spPr>
            <a:xfrm>
              <a:off x="7696200" y="1600200"/>
              <a:ext cx="43815" cy="1476375"/>
            </a:xfrm>
            <a:custGeom>
              <a:rect l="l" t="t" r="r" b="b"/>
              <a:pathLst>
                <a:path w="43815" h="1476375">
                  <a:moveTo>
                    <a:pt x="43553" y="48025"/>
                  </a:moveTo>
                  <a:lnTo>
                    <a:pt x="43553" y="1428349"/>
                  </a:lnTo>
                  <a:lnTo>
                    <a:pt x="0" y="1476375"/>
                  </a:lnTo>
                  <a:lnTo>
                    <a:pt x="0" y="0"/>
                  </a:lnTo>
                  <a:lnTo>
                    <a:pt x="43553" y="48025"/>
                  </a:lnTo>
                  <a:close/>
                </a:path>
              </a:pathLst>
            </a:custGeom>
            <a:ln w="12700">
              <a:solidFill>
                <a:srgbClr val="000000"/>
              </a:solidFill>
            </a:ln>
          </p:spPr>
          <p:txBody>
            <a:bodyPr wrap="square" lIns="0" tIns="0" rIns="0" bIns="0" rtlCol="0"/>
            <a:lstStyle/>
            <a:p/>
          </p:txBody>
        </p:sp>
        <p:sp>
          <p:nvSpPr>
            <p:cNvPr id="8" name="object 8"/>
            <p:cNvSpPr/>
            <p:nvPr/>
          </p:nvSpPr>
          <p:spPr>
            <a:xfrm>
              <a:off x="8511484" y="1648225"/>
              <a:ext cx="43815" cy="1428750"/>
            </a:xfrm>
            <a:custGeom>
              <a:rect l="l" t="t" r="r" b="b"/>
              <a:pathLst>
                <a:path w="43815" h="1428750">
                  <a:moveTo>
                    <a:pt x="0" y="1428349"/>
                  </a:moveTo>
                  <a:lnTo>
                    <a:pt x="43553" y="1428349"/>
                  </a:lnTo>
                  <a:lnTo>
                    <a:pt x="43553" y="0"/>
                  </a:lnTo>
                  <a:lnTo>
                    <a:pt x="0" y="0"/>
                  </a:lnTo>
                  <a:lnTo>
                    <a:pt x="0" y="1428349"/>
                  </a:lnTo>
                  <a:close/>
                </a:path>
              </a:pathLst>
            </a:custGeom>
            <a:solidFill>
              <a:srgbClr val="C0C0C0"/>
            </a:solidFill>
          </p:spPr>
          <p:txBody>
            <a:bodyPr wrap="square" lIns="0" tIns="0" rIns="0" bIns="0" rtlCol="0"/>
            <a:lstStyle/>
            <a:p/>
          </p:txBody>
        </p:sp>
        <p:sp>
          <p:nvSpPr>
            <p:cNvPr id="9" name="object 9"/>
            <p:cNvSpPr/>
            <p:nvPr/>
          </p:nvSpPr>
          <p:spPr>
            <a:xfrm>
              <a:off x="8511484" y="1600200"/>
              <a:ext cx="43815" cy="1476375"/>
            </a:xfrm>
            <a:custGeom>
              <a:rect l="l" t="t" r="r" b="b"/>
              <a:pathLst>
                <a:path w="43815" h="1476375">
                  <a:moveTo>
                    <a:pt x="0" y="48025"/>
                  </a:moveTo>
                  <a:lnTo>
                    <a:pt x="0" y="1428349"/>
                  </a:lnTo>
                  <a:lnTo>
                    <a:pt x="43553" y="1476375"/>
                  </a:lnTo>
                  <a:lnTo>
                    <a:pt x="43553" y="0"/>
                  </a:lnTo>
                  <a:lnTo>
                    <a:pt x="0" y="48025"/>
                  </a:lnTo>
                  <a:close/>
                </a:path>
              </a:pathLst>
            </a:custGeom>
            <a:ln w="12700">
              <a:solidFill>
                <a:srgbClr val="000000"/>
              </a:solidFill>
            </a:ln>
          </p:spPr>
          <p:txBody>
            <a:bodyPr wrap="square" lIns="0" tIns="0" rIns="0" bIns="0" rtlCol="0"/>
            <a:lstStyle/>
            <a:p/>
          </p:txBody>
        </p:sp>
        <p:sp>
          <p:nvSpPr>
            <p:cNvPr id="10" name="object 10"/>
            <p:cNvSpPr/>
            <p:nvPr/>
          </p:nvSpPr>
          <p:spPr>
            <a:xfrm>
              <a:off x="7696200" y="1600200"/>
              <a:ext cx="859790" cy="48260"/>
            </a:xfrm>
            <a:custGeom>
              <a:rect l="l" t="t" r="r" b="b"/>
              <a:pathLst>
                <a:path w="859790" h="48260">
                  <a:moveTo>
                    <a:pt x="815749" y="48025"/>
                  </a:moveTo>
                  <a:lnTo>
                    <a:pt x="43578" y="48025"/>
                  </a:lnTo>
                  <a:lnTo>
                    <a:pt x="0" y="0"/>
                  </a:lnTo>
                  <a:lnTo>
                    <a:pt x="859327" y="0"/>
                  </a:lnTo>
                  <a:lnTo>
                    <a:pt x="815749" y="48025"/>
                  </a:lnTo>
                  <a:close/>
                </a:path>
              </a:pathLst>
            </a:custGeom>
            <a:solidFill>
              <a:srgbClr val="FFFFFF"/>
            </a:solidFill>
          </p:spPr>
          <p:txBody>
            <a:bodyPr wrap="square" lIns="0" tIns="0" rIns="0" bIns="0" rtlCol="0"/>
            <a:lstStyle/>
            <a:p/>
          </p:txBody>
        </p:sp>
        <p:sp>
          <p:nvSpPr>
            <p:cNvPr id="11" name="object 11"/>
            <p:cNvSpPr/>
            <p:nvPr/>
          </p:nvSpPr>
          <p:spPr>
            <a:xfrm>
              <a:off x="7696200" y="1600200"/>
              <a:ext cx="859790" cy="48260"/>
            </a:xfrm>
            <a:custGeom>
              <a:rect l="l" t="t" r="r" b="b"/>
              <a:pathLst>
                <a:path w="859790" h="48260">
                  <a:moveTo>
                    <a:pt x="0" y="0"/>
                  </a:moveTo>
                  <a:lnTo>
                    <a:pt x="43578" y="48025"/>
                  </a:lnTo>
                  <a:lnTo>
                    <a:pt x="815749" y="48025"/>
                  </a:lnTo>
                  <a:lnTo>
                    <a:pt x="859327" y="0"/>
                  </a:lnTo>
                  <a:lnTo>
                    <a:pt x="0" y="0"/>
                  </a:lnTo>
                  <a:close/>
                </a:path>
              </a:pathLst>
            </a:custGeom>
            <a:ln w="12700">
              <a:solidFill>
                <a:srgbClr val="000000"/>
              </a:solidFill>
            </a:ln>
          </p:spPr>
          <p:txBody>
            <a:bodyPr wrap="square" lIns="0" tIns="0" rIns="0" bIns="0" rtlCol="0"/>
            <a:lstStyle/>
            <a:p/>
          </p:txBody>
        </p:sp>
        <p:sp>
          <p:nvSpPr>
            <p:cNvPr id="12" name="object 12"/>
            <p:cNvSpPr/>
            <p:nvPr/>
          </p:nvSpPr>
          <p:spPr>
            <a:xfrm>
              <a:off x="7696200" y="3028549"/>
              <a:ext cx="859790" cy="48260"/>
            </a:xfrm>
            <a:custGeom>
              <a:rect l="l" t="t" r="r" b="b"/>
              <a:pathLst>
                <a:path w="859790" h="48260">
                  <a:moveTo>
                    <a:pt x="859327" y="48025"/>
                  </a:moveTo>
                  <a:lnTo>
                    <a:pt x="0" y="48025"/>
                  </a:lnTo>
                  <a:lnTo>
                    <a:pt x="43578" y="0"/>
                  </a:lnTo>
                  <a:lnTo>
                    <a:pt x="815749" y="0"/>
                  </a:lnTo>
                  <a:lnTo>
                    <a:pt x="859327" y="48025"/>
                  </a:lnTo>
                  <a:close/>
                </a:path>
              </a:pathLst>
            </a:custGeom>
            <a:solidFill>
              <a:srgbClr val="606060"/>
            </a:solidFill>
          </p:spPr>
          <p:txBody>
            <a:bodyPr wrap="square" lIns="0" tIns="0" rIns="0" bIns="0" rtlCol="0"/>
            <a:lstStyle/>
            <a:p/>
          </p:txBody>
        </p:sp>
        <p:sp>
          <p:nvSpPr>
            <p:cNvPr id="13" name="object 13"/>
            <p:cNvSpPr/>
            <p:nvPr/>
          </p:nvSpPr>
          <p:spPr>
            <a:xfrm>
              <a:off x="7696200" y="3028549"/>
              <a:ext cx="859790" cy="48260"/>
            </a:xfrm>
            <a:custGeom>
              <a:rect l="l" t="t" r="r" b="b"/>
              <a:pathLst>
                <a:path w="859790" h="48260">
                  <a:moveTo>
                    <a:pt x="0" y="48025"/>
                  </a:moveTo>
                  <a:lnTo>
                    <a:pt x="43578" y="0"/>
                  </a:lnTo>
                  <a:lnTo>
                    <a:pt x="815749" y="0"/>
                  </a:lnTo>
                  <a:lnTo>
                    <a:pt x="859327" y="48025"/>
                  </a:lnTo>
                  <a:lnTo>
                    <a:pt x="0" y="48025"/>
                  </a:lnTo>
                  <a:close/>
                </a:path>
              </a:pathLst>
            </a:custGeom>
            <a:ln w="12700">
              <a:solidFill>
                <a:srgbClr val="000000"/>
              </a:solidFill>
            </a:ln>
          </p:spPr>
          <p:txBody>
            <a:bodyPr wrap="square" lIns="0" tIns="0" rIns="0" bIns="0" rtlCol="0"/>
            <a:lstStyle/>
            <a:p/>
          </p:txBody>
        </p:sp>
        <p:pic>
          <p:nvPicPr>
            <p:cNvPr id="14" name="object 14"/>
            <p:cNvPicPr/>
            <p:nvPr/>
          </p:nvPicPr>
          <p:blipFill>
            <a:blip r:embed="rId2"/>
            <a:stretch>
              <a:fillRect/>
            </a:stretch>
          </p:blipFill>
          <p:spPr>
            <a:xfrm>
              <a:off x="8082809" y="1834515"/>
              <a:ext cx="85615" cy="92562"/>
            </a:xfrm>
            <a:prstGeom prst="rect">
              <a:avLst/>
            </a:prstGeom>
          </p:spPr>
        </p:pic>
        <p:pic>
          <p:nvPicPr>
            <p:cNvPr id="15" name="object 15"/>
            <p:cNvPicPr/>
            <p:nvPr/>
          </p:nvPicPr>
          <p:blipFill>
            <a:blip r:embed="rId3"/>
            <a:stretch>
              <a:fillRect/>
            </a:stretch>
          </p:blipFill>
          <p:spPr>
            <a:xfrm>
              <a:off x="8082809" y="2759408"/>
              <a:ext cx="85615" cy="93101"/>
            </a:xfrm>
            <a:prstGeom prst="rect">
              <a:avLst/>
            </a:prstGeom>
          </p:spPr>
        </p:pic>
        <p:pic>
          <p:nvPicPr>
            <p:cNvPr id="16" name="object 16"/>
            <p:cNvPicPr/>
            <p:nvPr/>
          </p:nvPicPr>
          <p:blipFill>
            <a:blip r:embed="rId4"/>
            <a:stretch>
              <a:fillRect/>
            </a:stretch>
          </p:blipFill>
          <p:spPr>
            <a:xfrm>
              <a:off x="8016864" y="2057343"/>
              <a:ext cx="215058" cy="236161"/>
            </a:xfrm>
            <a:prstGeom prst="rect">
              <a:avLst/>
            </a:prstGeom>
          </p:spPr>
        </p:pic>
        <p:pic>
          <p:nvPicPr>
            <p:cNvPr id="17" name="object 17"/>
            <p:cNvPicPr/>
            <p:nvPr/>
          </p:nvPicPr>
          <p:blipFill>
            <a:blip r:embed="rId5"/>
            <a:stretch>
              <a:fillRect/>
            </a:stretch>
          </p:blipFill>
          <p:spPr>
            <a:xfrm>
              <a:off x="8013928" y="2394060"/>
              <a:ext cx="215058" cy="236161"/>
            </a:xfrm>
            <a:prstGeom prst="rect">
              <a:avLst/>
            </a:prstGeom>
          </p:spPr>
        </p:pic>
      </p:grpSp>
      <p:sp>
        <p:nvSpPr>
          <p:cNvPr id="18" name="object 18"/>
          <p:cNvSpPr txBox="1"/>
          <p:nvPr/>
        </p:nvSpPr>
        <p:spPr>
          <a:xfrm>
            <a:off x="612137" y="1177759"/>
            <a:ext cx="4836160" cy="452120"/>
          </a:xfrm>
          <a:prstGeom prst="rect">
            <a:avLst/>
          </a:prstGeom>
        </p:spPr>
        <p:txBody>
          <a:bodyPr vert="horz" wrap="square" lIns="0" tIns="12700" rIns="0" bIns="0" rtlCol="0">
            <a:spAutoFit/>
          </a:bodyPr>
          <a:lstStyle/>
          <a:p>
            <a:pPr marL="12700">
              <a:lnSpc>
                <a:spcPct val="100000"/>
              </a:lnSpc>
              <a:spcBef>
                <a:spcPts val="100"/>
              </a:spcBef>
            </a:pPr>
            <a:r>
              <a:rPr sz="2800" b="1" spc="-5">
                <a:latin typeface="Microsoft JhengHei"/>
                <a:cs typeface="Microsoft JhengHei"/>
              </a:rPr>
              <a:t>案例分析：</a:t>
            </a:r>
            <a:r>
              <a:rPr sz="2400" spc="-10">
                <a:latin typeface="Arial"/>
                <a:cs typeface="Arial"/>
              </a:rPr>
              <a:t>1961Yamaha</a:t>
            </a:r>
            <a:r>
              <a:rPr sz="2400" spc="-15">
                <a:latin typeface="宋体"/>
                <a:cs typeface="宋体"/>
              </a:rPr>
              <a:t>电器公司</a:t>
            </a:r>
            <a:endParaRPr sz="2400">
              <a:latin typeface="宋体"/>
              <a:cs typeface="宋体"/>
            </a:endParaRPr>
          </a:p>
        </p:txBody>
      </p:sp>
      <p:sp>
        <p:nvSpPr>
          <p:cNvPr id="25" name="object 25"/>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
        <p:nvSpPr>
          <p:cNvPr id="19" name="object 19"/>
          <p:cNvSpPr txBox="1"/>
          <p:nvPr/>
        </p:nvSpPr>
        <p:spPr>
          <a:xfrm>
            <a:off x="612137" y="1778416"/>
            <a:ext cx="2159000" cy="1159510"/>
          </a:xfrm>
          <a:prstGeom prst="rect">
            <a:avLst/>
          </a:prstGeom>
        </p:spPr>
        <p:txBody>
          <a:bodyPr vert="horz" wrap="square" lIns="0" tIns="66040" rIns="0" bIns="0" rtlCol="0">
            <a:spAutoFit/>
          </a:bodyPr>
          <a:lstStyle/>
          <a:p>
            <a:pPr marL="12700">
              <a:lnSpc>
                <a:spcPct val="100000"/>
              </a:lnSpc>
              <a:spcBef>
                <a:spcPts val="520"/>
              </a:spcBef>
            </a:pPr>
            <a:r>
              <a:rPr sz="2400" spc="-10">
                <a:latin typeface="宋体"/>
                <a:cs typeface="宋体"/>
              </a:rPr>
              <a:t>安装开关总成：</a:t>
            </a:r>
            <a:endParaRPr sz="2400">
              <a:latin typeface="宋体"/>
              <a:cs typeface="宋体"/>
            </a:endParaRPr>
          </a:p>
          <a:p>
            <a:pPr marL="12700">
              <a:lnSpc>
                <a:spcPct val="100000"/>
              </a:lnSpc>
              <a:spcBef>
                <a:spcPts val="350"/>
              </a:spcBef>
            </a:pPr>
            <a:r>
              <a:rPr sz="2000">
                <a:latin typeface="Arial"/>
                <a:cs typeface="Arial"/>
              </a:rPr>
              <a:t>2</a:t>
            </a:r>
            <a:r>
              <a:rPr sz="2000" spc="-15">
                <a:latin typeface="宋体"/>
                <a:cs typeface="宋体"/>
              </a:rPr>
              <a:t>个按钮；</a:t>
            </a:r>
            <a:endParaRPr sz="2000">
              <a:latin typeface="宋体"/>
              <a:cs typeface="宋体"/>
            </a:endParaRPr>
          </a:p>
          <a:p>
            <a:pPr marL="12700">
              <a:lnSpc>
                <a:spcPct val="100000"/>
              </a:lnSpc>
              <a:spcBef>
                <a:spcPts val="480"/>
              </a:spcBef>
            </a:pPr>
            <a:r>
              <a:rPr sz="2000">
                <a:latin typeface="Arial"/>
                <a:cs typeface="Arial"/>
              </a:rPr>
              <a:t>2</a:t>
            </a:r>
            <a:r>
              <a:rPr sz="2000" spc="-15">
                <a:latin typeface="宋体"/>
                <a:cs typeface="宋体"/>
              </a:rPr>
              <a:t>个弹簧：</a:t>
            </a:r>
            <a:endParaRPr sz="2000">
              <a:latin typeface="宋体"/>
              <a:cs typeface="宋体"/>
            </a:endParaRPr>
          </a:p>
        </p:txBody>
      </p:sp>
      <p:sp>
        <p:nvSpPr>
          <p:cNvPr id="20" name="object 20"/>
          <p:cNvSpPr txBox="1"/>
          <p:nvPr/>
        </p:nvSpPr>
        <p:spPr>
          <a:xfrm>
            <a:off x="2974337" y="1872931"/>
            <a:ext cx="18034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宋体"/>
                <a:cs typeface="宋体"/>
              </a:rPr>
              <a:t>装配方法：</a:t>
            </a:r>
            <a:endParaRPr sz="2800">
              <a:latin typeface="宋体"/>
              <a:cs typeface="宋体"/>
            </a:endParaRPr>
          </a:p>
        </p:txBody>
      </p:sp>
      <p:sp>
        <p:nvSpPr>
          <p:cNvPr id="21" name="object 21"/>
          <p:cNvSpPr txBox="1"/>
          <p:nvPr/>
        </p:nvSpPr>
        <p:spPr>
          <a:xfrm>
            <a:off x="2974337" y="2310635"/>
            <a:ext cx="4432300" cy="690880"/>
          </a:xfrm>
          <a:prstGeom prst="rect">
            <a:avLst/>
          </a:prstGeom>
        </p:spPr>
        <p:txBody>
          <a:bodyPr vert="horz" wrap="square" lIns="0" tIns="36195" rIns="0" bIns="0" rtlCol="0">
            <a:spAutoFit/>
          </a:bodyPr>
          <a:lstStyle/>
          <a:p>
            <a:pPr marL="354965" indent="-342265">
              <a:lnSpc>
                <a:spcPct val="100000"/>
              </a:lnSpc>
              <a:spcBef>
                <a:spcPts val="285"/>
              </a:spcBef>
              <a:buSzPct val="102500"/>
              <a:buFont typeface="Times New Roman"/>
              <a:buChar char="•"/>
              <a:tabLst>
                <a:tab pos="354965"/>
                <a:tab pos="355600"/>
              </a:tabLst>
            </a:pPr>
            <a:r>
              <a:rPr sz="2000" spc="-5">
                <a:latin typeface="宋体"/>
                <a:cs typeface="宋体"/>
              </a:rPr>
              <a:t>从盛有弹簧的大箱子中取出两个弹簧</a:t>
            </a:r>
            <a:endParaRPr sz="2000">
              <a:latin typeface="宋体"/>
              <a:cs typeface="宋体"/>
            </a:endParaRPr>
          </a:p>
          <a:p>
            <a:pPr marL="354965" indent="-342265">
              <a:lnSpc>
                <a:spcPct val="100000"/>
              </a:lnSpc>
              <a:spcBef>
                <a:spcPts val="240"/>
              </a:spcBef>
              <a:buSzPct val="102500"/>
              <a:buFont typeface="Times New Roman"/>
              <a:buChar char="•"/>
              <a:tabLst>
                <a:tab pos="354965"/>
                <a:tab pos="355600"/>
              </a:tabLst>
            </a:pPr>
            <a:r>
              <a:rPr sz="2000" spc="-15">
                <a:latin typeface="宋体"/>
                <a:cs typeface="宋体"/>
              </a:rPr>
              <a:t>装配开关</a:t>
            </a:r>
            <a:endParaRPr sz="2000">
              <a:latin typeface="宋体"/>
              <a:cs typeface="宋体"/>
            </a:endParaRPr>
          </a:p>
        </p:txBody>
      </p:sp>
      <p:sp>
        <p:nvSpPr>
          <p:cNvPr id="22" name="object 22"/>
          <p:cNvSpPr txBox="1"/>
          <p:nvPr/>
        </p:nvSpPr>
        <p:spPr>
          <a:xfrm>
            <a:off x="612137" y="4530787"/>
            <a:ext cx="7848600" cy="1988820"/>
          </a:xfrm>
          <a:prstGeom prst="rect">
            <a:avLst/>
          </a:prstGeom>
        </p:spPr>
        <p:txBody>
          <a:bodyPr vert="horz" wrap="square" lIns="0" tIns="97790" rIns="0" bIns="0" rtlCol="0">
            <a:spAutoFit/>
          </a:bodyPr>
          <a:lstStyle/>
          <a:p>
            <a:pPr marL="12700">
              <a:lnSpc>
                <a:spcPct val="100000"/>
              </a:lnSpc>
              <a:spcBef>
                <a:spcPts val="770"/>
              </a:spcBef>
            </a:pPr>
            <a:r>
              <a:rPr sz="2800" b="1" spc="-20">
                <a:latin typeface="Microsoft JhengHei"/>
                <a:cs typeface="Microsoft JhengHei"/>
              </a:rPr>
              <a:t>问题：</a:t>
            </a:r>
            <a:endParaRPr sz="2800">
              <a:latin typeface="Microsoft JhengHei"/>
              <a:cs typeface="Microsoft JhengHei"/>
            </a:endParaRPr>
          </a:p>
          <a:p>
            <a:pPr marL="355600" marR="5080" indent="-342900">
              <a:lnSpc>
                <a:spcPct val="100000"/>
              </a:lnSpc>
              <a:spcBef>
                <a:spcPts val="675"/>
              </a:spcBef>
            </a:pPr>
            <a:r>
              <a:rPr sz="2800" spc="-5">
                <a:latin typeface="宋体"/>
                <a:cs typeface="宋体"/>
              </a:rPr>
              <a:t>为什么提高员工质量意识对解决弹簧漏装问题效果</a:t>
            </a:r>
            <a:r>
              <a:rPr sz="2800" spc="-15">
                <a:latin typeface="宋体"/>
                <a:cs typeface="宋体"/>
              </a:rPr>
              <a:t>不明显？</a:t>
            </a:r>
            <a:endParaRPr sz="2800">
              <a:latin typeface="宋体"/>
              <a:cs typeface="宋体"/>
            </a:endParaRPr>
          </a:p>
          <a:p>
            <a:pPr marL="12700">
              <a:lnSpc>
                <a:spcPct val="100000"/>
              </a:lnSpc>
              <a:spcBef>
                <a:spcPts val="670"/>
              </a:spcBef>
            </a:pPr>
            <a:r>
              <a:rPr sz="2800" spc="-5">
                <a:latin typeface="宋体"/>
                <a:cs typeface="宋体"/>
              </a:rPr>
              <a:t>漏装弹簧的原因是什么？</a:t>
            </a:r>
            <a:endParaRPr sz="2800">
              <a:latin typeface="宋体"/>
              <a:cs typeface="宋体"/>
            </a:endParaRPr>
          </a:p>
        </p:txBody>
      </p:sp>
      <p:sp>
        <p:nvSpPr>
          <p:cNvPr id="23" name="object 23"/>
          <p:cNvSpPr txBox="1"/>
          <p:nvPr/>
        </p:nvSpPr>
        <p:spPr>
          <a:xfrm>
            <a:off x="4879337" y="3196196"/>
            <a:ext cx="3327400" cy="1114425"/>
          </a:xfrm>
          <a:prstGeom prst="rect">
            <a:avLst/>
          </a:prstGeom>
        </p:spPr>
        <p:txBody>
          <a:bodyPr vert="horz" wrap="square" lIns="0" tIns="60960" rIns="0" bIns="0" rtlCol="0">
            <a:spAutoFit/>
          </a:bodyPr>
          <a:lstStyle/>
          <a:p>
            <a:pPr marL="12700">
              <a:lnSpc>
                <a:spcPct val="100000"/>
              </a:lnSpc>
              <a:spcBef>
                <a:spcPts val="480"/>
              </a:spcBef>
            </a:pPr>
            <a:r>
              <a:rPr sz="2800" b="1" spc="-10">
                <a:latin typeface="Microsoft JhengHei"/>
                <a:cs typeface="Microsoft JhengHei"/>
              </a:rPr>
              <a:t>采取的措施：</a:t>
            </a:r>
            <a:endParaRPr sz="2800">
              <a:latin typeface="Microsoft JhengHei"/>
              <a:cs typeface="Microsoft JhengHei"/>
            </a:endParaRPr>
          </a:p>
          <a:p>
            <a:pPr marL="355600" marR="5080" indent="-342900">
              <a:lnSpc>
                <a:spcPts val="2160"/>
              </a:lnSpc>
              <a:spcBef>
                <a:spcPts val="545"/>
              </a:spcBef>
            </a:pPr>
            <a:r>
              <a:rPr sz="2000" spc="-5">
                <a:latin typeface="宋体"/>
                <a:cs typeface="宋体"/>
              </a:rPr>
              <a:t>发动员工提高质量意识，但并</a:t>
            </a:r>
            <a:r>
              <a:rPr sz="2000" spc="-10">
                <a:latin typeface="宋体"/>
                <a:cs typeface="宋体"/>
              </a:rPr>
              <a:t>不十分有效</a:t>
            </a:r>
            <a:endParaRPr sz="2000">
              <a:latin typeface="宋体"/>
              <a:cs typeface="宋体"/>
            </a:endParaRPr>
          </a:p>
        </p:txBody>
      </p:sp>
      <p:sp>
        <p:nvSpPr>
          <p:cNvPr id="24" name="object 24"/>
          <p:cNvSpPr txBox="1"/>
          <p:nvPr/>
        </p:nvSpPr>
        <p:spPr>
          <a:xfrm>
            <a:off x="612137" y="3244531"/>
            <a:ext cx="3670300" cy="10744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人为的错误与后果：</a:t>
            </a:r>
            <a:endParaRPr sz="2800">
              <a:latin typeface="Microsoft JhengHei"/>
              <a:cs typeface="Microsoft JhengHei"/>
            </a:endParaRPr>
          </a:p>
          <a:p>
            <a:pPr marL="354965" indent="-342265">
              <a:lnSpc>
                <a:spcPct val="100000"/>
              </a:lnSpc>
              <a:spcBef>
                <a:spcPts val="85"/>
              </a:spcBef>
              <a:buClr>
                <a:srgbClr val="FF0000"/>
              </a:buClr>
              <a:buSzPct val="102500"/>
              <a:buFont typeface="Wingdings"/>
              <a:buChar char=""/>
              <a:tabLst>
                <a:tab pos="354965"/>
                <a:tab pos="355600"/>
              </a:tabLst>
            </a:pPr>
            <a:r>
              <a:rPr sz="2000" spc="-5">
                <a:latin typeface="宋体"/>
                <a:cs typeface="宋体"/>
              </a:rPr>
              <a:t>有时在发货时发现弹簧未装</a:t>
            </a:r>
            <a:endParaRPr sz="2000">
              <a:latin typeface="宋体"/>
              <a:cs typeface="宋体"/>
            </a:endParaRPr>
          </a:p>
          <a:p>
            <a:pPr marL="354965" indent="-342265">
              <a:lnSpc>
                <a:spcPct val="100000"/>
              </a:lnSpc>
              <a:buClr>
                <a:srgbClr val="FF0000"/>
              </a:buClr>
              <a:buSzPct val="102500"/>
              <a:buFont typeface="Wingdings"/>
              <a:buChar char=""/>
              <a:tabLst>
                <a:tab pos="354965"/>
                <a:tab pos="355600"/>
              </a:tabLst>
            </a:pPr>
            <a:r>
              <a:rPr sz="2000" spc="-5">
                <a:latin typeface="宋体"/>
                <a:cs typeface="宋体"/>
              </a:rPr>
              <a:t>现场修理费用昂贵而且很困难</a:t>
            </a:r>
            <a:endParaRPr sz="20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243782" y="352286"/>
            <a:ext cx="4961255" cy="452120"/>
          </a:xfrm>
          <a:prstGeom prst="rect">
            <a:avLst/>
          </a:prstGeom>
        </p:spPr>
        <p:txBody>
          <a:bodyPr vert="horz" wrap="square" lIns="0" tIns="12700" rIns="0" bIns="0" rtlCol="0">
            <a:spAutoFit/>
          </a:bodyPr>
          <a:lstStyle/>
          <a:p>
            <a:pPr marL="12700">
              <a:lnSpc>
                <a:spcPct val="100000"/>
              </a:lnSpc>
              <a:spcBef>
                <a:spcPts val="100"/>
              </a:spcBef>
            </a:pPr>
            <a:r>
              <a:rPr/>
              <a:t>你看到了吗?</a:t>
            </a:r>
            <a:r>
              <a:rPr>
                <a:latin typeface="Arial"/>
                <a:cs typeface="Arial"/>
              </a:rPr>
              <a:t>--</a:t>
            </a:r>
            <a:r>
              <a:rPr sz="2400" spc="-10"/>
              <a:t>我们身边的防错方法</a:t>
            </a:r>
            <a:endParaRPr sz="2400">
              <a:latin typeface="Arial"/>
              <a:cs typeface="Arial"/>
            </a:endParaRP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
        <p:nvSpPr>
          <p:cNvPr id="3" name="object 3"/>
          <p:cNvSpPr txBox="1"/>
          <p:nvPr/>
        </p:nvSpPr>
        <p:spPr>
          <a:xfrm>
            <a:off x="1297937" y="1568131"/>
            <a:ext cx="3924300" cy="3196590"/>
          </a:xfrm>
          <a:prstGeom prst="rect">
            <a:avLst/>
          </a:prstGeom>
        </p:spPr>
        <p:txBody>
          <a:bodyPr vert="horz" wrap="square" lIns="0" tIns="12700" rIns="0" bIns="0" rtlCol="0">
            <a:spAutoFit/>
          </a:bodyPr>
          <a:lstStyle/>
          <a:p>
            <a:pPr marL="12700">
              <a:lnSpc>
                <a:spcPct val="100000"/>
              </a:lnSpc>
              <a:spcBef>
                <a:spcPts val="100"/>
              </a:spcBef>
            </a:pPr>
            <a:r>
              <a:rPr sz="2800" spc="-10">
                <a:latin typeface="黑体"/>
                <a:cs typeface="黑体"/>
              </a:rPr>
              <a:t>日常生活可见的：</a:t>
            </a:r>
            <a:endParaRPr sz="2800">
              <a:latin typeface="黑体"/>
              <a:cs typeface="黑体"/>
            </a:endParaRPr>
          </a:p>
          <a:p>
            <a:pPr marL="355600" indent="-342900">
              <a:lnSpc>
                <a:spcPct val="100000"/>
              </a:lnSpc>
              <a:spcBef>
                <a:spcPts val="2110"/>
              </a:spcBef>
              <a:buClr>
                <a:srgbClr val="FF0000"/>
              </a:buClr>
              <a:buSzPct val="101785"/>
              <a:buFont typeface="Wingdings"/>
              <a:buChar char=""/>
              <a:tabLst>
                <a:tab pos="355600"/>
              </a:tabLst>
            </a:pPr>
            <a:r>
              <a:rPr sz="2800" spc="-10">
                <a:latin typeface="黑体"/>
                <a:cs typeface="黑体"/>
              </a:rPr>
              <a:t>交通标志牌或交通线</a:t>
            </a:r>
            <a:endParaRPr sz="2800">
              <a:latin typeface="黑体"/>
              <a:cs typeface="黑体"/>
            </a:endParaRPr>
          </a:p>
          <a:p>
            <a:pPr marL="355600" indent="-342900">
              <a:lnSpc>
                <a:spcPct val="100000"/>
              </a:lnSpc>
              <a:spcBef>
                <a:spcPts val="675"/>
              </a:spcBef>
              <a:buClr>
                <a:srgbClr val="FF0000"/>
              </a:buClr>
              <a:buSzPct val="101785"/>
              <a:buFont typeface="Wingdings"/>
              <a:buChar char=""/>
              <a:tabLst>
                <a:tab pos="355600"/>
              </a:tabLst>
            </a:pPr>
            <a:r>
              <a:rPr sz="2800" spc="-10">
                <a:latin typeface="黑体"/>
                <a:cs typeface="黑体"/>
              </a:rPr>
              <a:t>公共场所的引导牌</a:t>
            </a:r>
            <a:endParaRPr sz="2800">
              <a:latin typeface="黑体"/>
              <a:cs typeface="黑体"/>
            </a:endParaRPr>
          </a:p>
          <a:p>
            <a:pPr marL="355600" indent="-342900">
              <a:lnSpc>
                <a:spcPct val="100000"/>
              </a:lnSpc>
              <a:spcBef>
                <a:spcPts val="670"/>
              </a:spcBef>
              <a:buClr>
                <a:srgbClr val="FF0000"/>
              </a:buClr>
              <a:buSzPct val="101785"/>
              <a:buFont typeface="Wingdings"/>
              <a:buChar char=""/>
              <a:tabLst>
                <a:tab pos="355600"/>
              </a:tabLst>
            </a:pPr>
            <a:r>
              <a:rPr sz="2800" spc="-10">
                <a:latin typeface="黑体"/>
                <a:cs typeface="黑体"/>
              </a:rPr>
              <a:t>家用电器的操作面板</a:t>
            </a:r>
            <a:endParaRPr sz="2800">
              <a:latin typeface="黑体"/>
              <a:cs typeface="黑体"/>
            </a:endParaRPr>
          </a:p>
          <a:p>
            <a:pPr marL="355600" indent="-342900">
              <a:lnSpc>
                <a:spcPct val="100000"/>
              </a:lnSpc>
              <a:spcBef>
                <a:spcPts val="670"/>
              </a:spcBef>
              <a:buClr>
                <a:srgbClr val="FF0000"/>
              </a:buClr>
              <a:buSzPct val="101785"/>
              <a:buFont typeface="Wingdings"/>
              <a:buChar char=""/>
              <a:tabLst>
                <a:tab pos="355600"/>
              </a:tabLst>
            </a:pPr>
            <a:r>
              <a:rPr sz="2800" spc="-5">
                <a:latin typeface="黑体"/>
                <a:cs typeface="黑体"/>
              </a:rPr>
              <a:t>电视机与多媒体的连接</a:t>
            </a:r>
            <a:endParaRPr sz="2800">
              <a:latin typeface="黑体"/>
              <a:cs typeface="黑体"/>
            </a:endParaRPr>
          </a:p>
          <a:p>
            <a:pPr marL="355600" indent="-342900">
              <a:lnSpc>
                <a:spcPct val="100000"/>
              </a:lnSpc>
              <a:spcBef>
                <a:spcPts val="675"/>
              </a:spcBef>
              <a:buClr>
                <a:srgbClr val="FF0000"/>
              </a:buClr>
              <a:buSzPct val="101785"/>
              <a:buFont typeface="Wingdings"/>
              <a:buChar char=""/>
              <a:tabLst>
                <a:tab pos="355600"/>
              </a:tabLst>
            </a:pPr>
            <a:r>
              <a:rPr sz="2800" spc="-10">
                <a:latin typeface="黑体"/>
                <a:cs typeface="黑体"/>
              </a:rPr>
              <a:t>水壶的叫盖</a:t>
            </a:r>
            <a:endParaRPr sz="2800">
              <a:latin typeface="黑体"/>
              <a:cs typeface="黑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072829" y="284023"/>
            <a:ext cx="3187700" cy="452120"/>
          </a:xfrm>
          <a:prstGeom prst="rect">
            <a:avLst/>
          </a:prstGeom>
        </p:spPr>
        <p:txBody>
          <a:bodyPr vert="horz" wrap="square" lIns="0" tIns="12700" rIns="0" bIns="0" rtlCol="0">
            <a:spAutoFit/>
          </a:bodyPr>
          <a:lstStyle/>
          <a:p>
            <a:pPr marL="12700">
              <a:lnSpc>
                <a:spcPct val="100000"/>
              </a:lnSpc>
              <a:spcBef>
                <a:spcPts val="100"/>
              </a:spcBef>
            </a:pPr>
            <a:r>
              <a:rPr spc="-10">
                <a:latin typeface="Arial"/>
                <a:cs typeface="Arial"/>
              </a:rPr>
              <a:t>Poka-Yoke</a:t>
            </a:r>
            <a:r>
              <a:rPr spc="-10"/>
              <a:t>（</a:t>
            </a:r>
            <a:r>
              <a:rPr/>
              <a:t>防错</a:t>
            </a:r>
            <a:r>
              <a:rPr spc="-50"/>
              <a:t>）</a:t>
            </a: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
        <p:nvSpPr>
          <p:cNvPr id="3" name="object 3"/>
          <p:cNvSpPr txBox="1"/>
          <p:nvPr/>
        </p:nvSpPr>
        <p:spPr>
          <a:xfrm>
            <a:off x="459737" y="1385652"/>
            <a:ext cx="8280400" cy="4855210"/>
          </a:xfrm>
          <a:prstGeom prst="rect">
            <a:avLst/>
          </a:prstGeom>
        </p:spPr>
        <p:txBody>
          <a:bodyPr vert="horz" wrap="square" lIns="0" tIns="12700" rIns="0" bIns="0" rtlCol="0">
            <a:spAutoFit/>
          </a:bodyPr>
          <a:lstStyle/>
          <a:p>
            <a:pPr marL="12700" marR="2787015">
              <a:lnSpc>
                <a:spcPct val="120000"/>
              </a:lnSpc>
              <a:spcBef>
                <a:spcPts val="100"/>
              </a:spcBef>
            </a:pPr>
            <a:r>
              <a:rPr sz="2800" i="1" spc="-10">
                <a:latin typeface="Arial"/>
                <a:cs typeface="Arial"/>
              </a:rPr>
              <a:t>“poka”</a:t>
            </a:r>
            <a:r>
              <a:rPr sz="2800" spc="-10">
                <a:latin typeface="Arial"/>
                <a:cs typeface="Arial"/>
              </a:rPr>
              <a:t>–</a:t>
            </a:r>
            <a:r>
              <a:rPr sz="2800">
                <a:latin typeface="宋体"/>
                <a:cs typeface="宋体"/>
              </a:rPr>
              <a:t>错误（不经意的、不小心</a:t>
            </a:r>
            <a:r>
              <a:rPr sz="2800" spc="-50">
                <a:latin typeface="宋体"/>
                <a:cs typeface="宋体"/>
              </a:rPr>
              <a:t>） </a:t>
            </a:r>
            <a:r>
              <a:rPr sz="2800" i="1">
                <a:latin typeface="Arial"/>
                <a:cs typeface="Arial"/>
              </a:rPr>
              <a:t>“yoke”</a:t>
            </a:r>
            <a:r>
              <a:rPr sz="2800">
                <a:latin typeface="Arial"/>
                <a:cs typeface="Arial"/>
              </a:rPr>
              <a:t>–</a:t>
            </a:r>
            <a:r>
              <a:rPr sz="2800" spc="-25">
                <a:latin typeface="宋体"/>
                <a:cs typeface="宋体"/>
              </a:rPr>
              <a:t>预防</a:t>
            </a:r>
            <a:endParaRPr sz="2800">
              <a:latin typeface="宋体"/>
              <a:cs typeface="宋体"/>
            </a:endParaRPr>
          </a:p>
          <a:p>
            <a:pPr marL="12700">
              <a:lnSpc>
                <a:spcPct val="100000"/>
              </a:lnSpc>
              <a:spcBef>
                <a:spcPts val="670"/>
              </a:spcBef>
            </a:pPr>
            <a:r>
              <a:rPr sz="2800" spc="-5">
                <a:latin typeface="Arial"/>
                <a:cs typeface="Arial"/>
              </a:rPr>
              <a:t>ShigeoShing</a:t>
            </a:r>
            <a:r>
              <a:rPr sz="2800" spc="-1235">
                <a:latin typeface="Arial"/>
                <a:cs typeface="Arial"/>
              </a:rPr>
              <a:t>o</a:t>
            </a:r>
            <a:r>
              <a:rPr sz="2800" spc="-780">
                <a:latin typeface="Arial"/>
                <a:cs typeface="Arial"/>
              </a:rPr>
              <a:t>––</a:t>
            </a:r>
            <a:r>
              <a:rPr sz="2800" spc="-5">
                <a:latin typeface="Arial"/>
                <a:cs typeface="Arial"/>
              </a:rPr>
              <a:t>6</a:t>
            </a:r>
            <a:r>
              <a:rPr sz="2800">
                <a:latin typeface="Arial"/>
                <a:cs typeface="Arial"/>
              </a:rPr>
              <a:t>0</a:t>
            </a:r>
            <a:r>
              <a:rPr sz="2800" spc="-30">
                <a:latin typeface="宋体"/>
                <a:cs typeface="宋体"/>
              </a:rPr>
              <a:t>年代</a:t>
            </a:r>
            <a:endParaRPr sz="2800">
              <a:latin typeface="宋体"/>
              <a:cs typeface="宋体"/>
            </a:endParaRPr>
          </a:p>
          <a:p>
            <a:pPr>
              <a:lnSpc>
                <a:spcPct val="100000"/>
              </a:lnSpc>
            </a:pPr>
            <a:endParaRPr sz="3100">
              <a:latin typeface="宋体"/>
              <a:cs typeface="宋体"/>
            </a:endParaRPr>
          </a:p>
          <a:p>
            <a:pPr>
              <a:lnSpc>
                <a:spcPct val="100000"/>
              </a:lnSpc>
              <a:spcBef>
                <a:spcPts val="50"/>
              </a:spcBef>
            </a:pPr>
            <a:endParaRPr sz="2500">
              <a:latin typeface="宋体"/>
              <a:cs typeface="宋体"/>
            </a:endParaRPr>
          </a:p>
          <a:p>
            <a:pPr marL="431800" marR="5080" indent="-342900">
              <a:lnSpc>
                <a:spcPct val="98500"/>
              </a:lnSpc>
            </a:pPr>
            <a:r>
              <a:rPr sz="2800" spc="-5">
                <a:latin typeface="宋体"/>
                <a:cs typeface="宋体"/>
              </a:rPr>
              <a:t>通过避免制造过程中简单人为的错误实现现场品质零零缺陷并最终消除质量控制检查的一种结构化方</a:t>
            </a:r>
            <a:r>
              <a:rPr sz="2800" spc="-50">
                <a:latin typeface="宋体"/>
                <a:cs typeface="宋体"/>
              </a:rPr>
              <a:t> </a:t>
            </a:r>
            <a:r>
              <a:rPr sz="2800">
                <a:latin typeface="宋体"/>
                <a:cs typeface="宋体"/>
              </a:rPr>
              <a:t>法。通常称为</a:t>
            </a:r>
            <a:r>
              <a:rPr sz="2800" i="1">
                <a:latin typeface="Tahoma"/>
                <a:cs typeface="Tahoma"/>
              </a:rPr>
              <a:t>“</a:t>
            </a:r>
            <a:r>
              <a:rPr sz="2800" spc="-420">
                <a:latin typeface="宋体"/>
                <a:cs typeface="宋体"/>
              </a:rPr>
              <a:t>错误验证</a:t>
            </a:r>
            <a:r>
              <a:rPr sz="2800" i="1">
                <a:latin typeface="Tahoma"/>
                <a:cs typeface="Tahoma"/>
              </a:rPr>
              <a:t>”</a:t>
            </a:r>
            <a:r>
              <a:rPr sz="2800" spc="-2250">
                <a:latin typeface="宋体"/>
                <a:cs typeface="宋体"/>
              </a:rPr>
              <a:t>和</a:t>
            </a:r>
            <a:r>
              <a:rPr sz="2800" i="1" spc="-280">
                <a:latin typeface="Tahoma"/>
                <a:cs typeface="Tahoma"/>
              </a:rPr>
              <a:t>”“</a:t>
            </a:r>
            <a:r>
              <a:rPr sz="2800" spc="-2250">
                <a:latin typeface="宋体"/>
                <a:cs typeface="宋体"/>
              </a:rPr>
              <a:t>失</a:t>
            </a:r>
            <a:r>
              <a:rPr sz="2800" i="1" spc="120">
                <a:latin typeface="Tahoma"/>
                <a:cs typeface="Tahoma"/>
              </a:rPr>
              <a:t>“ </a:t>
            </a:r>
            <a:r>
              <a:rPr sz="2800">
                <a:latin typeface="宋体"/>
                <a:cs typeface="宋体"/>
              </a:rPr>
              <a:t>败保护</a:t>
            </a:r>
            <a:r>
              <a:rPr sz="2800" i="1">
                <a:latin typeface="Tahoma"/>
                <a:cs typeface="Tahoma"/>
              </a:rPr>
              <a:t>”</a:t>
            </a:r>
            <a:r>
              <a:rPr sz="2800" spc="-50">
                <a:latin typeface="宋体"/>
                <a:cs typeface="宋体"/>
              </a:rPr>
              <a:t>。</a:t>
            </a:r>
            <a:endParaRPr sz="2800">
              <a:latin typeface="宋体"/>
              <a:cs typeface="宋体"/>
            </a:endParaRPr>
          </a:p>
          <a:p>
            <a:pPr>
              <a:lnSpc>
                <a:spcPct val="100000"/>
              </a:lnSpc>
              <a:spcBef>
                <a:spcPts val="5"/>
              </a:spcBef>
            </a:pPr>
            <a:endParaRPr sz="3100">
              <a:latin typeface="宋体"/>
              <a:cs typeface="宋体"/>
            </a:endParaRPr>
          </a:p>
          <a:p>
            <a:pPr marR="125095" algn="ctr">
              <a:lnSpc>
                <a:spcPct val="100000"/>
              </a:lnSpc>
            </a:pPr>
            <a:r>
              <a:rPr sz="4000" spc="-5">
                <a:latin typeface="宋体"/>
                <a:cs typeface="宋体"/>
              </a:rPr>
              <a:t>第一次就把事情做对！</a:t>
            </a:r>
            <a:endParaRPr sz="4000">
              <a:latin typeface="宋体"/>
              <a:cs typeface="宋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64537" y="3604259"/>
            <a:ext cx="7899400" cy="1423035"/>
          </a:xfrm>
          <a:prstGeom prst="rect">
            <a:avLst/>
          </a:prstGeom>
        </p:spPr>
        <p:txBody>
          <a:bodyPr vert="horz" wrap="square" lIns="0" tIns="12700" rIns="0" bIns="0" rtlCol="0">
            <a:spAutoFit/>
          </a:bodyPr>
          <a:lstStyle/>
          <a:p>
            <a:pPr marL="12700">
              <a:lnSpc>
                <a:spcPts val="3820"/>
              </a:lnSpc>
              <a:spcBef>
                <a:spcPts val="100"/>
              </a:spcBef>
            </a:pPr>
            <a:r>
              <a:rPr sz="3200">
                <a:latin typeface="宋体"/>
                <a:cs typeface="宋体"/>
              </a:rPr>
              <a:t>防错装置应能做到：</a:t>
            </a:r>
            <a:r>
              <a:rPr sz="2000" spc="-5">
                <a:latin typeface="宋体"/>
                <a:cs typeface="宋体"/>
              </a:rPr>
              <a:t>作业忘记或失误时，制品无法装入</a:t>
            </a:r>
            <a:endParaRPr sz="2000">
              <a:latin typeface="宋体"/>
              <a:cs typeface="宋体"/>
            </a:endParaRPr>
          </a:p>
          <a:p>
            <a:pPr marL="12700" marR="5080">
              <a:lnSpc>
                <a:spcPts val="2400"/>
              </a:lnSpc>
              <a:spcBef>
                <a:spcPts val="60"/>
              </a:spcBef>
            </a:pPr>
            <a:r>
              <a:rPr sz="2000" spc="-5">
                <a:latin typeface="宋体"/>
                <a:cs typeface="宋体"/>
              </a:rPr>
              <a:t>机器的胎具内；作业忘记或失误时，机器无法启动；加工失误时，不会会流到下一个工序；加工失误时，能自动报警；即使加工异常的产品</a:t>
            </a:r>
            <a:r>
              <a:rPr sz="2000" spc="-50">
                <a:latin typeface="宋体"/>
                <a:cs typeface="宋体"/>
              </a:rPr>
              <a:t> </a:t>
            </a:r>
            <a:r>
              <a:rPr sz="2000" spc="-5">
                <a:latin typeface="宋体"/>
                <a:cs typeface="宋体"/>
              </a:rPr>
              <a:t>流入生产线，也不会被误装。</a:t>
            </a:r>
            <a:endParaRPr sz="2000">
              <a:latin typeface="宋体"/>
              <a:cs typeface="宋体"/>
            </a:endParaRPr>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645"/>
              </a:lnSpc>
            </a:pPr>
            <a:r>
              <a:rPr spc="-10"/>
              <a:t>2023/3/13</a:t>
            </a:r>
          </a:p>
        </p:txBody>
      </p:sp>
      <p:sp>
        <p:nvSpPr>
          <p:cNvPr id="3" name="object 3"/>
          <p:cNvSpPr txBox="1">
            <a:spLocks noGrp="1"/>
          </p:cNvSpPr>
          <p:nvPr>
            <p:ph type="title"/>
          </p:nvPr>
        </p:nvSpPr>
        <p:spPr>
          <a:xfrm>
            <a:off x="764540" y="2472054"/>
            <a:ext cx="4089400" cy="635000"/>
          </a:xfrm>
          <a:prstGeom prst="rect">
            <a:avLst/>
          </a:prstGeom>
        </p:spPr>
        <p:txBody>
          <a:bodyPr vert="horz" wrap="square" lIns="0" tIns="12700" rIns="0" bIns="0" rtlCol="0">
            <a:spAutoFit/>
          </a:bodyPr>
          <a:lstStyle/>
          <a:p>
            <a:pPr marL="12700">
              <a:lnSpc>
                <a:spcPct val="100000"/>
              </a:lnSpc>
              <a:spcBef>
                <a:spcPts val="100"/>
              </a:spcBef>
            </a:pPr>
            <a:r>
              <a:rPr sz="4000" spc="-10"/>
              <a:t>防错技术的目的：</a:t>
            </a:r>
            <a:endParaRPr sz="40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https://d.book118.com/408105033026006037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宋体</vt:lpstr>
      <vt:lpstr>Microsoft JhengHei</vt:lpstr>
      <vt:lpstr>Wingdings</vt:lpstr>
      <vt:lpstr>Times New Roman</vt:lpstr>
      <vt:lpstr>黑体</vt:lpstr>
      <vt:lpstr>Tahoma</vt:lpstr>
      <vt:lpstr>Office Theme</vt:lpstr>
      <vt:lpstr>质量意识提升与质量管理创新</vt:lpstr>
      <vt:lpstr>问题与思考</vt:lpstr>
      <vt:lpstr>第一部分：品质源自系统保障</vt:lpstr>
      <vt:lpstr>红珠实验</vt:lpstr>
      <vt:lpstr>红珠实验</vt:lpstr>
      <vt:lpstr>红珠实验</vt:lpstr>
      <vt:lpstr>红珠实验</vt:lpstr>
      <vt:lpstr>问题与思考</vt:lpstr>
      <vt:lpstr>红珠实验</vt:lpstr>
      <vt:lpstr>红珠实验</vt:lpstr>
      <vt:lpstr>解决问题的五个步骤</vt:lpstr>
      <vt:lpstr>第二部分：品质改善能力训练
---管理防错</vt:lpstr>
      <vt:lpstr>Poka-Yoke（初期的防错）</vt:lpstr>
      <vt:lpstr>你看到了吗?--我们身边的防错方法</vt:lpstr>
      <vt:lpstr>Poka-Yoke（防错）</vt:lpstr>
      <vt:lpstr>防错技术的目的：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2024-09-16T22:12:24.586</cp:lastPrinted>
  <dcterms:created xsi:type="dcterms:W3CDTF">2024-09-16T14:12:24Z</dcterms:created>
  <dcterms:modified xsi:type="dcterms:W3CDTF">2024-09-16T14:12:25Z</dcterms:modified>
</cp:coreProperties>
</file>