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PWNDMO+MS-UIGothic"/>
      <p:regular r:id="rId20"/>
    </p:embeddedFont>
    <p:embeddedFont>
      <p:font typeface="BUQWVJ+TUUUHA+MicrosoftYaHei-Bold"/>
      <p:regular r:id="rId21"/>
    </p:embeddedFont>
    <p:embeddedFont>
      <p:font typeface="AWLBDT+GAQJRE+MicrosoftYaHei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689E0-38E1-4648-9ACE-5A9A5CA96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2B381-05E8-4AAE-ADE5-3580364C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5A452-EF7C-4CA7-ACE8-00313B37A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9FE5C-8311-4B3E-8C73-6CC22EC7E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008A88-C0BF-4FAF-823D-8D67749D7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12ACA2-134D-4F5C-8FE7-439B606A3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C5113-26B6-4351-AB8B-29494FCA3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64BDA-B35D-40A0-80B2-978E9523A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693DB-7001-417B-9BFE-E26E12A10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F29B9-8426-4FE4-BBA3-EAA10E460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04C34-71B2-4B50-B3AF-A12094170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06120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PWNDMO+MS-UIGothic"/>
                <a:cs typeface="PWNDMO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程背景与目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PWNDMO+MS-UIGothic"/>
                <a:cs typeface="PWNDMO+MS-UIGothic"/>
              </a:rPr>
              <a:t>背景介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件旨在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即将撰写学位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文的学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生提供指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和帮助，通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地梳理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写作要点，提高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量和水平。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FFFFFF"/>
                </a:solidFill>
                <a:latin typeface="PWNDMO+MS-UIGothic"/>
                <a:cs typeface="PWNDMO+MS-UIGothic"/>
              </a:rPr>
              <a:t>程目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掌握学位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文的基本框架、写作技巧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范，了解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评审</a:t>
            </a: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和答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辩</a:t>
            </a: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的注意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成功完成学位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文打下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坚实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PWNDMO+MS-UIGothic"/>
                <a:cs typeface="PWNDM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学位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文的重要性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PWNDMO+MS-UIGothic"/>
                <a:cs typeface="PWNDMO+MS-UIGothic"/>
              </a:rPr>
              <a:t>学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8C8C8C"/>
                </a:solidFill>
                <a:latin typeface="PWNDMO+MS-UIGothic"/>
                <a:cs typeface="PWNDMO+MS-UIGothic"/>
              </a:rPr>
              <a:t>价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学位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文是衡量学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水平的重要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志，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于提高个人学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声誉和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争力具有重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要意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PWNDMO+MS-UIGothic"/>
                <a:cs typeface="PWNDMO+MS-UIGothic"/>
              </a:rPr>
              <a:t>知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识创</a:t>
            </a:r>
            <a:r>
              <a:rPr sz="2300">
                <a:solidFill>
                  <a:srgbClr val="8C8C8C"/>
                </a:solidFill>
                <a:latin typeface="PWNDMO+MS-UIGothic"/>
                <a:cs typeface="PWNDMO+MS-UIGothic"/>
              </a:rPr>
              <a:t>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923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开展深入研究，挖掘新知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、新理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和新方法，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学科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域的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展做出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选题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原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8C8C8C"/>
                </a:solidFill>
                <a:latin typeface="PWNDMO+MS-UIGothic"/>
                <a:cs typeface="PWNDMO+MS-UIGothic"/>
              </a:rPr>
              <a:t>用性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UQWVJ+TUUUHA+MicrosoftYaHei-Bold"/>
                <a:cs typeface="BUQWVJ+TUUUHA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UQWVJ+TUUUHA+MicrosoftYaHei-Bold"/>
                <a:cs typeface="BUQWVJ+TUUUHA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UQWVJ+TUUUHA+MicrosoftYaHei-Bold"/>
                <a:cs typeface="BUQWVJ+TUUUHA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选题应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社会或科学的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实际应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用价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，避免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选择过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于抽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象或理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化的主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创</a:t>
            </a:r>
            <a:r>
              <a:rPr sz="1600">
                <a:solidFill>
                  <a:srgbClr val="8C8C8C"/>
                </a:solidFill>
                <a:latin typeface="PWNDMO+MS-UIGothic"/>
                <a:cs typeface="PWNDMO+MS-UIGothic"/>
              </a:rPr>
              <a:t>新性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选题应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具有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新性，能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学科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来新的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解或改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，避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4233283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免重复研究。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0831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PWNDMO+MS-UIGothic"/>
                <a:cs typeface="PWNDMO+MS-UIGothic"/>
              </a:rPr>
              <a:t>可行性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564878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自身知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背景和研究能力，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够胜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任的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课题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，避免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于复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或涉及面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文献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述方法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75025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EEEEEE"/>
                </a:solidFill>
                <a:latin typeface="BUQWVJ+TUUUHA+MicrosoftYaHei-Bold"/>
                <a:cs typeface="BUQWVJ+TUUUH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06284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EEEEEE"/>
                </a:solidFill>
                <a:latin typeface="BUQWVJ+TUUUHA+MicrosoftYaHei-Bold"/>
                <a:cs typeface="BUQWVJ+TUUUH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552430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EEEEEE"/>
                </a:solidFill>
                <a:latin typeface="BUQWVJ+TUUUHA+MicrosoftYaHei-Bold"/>
                <a:cs typeface="BUQWVJ+TUUUH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94130" y="269664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WNDMO+MS-UIGothic"/>
                <a:cs typeface="PWNDMO+MS-UIGothic"/>
              </a:rPr>
              <a:t>主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FFFFFF"/>
                </a:solidFill>
                <a:latin typeface="PWNDMO+MS-UIGothic"/>
                <a:cs typeface="PWNDMO+MS-UIGothic"/>
              </a:rPr>
              <a:t>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31079" y="269664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64646"/>
                </a:solidFill>
                <a:latin typeface="PWNDMO+MS-UIGothic"/>
                <a:cs typeface="PWNDMO+MS-UIGothic"/>
              </a:rPr>
              <a:t>重点突出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50884" y="269664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WNDMO+MS-UIGothic"/>
                <a:cs typeface="PWNDMO+MS-UIGothic"/>
              </a:rPr>
              <a:t>比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2300" spc="25">
                <a:solidFill>
                  <a:srgbClr val="FFFFFF"/>
                </a:solidFill>
                <a:latin typeface="PWNDMO+MS-UIGothic"/>
                <a:cs typeface="PWNDMO+MS-UIGothic"/>
              </a:rPr>
              <a:t>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94130" y="3748778"/>
            <a:ext cx="3067050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将文献按照主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题进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，方便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地了解各主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的研究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状和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831079" y="3748778"/>
            <a:ext cx="2993454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针对选题</a:t>
            </a:r>
            <a:r>
              <a:rPr sz="1500">
                <a:solidFill>
                  <a:srgbClr val="464646"/>
                </a:solidFill>
                <a:latin typeface="PWNDMO+MS-UIGothic"/>
                <a:cs typeface="PWNDMO+MS-UIGothic"/>
              </a:rPr>
              <a:t>重点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464646"/>
                </a:solidFill>
                <a:latin typeface="PWNDMO+MS-UIGothic"/>
                <a:cs typeface="PWNDMO+MS-UIGothic"/>
              </a:rPr>
              <a:t>相关文献，突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PWNDMO+MS-UIGothic"/>
                <a:cs typeface="PWNDMO+MS-UIGothic"/>
              </a:rPr>
              <a:t>出重要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464646"/>
                </a:solidFill>
                <a:latin typeface="PWNDMO+MS-UIGothic"/>
                <a:cs typeface="PWNDMO+MS-UIGothic"/>
              </a:rPr>
              <a:t>点和研究成果，避免冗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PWNDMO+MS-UIGothic"/>
                <a:cs typeface="PWNDMO+MS-UIGothic"/>
              </a:rPr>
              <a:t>余。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50884" y="3748778"/>
            <a:ext cx="3067050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不同文献的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点和研究成果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行比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分析，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差异和共性，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为论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文写作提供参考。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文献来源与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获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取途径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PWNDMO+MS-UIGothic"/>
                <a:cs typeface="PWNDMO+MS-UIGothic"/>
              </a:rPr>
              <a:t>期刊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论</a:t>
            </a:r>
            <a:r>
              <a:rPr sz="1550">
                <a:solidFill>
                  <a:srgbClr val="8C8C8C"/>
                </a:solidFill>
                <a:latin typeface="PWNDMO+MS-UIGothic"/>
                <a:cs typeface="PWNDMO+MS-UIGothic"/>
              </a:rPr>
              <a:t>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PWNDMO+MS-UIGothic"/>
                <a:cs typeface="PWNDMO+MS-UIGothic"/>
              </a:rPr>
              <a:t>会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议论</a:t>
            </a:r>
            <a:r>
              <a:rPr sz="1550">
                <a:solidFill>
                  <a:srgbClr val="8C8C8C"/>
                </a:solidFill>
                <a:latin typeface="PWNDMO+MS-UIGothic"/>
                <a:cs typeface="PWNDMO+MS-UIGothic"/>
              </a:rPr>
              <a:t>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重要期刊和核心期刊，关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注学科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域的最新研究成果和</a:t>
            </a:r>
          </a:p>
          <a:p>
            <a:pPr marL="15430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术动态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参加学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索会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议论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文，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了解最新的学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研究和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PWNDMO+MS-UIGothic"/>
                <a:cs typeface="PWNDMO+MS-UIGothic"/>
              </a:rPr>
              <a:t>学位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论</a:t>
            </a:r>
            <a:r>
              <a:rPr sz="1550">
                <a:solidFill>
                  <a:srgbClr val="8C8C8C"/>
                </a:solidFill>
                <a:latin typeface="PWNDMO+MS-UIGothic"/>
                <a:cs typeface="PWNDMO+MS-UIGothic"/>
              </a:rPr>
              <a:t>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PWNDMO+MS-UIGothic"/>
                <a:cs typeface="PWNDMO+MS-UIGothic"/>
              </a:rPr>
              <a:t>网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络资</a:t>
            </a:r>
            <a:r>
              <a:rPr sz="1550">
                <a:solidFill>
                  <a:srgbClr val="8C8C8C"/>
                </a:solidFill>
                <a:latin typeface="PWNDMO+MS-UIGothic"/>
                <a:cs typeface="PWNDMO+MS-UIGothic"/>
              </a:rPr>
              <a:t>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关注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秀学位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文，了解研究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生的研究成果和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新点，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为论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文写作提供参考。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875269" y="5248762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利用学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搜索引擎和学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网站，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取海量学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术资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源和研究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料。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83971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标题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、摘要、关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键词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等基本要素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2189" y="2080553"/>
            <a:ext cx="9334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标题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10425" y="2095793"/>
            <a:ext cx="9334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PWNDMO+MS-UIGothic"/>
                <a:cs typeface="PWNDMO+MS-UIGothic"/>
              </a:rPr>
              <a:t>摘要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12189" y="2634353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明扼要地概括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文主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，体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研究内容和方向。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10425" y="2634353"/>
            <a:ext cx="408711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述研究背景、目的、方法、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果和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结论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，以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者快速了解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文内容。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86050" y="4544988"/>
            <a:ext cx="12001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PWNDMO+MS-UIGothic"/>
                <a:cs typeface="PWNDMO+MS-UIGothic"/>
              </a:rPr>
              <a:t>关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键词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86050" y="5074658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用与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文主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相关的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专业词汇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，帮助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FFFFFF"/>
                </a:solidFill>
                <a:latin typeface="PWNDMO+MS-UIGothic"/>
                <a:cs typeface="PWNDMO+MS-UIGothic"/>
              </a:rPr>
              <a:t>索和定位。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正文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构安排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PWNDMO+MS-UIGothic"/>
                <a:cs typeface="PWNDMO+MS-UIGothic"/>
              </a:rPr>
              <a:t>文献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综</a:t>
            </a:r>
            <a:r>
              <a:rPr sz="2300">
                <a:solidFill>
                  <a:srgbClr val="8C8C8C"/>
                </a:solidFill>
                <a:latin typeface="PWNDMO+MS-UIGothic"/>
                <a:cs typeface="PWNDMO+MS-UIGothic"/>
              </a:rPr>
              <a:t>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PWNDMO+MS-UIGothic"/>
                <a:cs typeface="PWNDMO+MS-UIGothic"/>
              </a:rPr>
              <a:t>研究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结</a:t>
            </a:r>
            <a:r>
              <a:rPr sz="2300" spc="23">
                <a:solidFill>
                  <a:srgbClr val="8C8C8C"/>
                </a:solidFill>
                <a:latin typeface="PWNDMO+MS-UIGothic"/>
                <a:cs typeface="PWNDMO+MS-UIGothic"/>
              </a:rPr>
              <a:t>果与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讨论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梳理与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文主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相关的已有研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究成果，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研究提供理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支撑。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描述研究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果，并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对结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果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深入分析和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7209" y="4416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PWNDMO+MS-UIGothic"/>
                <a:cs typeface="PWNDMO+MS-UIGothic"/>
              </a:rPr>
              <a:t>研究背景和意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PWNDMO+MS-UIGothic"/>
                <a:cs typeface="PWNDMO+MS-UIGothic"/>
              </a:rPr>
              <a:t>研究方法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08109" y="441622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结论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90320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研究成果，提出研究局限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7209" y="4929243"/>
            <a:ext cx="29198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研究背景、研究目的和意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研究内容提供理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依据。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70915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描述研究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、数据采集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和分析方法，确保研究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程的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科学性和可靠性。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008109" y="517752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性和未来研究方向。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487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表、公式等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助材料的使用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8C8C8C"/>
                </a:solidFill>
                <a:latin typeface="SimSun"/>
                <a:cs typeface="SimSun"/>
              </a:rPr>
              <a:t>图</a:t>
            </a:r>
            <a:r>
              <a:rPr sz="2000">
                <a:solidFill>
                  <a:srgbClr val="8C8C8C"/>
                </a:solidFill>
                <a:latin typeface="PWNDMO+MS-UIGothic"/>
                <a:cs typeface="PWNDMO+MS-UIGothic"/>
              </a:rPr>
              <a:t>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使用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表直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地展示数据和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实验结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果，提高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者的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体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8C8C8C"/>
                </a:solidFill>
                <a:latin typeface="PWNDMO+MS-UIGothic"/>
                <a:cs typeface="PWNDMO+MS-UIGothic"/>
              </a:rPr>
              <a:t>公式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使用公式表达研究方法和模型，增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强论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文的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7F7F7"/>
                </a:solidFill>
                <a:latin typeface="PWNDMO+MS-UIGothic"/>
                <a:cs typeface="PWNDMO+MS-UIGothic"/>
              </a:rPr>
              <a:t>性和可信度。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学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术论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文的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8C8C8C"/>
                </a:solidFill>
                <a:latin typeface="PWNDMO+MS-UIGothic"/>
                <a:cs typeface="PWNDMO+MS-UIGothic"/>
              </a:rPr>
              <a:t>言特点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UQWVJ+TUUUHA+MicrosoftYaHei-Bold"/>
                <a:cs typeface="BUQWVJ+TUUUH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UQWVJ+TUUUHA+MicrosoftYaHei-Bold"/>
                <a:cs typeface="BUQWVJ+TUUUH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UQWVJ+TUUUHA+MicrosoftYaHei-Bold"/>
                <a:cs typeface="BUQWVJ+TUUUH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PWNDMO+MS-UIGothic"/>
                <a:cs typeface="PWNDMO+MS-UIGothic"/>
              </a:rPr>
              <a:t>准确性和客</a:t>
            </a: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8C8C8C"/>
                </a:solidFill>
                <a:latin typeface="PWNDMO+MS-UIGothic"/>
                <a:cs typeface="PWNDMO+MS-UIGothic"/>
              </a:rPr>
              <a:t>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简</a:t>
            </a:r>
            <a:r>
              <a:rPr sz="2000" spc="25">
                <a:solidFill>
                  <a:srgbClr val="8C8C8C"/>
                </a:solidFill>
                <a:latin typeface="PWNDMO+MS-UIGothic"/>
                <a:cs typeface="PWNDMO+MS-UIGothic"/>
              </a:rPr>
              <a:t>明扼要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专业</a:t>
            </a:r>
            <a:r>
              <a:rPr sz="2000">
                <a:solidFill>
                  <a:srgbClr val="8C8C8C"/>
                </a:solidFill>
                <a:latin typeface="PWNDMO+MS-UIGothic"/>
                <a:cs typeface="PWNDMO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文需要使用准确、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言，避免主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断和情感色彩。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文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应简洁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明了，避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免冗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和复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的句子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构。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使用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专业术语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写，确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者能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理解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7F7F7"/>
                </a:solidFill>
                <a:latin typeface="PWNDMO+MS-UIGothic"/>
                <a:cs typeface="PWNDMO+MS-UIGothic"/>
              </a:rPr>
              <a:t>文内容。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https://d.book118.com/408106120074006030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PWNDMO+MS-UIGothic</vt:lpstr>
      <vt:lpstr>SimSun</vt:lpstr>
      <vt:lpstr>BUQWVJ+TUUUHA+MicrosoftYaHei-Bold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2024-09-07T02:41:09.142</cp:lastPrinted>
  <dcterms:created xsi:type="dcterms:W3CDTF">2024-09-06T18:41:09Z</dcterms:created>
  <dcterms:modified xsi:type="dcterms:W3CDTF">2024-09-06T18:41:10Z</dcterms:modified>
</cp:coreProperties>
</file>