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F6806-BCFC-4080-9C5D-5FD99A233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FB9AB-EDDC-413F-BF50-562EBDF9B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7246D-0B49-41C8-8442-EC3AAF8A8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16D68-84B2-43B6-9A53-77C43F05E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937E1-7795-45AD-BAB7-03D034682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B2D096-4084-421C-97E7-8BD94125F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6D5CA8-1BD1-4AAA-A0EF-829CA74A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860E6-A7A1-4777-BE5C-131FE2FA9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785D0-E443-432A-A5BD-027BDB9C5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72C60-D6AA-4847-8333-8F2779C2C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0ACA6-A83E-420E-9EB5-5154DA77C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900" b="1" i="0">
                <a:solidFill>
                  <a:srgbClr val="80808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900" b="1" i="0">
                <a:solidFill>
                  <a:srgbClr val="80808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900" b="1" i="0">
                <a:solidFill>
                  <a:srgbClr val="80808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900" b="1" i="0">
                <a:solidFill>
                  <a:srgbClr val="80808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 flipH="1">
            <a:off x="7962900" y="152400"/>
            <a:ext cx="0" cy="1524000"/>
          </a:xfrm>
          <a:custGeom>
            <a:rect l="l" t="t" r="r" b="b"/>
            <a:pathLst>
              <a:path h="1524000">
                <a:moveTo>
                  <a:pt x="0" y="0"/>
                </a:moveTo>
                <a:lnTo>
                  <a:pt x="0" y="152400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6"/>
          <a:stretch>
            <a:fillRect/>
          </a:stretch>
        </p:blipFill>
        <p:spPr>
          <a:xfrm>
            <a:off x="8153394" y="152400"/>
            <a:ext cx="120026" cy="119944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6"/>
          <a:stretch>
            <a:fillRect/>
          </a:stretch>
        </p:blipFill>
        <p:spPr>
          <a:xfrm>
            <a:off x="8321429" y="152400"/>
            <a:ext cx="120026" cy="119944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6"/>
          <a:stretch>
            <a:fillRect/>
          </a:stretch>
        </p:blipFill>
        <p:spPr>
          <a:xfrm>
            <a:off x="8489463" y="152400"/>
            <a:ext cx="120026" cy="119944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6"/>
          <a:stretch>
            <a:fillRect/>
          </a:stretch>
        </p:blipFill>
        <p:spPr>
          <a:xfrm>
            <a:off x="8153394" y="320322"/>
            <a:ext cx="120026" cy="119944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6"/>
          <a:stretch>
            <a:fillRect/>
          </a:stretch>
        </p:blipFill>
        <p:spPr>
          <a:xfrm>
            <a:off x="8321429" y="320322"/>
            <a:ext cx="120026" cy="119944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6"/>
          <a:stretch>
            <a:fillRect/>
          </a:stretch>
        </p:blipFill>
        <p:spPr>
          <a:xfrm>
            <a:off x="8489463" y="320322"/>
            <a:ext cx="120026" cy="119944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7"/>
          <a:stretch>
            <a:fillRect/>
          </a:stretch>
        </p:blipFill>
        <p:spPr>
          <a:xfrm>
            <a:off x="8657498" y="320322"/>
            <a:ext cx="120026" cy="119944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6"/>
          <a:stretch>
            <a:fillRect/>
          </a:stretch>
        </p:blipFill>
        <p:spPr>
          <a:xfrm>
            <a:off x="8153394" y="488244"/>
            <a:ext cx="120026" cy="119944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6"/>
          <a:stretch>
            <a:fillRect/>
          </a:stretch>
        </p:blipFill>
        <p:spPr>
          <a:xfrm>
            <a:off x="8321429" y="488244"/>
            <a:ext cx="120026" cy="119944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7"/>
          <a:stretch>
            <a:fillRect/>
          </a:stretch>
        </p:blipFill>
        <p:spPr>
          <a:xfrm>
            <a:off x="8489463" y="488244"/>
            <a:ext cx="120026" cy="119944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7"/>
          <a:stretch>
            <a:fillRect/>
          </a:stretch>
        </p:blipFill>
        <p:spPr>
          <a:xfrm>
            <a:off x="8657498" y="488244"/>
            <a:ext cx="120026" cy="119944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8"/>
          <a:stretch>
            <a:fillRect/>
          </a:stretch>
        </p:blipFill>
        <p:spPr>
          <a:xfrm>
            <a:off x="8825532" y="488244"/>
            <a:ext cx="120026" cy="119944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6"/>
          <a:stretch>
            <a:fillRect/>
          </a:stretch>
        </p:blipFill>
        <p:spPr>
          <a:xfrm>
            <a:off x="8153394" y="656166"/>
            <a:ext cx="120026" cy="119944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7"/>
          <a:stretch>
            <a:fillRect/>
          </a:stretch>
        </p:blipFill>
        <p:spPr>
          <a:xfrm>
            <a:off x="8321429" y="656166"/>
            <a:ext cx="120026" cy="119944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7"/>
          <a:stretch>
            <a:fillRect/>
          </a:stretch>
        </p:blipFill>
        <p:spPr>
          <a:xfrm>
            <a:off x="8489463" y="656166"/>
            <a:ext cx="120026" cy="119944"/>
          </a:xfrm>
          <a:prstGeom prst="rect">
            <a:avLst/>
          </a:prstGeom>
        </p:spPr>
      </p:pic>
      <p:pic>
        <p:nvPicPr>
          <p:cNvPr id="33" name="bg object 33"/>
          <p:cNvPicPr/>
          <p:nvPr/>
        </p:nvPicPr>
        <p:blipFill>
          <a:blip r:embed="rId8"/>
          <a:stretch>
            <a:fillRect/>
          </a:stretch>
        </p:blipFill>
        <p:spPr>
          <a:xfrm>
            <a:off x="8657498" y="656166"/>
            <a:ext cx="120026" cy="119944"/>
          </a:xfrm>
          <a:prstGeom prst="rect">
            <a:avLst/>
          </a:prstGeom>
        </p:spPr>
      </p:pic>
      <p:pic>
        <p:nvPicPr>
          <p:cNvPr id="34" name="bg object 34"/>
          <p:cNvPicPr/>
          <p:nvPr/>
        </p:nvPicPr>
        <p:blipFill>
          <a:blip r:embed="rId7"/>
          <a:stretch>
            <a:fillRect/>
          </a:stretch>
        </p:blipFill>
        <p:spPr>
          <a:xfrm>
            <a:off x="8153394" y="824088"/>
            <a:ext cx="120026" cy="119944"/>
          </a:xfrm>
          <a:prstGeom prst="rect">
            <a:avLst/>
          </a:prstGeom>
        </p:spPr>
      </p:pic>
      <p:pic>
        <p:nvPicPr>
          <p:cNvPr id="35" name="bg object 35"/>
          <p:cNvPicPr/>
          <p:nvPr/>
        </p:nvPicPr>
        <p:blipFill>
          <a:blip r:embed="rId7"/>
          <a:stretch>
            <a:fillRect/>
          </a:stretch>
        </p:blipFill>
        <p:spPr>
          <a:xfrm>
            <a:off x="8321429" y="824088"/>
            <a:ext cx="120026" cy="119944"/>
          </a:xfrm>
          <a:prstGeom prst="rect">
            <a:avLst/>
          </a:prstGeom>
        </p:spPr>
      </p:pic>
      <p:pic>
        <p:nvPicPr>
          <p:cNvPr id="36" name="bg object 36"/>
          <p:cNvPicPr/>
          <p:nvPr/>
        </p:nvPicPr>
        <p:blipFill>
          <a:blip r:embed="rId8"/>
          <a:stretch>
            <a:fillRect/>
          </a:stretch>
        </p:blipFill>
        <p:spPr>
          <a:xfrm>
            <a:off x="8489463" y="824088"/>
            <a:ext cx="120026" cy="119944"/>
          </a:xfrm>
          <a:prstGeom prst="rect">
            <a:avLst/>
          </a:prstGeom>
        </p:spPr>
      </p:pic>
      <p:pic>
        <p:nvPicPr>
          <p:cNvPr id="37" name="bg object 37"/>
          <p:cNvPicPr/>
          <p:nvPr/>
        </p:nvPicPr>
        <p:blipFill>
          <a:blip r:embed="rId8"/>
          <a:stretch>
            <a:fillRect/>
          </a:stretch>
        </p:blipFill>
        <p:spPr>
          <a:xfrm>
            <a:off x="8657498" y="824088"/>
            <a:ext cx="120026" cy="119944"/>
          </a:xfrm>
          <a:prstGeom prst="rect">
            <a:avLst/>
          </a:prstGeom>
        </p:spPr>
      </p:pic>
      <p:pic>
        <p:nvPicPr>
          <p:cNvPr id="38" name="bg object 38"/>
          <p:cNvPicPr/>
          <p:nvPr/>
        </p:nvPicPr>
        <p:blipFill>
          <a:blip r:embed="rId9"/>
          <a:stretch>
            <a:fillRect/>
          </a:stretch>
        </p:blipFill>
        <p:spPr>
          <a:xfrm>
            <a:off x="8825532" y="824088"/>
            <a:ext cx="120026" cy="119944"/>
          </a:xfrm>
          <a:prstGeom prst="rect">
            <a:avLst/>
          </a:prstGeom>
        </p:spPr>
      </p:pic>
      <p:pic>
        <p:nvPicPr>
          <p:cNvPr id="39" name="bg object 39"/>
          <p:cNvPicPr/>
          <p:nvPr/>
        </p:nvPicPr>
        <p:blipFill>
          <a:blip r:embed="rId7"/>
          <a:stretch>
            <a:fillRect/>
          </a:stretch>
        </p:blipFill>
        <p:spPr>
          <a:xfrm>
            <a:off x="8153394" y="992011"/>
            <a:ext cx="120026" cy="119944"/>
          </a:xfrm>
          <a:prstGeom prst="rect">
            <a:avLst/>
          </a:prstGeom>
        </p:spPr>
      </p:pic>
      <p:pic>
        <p:nvPicPr>
          <p:cNvPr id="40" name="bg object 40"/>
          <p:cNvPicPr/>
          <p:nvPr/>
        </p:nvPicPr>
        <p:blipFill>
          <a:blip r:embed="rId8"/>
          <a:stretch>
            <a:fillRect/>
          </a:stretch>
        </p:blipFill>
        <p:spPr>
          <a:xfrm>
            <a:off x="8321429" y="992011"/>
            <a:ext cx="120026" cy="119944"/>
          </a:xfrm>
          <a:prstGeom prst="rect">
            <a:avLst/>
          </a:prstGeom>
        </p:spPr>
      </p:pic>
      <p:pic>
        <p:nvPicPr>
          <p:cNvPr id="41" name="bg object 41"/>
          <p:cNvPicPr/>
          <p:nvPr/>
        </p:nvPicPr>
        <p:blipFill>
          <a:blip r:embed="rId9"/>
          <a:stretch>
            <a:fillRect/>
          </a:stretch>
        </p:blipFill>
        <p:spPr>
          <a:xfrm>
            <a:off x="8657498" y="992011"/>
            <a:ext cx="120026" cy="119944"/>
          </a:xfrm>
          <a:prstGeom prst="rect">
            <a:avLst/>
          </a:prstGeom>
        </p:spPr>
      </p:pic>
      <p:pic>
        <p:nvPicPr>
          <p:cNvPr id="42" name="bg object 42"/>
          <p:cNvPicPr/>
          <p:nvPr/>
        </p:nvPicPr>
        <p:blipFill>
          <a:blip r:embed="rId8"/>
          <a:stretch>
            <a:fillRect/>
          </a:stretch>
        </p:blipFill>
        <p:spPr>
          <a:xfrm>
            <a:off x="8489463" y="992011"/>
            <a:ext cx="120026" cy="119944"/>
          </a:xfrm>
          <a:prstGeom prst="rect">
            <a:avLst/>
          </a:prstGeom>
        </p:spPr>
      </p:pic>
      <p:pic>
        <p:nvPicPr>
          <p:cNvPr id="43" name="bg object 43"/>
          <p:cNvPicPr/>
          <p:nvPr/>
        </p:nvPicPr>
        <p:blipFill>
          <a:blip r:embed="rId8"/>
          <a:stretch>
            <a:fillRect/>
          </a:stretch>
        </p:blipFill>
        <p:spPr>
          <a:xfrm>
            <a:off x="8153394" y="1159933"/>
            <a:ext cx="120026" cy="119944"/>
          </a:xfrm>
          <a:prstGeom prst="rect">
            <a:avLst/>
          </a:prstGeom>
        </p:spPr>
      </p:pic>
      <p:pic>
        <p:nvPicPr>
          <p:cNvPr id="44" name="bg object 44"/>
          <p:cNvPicPr/>
          <p:nvPr/>
        </p:nvPicPr>
        <p:blipFill>
          <a:blip r:embed="rId8"/>
          <a:stretch>
            <a:fillRect/>
          </a:stretch>
        </p:blipFill>
        <p:spPr>
          <a:xfrm>
            <a:off x="8321429" y="1159933"/>
            <a:ext cx="120026" cy="119944"/>
          </a:xfrm>
          <a:prstGeom prst="rect">
            <a:avLst/>
          </a:prstGeom>
        </p:spPr>
      </p:pic>
      <p:pic>
        <p:nvPicPr>
          <p:cNvPr id="45" name="bg object 45"/>
          <p:cNvPicPr/>
          <p:nvPr/>
        </p:nvPicPr>
        <p:blipFill>
          <a:blip r:embed="rId9"/>
          <a:stretch>
            <a:fillRect/>
          </a:stretch>
        </p:blipFill>
        <p:spPr>
          <a:xfrm>
            <a:off x="8489463" y="1159933"/>
            <a:ext cx="120026" cy="119944"/>
          </a:xfrm>
          <a:prstGeom prst="rect">
            <a:avLst/>
          </a:prstGeom>
        </p:spPr>
      </p:pic>
      <p:pic>
        <p:nvPicPr>
          <p:cNvPr id="46" name="bg object 46"/>
          <p:cNvPicPr/>
          <p:nvPr/>
        </p:nvPicPr>
        <p:blipFill>
          <a:blip r:embed="rId9"/>
          <a:stretch>
            <a:fillRect/>
          </a:stretch>
        </p:blipFill>
        <p:spPr>
          <a:xfrm>
            <a:off x="8657498" y="1159933"/>
            <a:ext cx="120026" cy="119944"/>
          </a:xfrm>
          <a:prstGeom prst="rect">
            <a:avLst/>
          </a:prstGeom>
        </p:spPr>
      </p:pic>
      <p:pic>
        <p:nvPicPr>
          <p:cNvPr id="47" name="bg object 47"/>
          <p:cNvPicPr/>
          <p:nvPr/>
        </p:nvPicPr>
        <p:blipFill>
          <a:blip r:embed="rId9"/>
          <a:stretch>
            <a:fillRect/>
          </a:stretch>
        </p:blipFill>
        <p:spPr>
          <a:xfrm>
            <a:off x="8321429" y="1327855"/>
            <a:ext cx="120026" cy="119944"/>
          </a:xfrm>
          <a:prstGeom prst="rect">
            <a:avLst/>
          </a:prstGeom>
        </p:spPr>
      </p:pic>
      <p:pic>
        <p:nvPicPr>
          <p:cNvPr id="48" name="bg object 48"/>
          <p:cNvPicPr/>
          <p:nvPr/>
        </p:nvPicPr>
        <p:blipFill>
          <a:blip r:embed="rId9"/>
          <a:stretch>
            <a:fillRect/>
          </a:stretch>
        </p:blipFill>
        <p:spPr>
          <a:xfrm>
            <a:off x="8657498" y="1327855"/>
            <a:ext cx="120026" cy="11994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5940" y="884237"/>
            <a:ext cx="472186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900" b="1" i="0">
                <a:solidFill>
                  <a:srgbClr val="80808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2199659"/>
            <a:ext cx="8191500" cy="35458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Relationship Id="rId4" Type="http://schemas.openxmlformats.org/officeDocument/2006/relationships/image" Target="../media/image7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110441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4305300"/>
              <a:ext cx="9144000" cy="25527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686800" y="6400800"/>
              <a:ext cx="457200" cy="4572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09600" y="0"/>
              <a:ext cx="1685925" cy="6858000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517139" y="737851"/>
            <a:ext cx="5740400" cy="2158365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12700" marR="5080">
              <a:lnSpc>
                <a:spcPct val="102699"/>
              </a:lnSpc>
              <a:spcBef>
                <a:spcPts val="250"/>
              </a:spcBef>
            </a:pPr>
            <a:r>
              <a:rPr sz="4500" b="0">
                <a:solidFill>
                  <a:srgbClr val="000000"/>
                </a:solidFill>
                <a:latin typeface="宋体"/>
                <a:cs typeface="宋体"/>
              </a:rPr>
              <a:t>基础理论第六章</a:t>
            </a:r>
            <a:r>
              <a:rPr sz="4500" b="0">
                <a:solidFill>
                  <a:srgbClr val="000000"/>
                </a:solidFill>
                <a:latin typeface="Times New Roman"/>
                <a:cs typeface="Times New Roman"/>
              </a:rPr>
              <a:t>,</a:t>
            </a:r>
            <a:r>
              <a:rPr sz="4500" b="0" spc="-25">
                <a:solidFill>
                  <a:srgbClr val="000000"/>
                </a:solidFill>
                <a:latin typeface="宋体"/>
                <a:cs typeface="宋体"/>
              </a:rPr>
              <a:t>工程</a:t>
            </a:r>
            <a:r>
              <a:rPr sz="4500" b="0" spc="-5">
                <a:solidFill>
                  <a:srgbClr val="000000"/>
                </a:solidFill>
                <a:latin typeface="宋体"/>
                <a:cs typeface="宋体"/>
              </a:rPr>
              <a:t>建设各阶段造价计价与</a:t>
            </a:r>
            <a:r>
              <a:rPr sz="4500" b="0" spc="-25">
                <a:solidFill>
                  <a:srgbClr val="000000"/>
                </a:solidFill>
                <a:latin typeface="宋体"/>
                <a:cs typeface="宋体"/>
              </a:rPr>
              <a:t>控制</a:t>
            </a:r>
            <a:endParaRPr sz="45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74759" y="6486442"/>
            <a:ext cx="1143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99"/>
                </a:solidFill>
                <a:latin typeface="Times New Roman"/>
                <a:cs typeface="Times New Roman"/>
              </a:rPr>
              <a:t>1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840076"/>
            <a:ext cx="420243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/>
              <a:t>第一节 投资估算的编制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535940" y="1743161"/>
            <a:ext cx="7962900" cy="3512820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354965" marR="151130" indent="-342265">
              <a:lnSpc>
                <a:spcPts val="3270"/>
              </a:lnSpc>
              <a:spcBef>
                <a:spcPts val="80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6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600" spc="-5">
                <a:solidFill>
                  <a:srgbClr val="FFFFFF"/>
                </a:solidFill>
                <a:latin typeface="宋体"/>
                <a:cs typeface="宋体"/>
              </a:rPr>
              <a:t>．投资估算的阶段划分：规划阶段、项目建议书阶段、可行性研究阶段、评审阶段。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40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规划阶段：可以否定一个项目，误差率</a:t>
            </a:r>
            <a:r>
              <a:rPr sz="2600" spc="-10">
                <a:solidFill>
                  <a:srgbClr val="FFFFFF"/>
                </a:solidFill>
                <a:latin typeface="Arial"/>
                <a:cs typeface="Arial"/>
              </a:rPr>
              <a:t>≥±30</a:t>
            </a:r>
            <a:r>
              <a:rPr sz="2600" spc="-10">
                <a:solidFill>
                  <a:srgbClr val="FFFFFF"/>
                </a:solidFill>
                <a:latin typeface="宋体"/>
                <a:cs typeface="宋体"/>
              </a:rPr>
              <a:t>％；</a:t>
            </a:r>
            <a:endParaRPr sz="2600">
              <a:latin typeface="宋体"/>
              <a:cs typeface="宋体"/>
            </a:endParaRPr>
          </a:p>
          <a:p>
            <a:pPr marL="354965" marR="5080" indent="-342265">
              <a:lnSpc>
                <a:spcPts val="2970"/>
              </a:lnSpc>
              <a:spcBef>
                <a:spcPts val="1005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600" spc="-5">
                <a:solidFill>
                  <a:srgbClr val="FFFFFF"/>
                </a:solidFill>
                <a:latin typeface="宋体"/>
                <a:cs typeface="宋体"/>
              </a:rPr>
              <a:t>项目建议书阶：判断项目是否列入投资计划，可以否</a:t>
            </a: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定一个项目，误差率</a:t>
            </a:r>
            <a:r>
              <a:rPr sz="2600" spc="-10">
                <a:solidFill>
                  <a:srgbClr val="FFFFFF"/>
                </a:solidFill>
                <a:latin typeface="Arial"/>
                <a:cs typeface="Arial"/>
              </a:rPr>
              <a:t>±30</a:t>
            </a:r>
            <a:r>
              <a:rPr sz="2600" spc="-10">
                <a:solidFill>
                  <a:srgbClr val="FFFFFF"/>
                </a:solidFill>
                <a:latin typeface="宋体"/>
                <a:cs typeface="宋体"/>
              </a:rPr>
              <a:t>％；</a:t>
            </a:r>
            <a:endParaRPr sz="2600">
              <a:latin typeface="宋体"/>
              <a:cs typeface="宋体"/>
            </a:endParaRPr>
          </a:p>
          <a:p>
            <a:pPr marL="354965" marR="5080" indent="-342265">
              <a:lnSpc>
                <a:spcPts val="2970"/>
              </a:lnSpc>
              <a:spcBef>
                <a:spcPts val="925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600" spc="-5">
                <a:solidFill>
                  <a:srgbClr val="FFFFFF"/>
                </a:solidFill>
                <a:latin typeface="宋体"/>
                <a:cs typeface="宋体"/>
              </a:rPr>
              <a:t>可行性研究阶段：项目是否真正可以作出初步决定，</a:t>
            </a: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误差率</a:t>
            </a:r>
            <a:r>
              <a:rPr sz="2600" spc="-10">
                <a:solidFill>
                  <a:srgbClr val="FFFFFF"/>
                </a:solidFill>
                <a:latin typeface="Arial"/>
                <a:cs typeface="Arial"/>
              </a:rPr>
              <a:t>±20</a:t>
            </a:r>
            <a:r>
              <a:rPr sz="2600" spc="-10">
                <a:solidFill>
                  <a:srgbClr val="FFFFFF"/>
                </a:solidFill>
                <a:latin typeface="宋体"/>
                <a:cs typeface="宋体"/>
              </a:rPr>
              <a:t>％；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45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评审阶段：项目是否可行进行决定，误差率</a:t>
            </a:r>
            <a:r>
              <a:rPr sz="2600" spc="-10">
                <a:solidFill>
                  <a:srgbClr val="FFFFFF"/>
                </a:solidFill>
                <a:latin typeface="Arial"/>
                <a:cs typeface="Arial"/>
              </a:rPr>
              <a:t>±10</a:t>
            </a:r>
            <a:r>
              <a:rPr sz="2600" spc="-30">
                <a:solidFill>
                  <a:srgbClr val="FFFFFF"/>
                </a:solidFill>
                <a:latin typeface="宋体"/>
                <a:cs typeface="宋体"/>
              </a:rPr>
              <a:t>％。</a:t>
            </a:r>
            <a:endParaRPr sz="2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922675"/>
            <a:ext cx="34239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Arial"/>
                <a:cs typeface="Arial"/>
              </a:rPr>
              <a:t>2</a:t>
            </a:r>
            <a:r>
              <a:rPr sz="2800" spc="-10"/>
              <a:t>．投资估算编制方法</a:t>
            </a:r>
            <a:endParaRPr sz="2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762601"/>
            <a:ext cx="7962900" cy="4305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5600"/>
              </a:tabLst>
            </a:pPr>
            <a:r>
              <a:rPr sz="2600" spc="-5">
                <a:solidFill>
                  <a:srgbClr val="FFFFFF"/>
                </a:solidFill>
                <a:latin typeface="宋体"/>
                <a:cs typeface="宋体"/>
              </a:rPr>
              <a:t>静态估算方法：资金周转率法、生产能力指数法、以设备费为基础的比例系数法、指标估算法、模拟概算</a:t>
            </a:r>
            <a:r>
              <a:rPr sz="2600" spc="-50">
                <a:solidFill>
                  <a:srgbClr val="FFFFFF"/>
                </a:solidFill>
                <a:latin typeface="宋体"/>
                <a:cs typeface="宋体"/>
              </a:rPr>
              <a:t>法</a:t>
            </a:r>
            <a:endParaRPr sz="26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620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5600"/>
              </a:tabLst>
            </a:pPr>
            <a:r>
              <a:rPr sz="2600" spc="-5">
                <a:solidFill>
                  <a:srgbClr val="FFFFFF"/>
                </a:solidFill>
                <a:latin typeface="宋体"/>
                <a:cs typeface="宋体"/>
              </a:rPr>
              <a:t>动态估算方法：涨价预备费估算、建设期投资借款利</a:t>
            </a:r>
            <a:r>
              <a:rPr sz="2600" spc="-20">
                <a:solidFill>
                  <a:srgbClr val="FFFFFF"/>
                </a:solidFill>
                <a:latin typeface="宋体"/>
                <a:cs typeface="宋体"/>
              </a:rPr>
              <a:t>息估算</a:t>
            </a:r>
            <a:endParaRPr sz="26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625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5600"/>
              </a:tabLst>
            </a:pPr>
            <a:r>
              <a:rPr sz="2600" spc="-5">
                <a:solidFill>
                  <a:srgbClr val="FFFFFF"/>
                </a:solidFill>
                <a:latin typeface="宋体"/>
                <a:cs typeface="宋体"/>
              </a:rPr>
              <a:t>项目建议书阶段一般采用资金周转率法、生产能力指</a:t>
            </a:r>
            <a:r>
              <a:rPr sz="2600" spc="-20">
                <a:solidFill>
                  <a:srgbClr val="FFFFFF"/>
                </a:solidFill>
                <a:latin typeface="宋体"/>
                <a:cs typeface="宋体"/>
              </a:rPr>
              <a:t>数法；</a:t>
            </a:r>
            <a:endParaRPr sz="26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625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5600"/>
              </a:tabLst>
            </a:pPr>
            <a:r>
              <a:rPr sz="2600" spc="-5">
                <a:solidFill>
                  <a:srgbClr val="FFFFFF"/>
                </a:solidFill>
                <a:latin typeface="宋体"/>
                <a:cs typeface="宋体"/>
              </a:rPr>
              <a:t>初步可行性研究阶段一般采用比例系数法、指标估算</a:t>
            </a:r>
            <a:r>
              <a:rPr sz="2600" spc="-25">
                <a:solidFill>
                  <a:srgbClr val="FFFFFF"/>
                </a:solidFill>
                <a:latin typeface="宋体"/>
                <a:cs typeface="宋体"/>
              </a:rPr>
              <a:t>法；</a:t>
            </a:r>
            <a:endParaRPr sz="2600">
              <a:latin typeface="宋体"/>
              <a:cs typeface="宋体"/>
            </a:endParaRPr>
          </a:p>
          <a:p>
            <a:pPr marL="355600" indent="-342900" algn="just">
              <a:lnSpc>
                <a:spcPct val="100000"/>
              </a:lnSpc>
              <a:spcBef>
                <a:spcPts val="625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5600"/>
              </a:tabLst>
            </a:pPr>
            <a:r>
              <a:rPr sz="2600" spc="-5">
                <a:solidFill>
                  <a:srgbClr val="FFFFFF"/>
                </a:solidFill>
                <a:latin typeface="宋体"/>
                <a:cs typeface="宋体"/>
              </a:rPr>
              <a:t>详细可行性研究阶段一般采用模拟概算法。</a:t>
            </a:r>
            <a:endParaRPr sz="2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884237"/>
            <a:ext cx="420243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/>
              <a:t>第二节 设计概算的编制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402590" y="1688682"/>
            <a:ext cx="8482965" cy="476567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354965" marR="5080" indent="-342265">
              <a:lnSpc>
                <a:spcPts val="2520"/>
              </a:lnSpc>
              <a:spcBef>
                <a:spcPts val="580"/>
              </a:spcBef>
              <a:buClr>
                <a:srgbClr val="808080"/>
              </a:buClr>
              <a:buSzPct val="720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5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500" spc="-5">
                <a:solidFill>
                  <a:srgbClr val="FFFFFF"/>
                </a:solidFill>
                <a:latin typeface="宋体"/>
                <a:cs typeface="宋体"/>
              </a:rPr>
              <a:t>．设计概算分三级概算：单位工程概算、单项工程概算、</a:t>
            </a:r>
            <a:r>
              <a:rPr sz="2500" spc="-10">
                <a:solidFill>
                  <a:srgbClr val="FFFFFF"/>
                </a:solidFill>
                <a:latin typeface="宋体"/>
                <a:cs typeface="宋体"/>
              </a:rPr>
              <a:t>建设项目总概算。</a:t>
            </a:r>
            <a:endParaRPr sz="2500">
              <a:latin typeface="宋体"/>
              <a:cs typeface="宋体"/>
            </a:endParaRPr>
          </a:p>
          <a:p>
            <a:pPr marL="354965" indent="-342265">
              <a:lnSpc>
                <a:spcPts val="2875"/>
              </a:lnSpc>
              <a:buClr>
                <a:srgbClr val="808080"/>
              </a:buClr>
              <a:buSzPct val="72000"/>
              <a:buFont typeface="Wingdings"/>
              <a:buChar char=""/>
              <a:tabLst>
                <a:tab pos="354965"/>
                <a:tab pos="355600"/>
                <a:tab pos="884555"/>
              </a:tabLst>
            </a:pPr>
            <a:r>
              <a:rPr sz="2500" spc="-25">
                <a:solidFill>
                  <a:srgbClr val="FFFFFF"/>
                </a:solidFill>
                <a:latin typeface="Arial"/>
                <a:cs typeface="Arial"/>
              </a:rPr>
              <a:t>2.</a:t>
            </a:r>
            <a:r>
              <a:rPr sz="250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500" spc="-10">
                <a:solidFill>
                  <a:srgbClr val="FFFFFF"/>
                </a:solidFill>
                <a:latin typeface="宋体"/>
                <a:cs typeface="宋体"/>
              </a:rPr>
              <a:t>设计概算的作用</a:t>
            </a:r>
            <a:endParaRPr sz="25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808080"/>
              </a:buClr>
              <a:buFont typeface="Wingdings"/>
              <a:buChar char=""/>
            </a:pPr>
            <a:endParaRPr sz="23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808080"/>
              </a:buClr>
              <a:buSzPct val="720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50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500" spc="-10">
                <a:solidFill>
                  <a:srgbClr val="FFFFFF"/>
                </a:solidFill>
                <a:latin typeface="宋体"/>
                <a:cs typeface="宋体"/>
              </a:rPr>
              <a:t>．设计概算编制方法</a:t>
            </a:r>
            <a:endParaRPr sz="25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120"/>
              </a:spcBef>
              <a:buClr>
                <a:srgbClr val="808080"/>
              </a:buClr>
              <a:buSzPct val="720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500" spc="-5">
                <a:solidFill>
                  <a:srgbClr val="FFFFFF"/>
                </a:solidFill>
                <a:latin typeface="宋体"/>
                <a:cs typeface="宋体"/>
              </a:rPr>
              <a:t>单位工程概算包括建筑工程概算和设备及安装工程概算。</a:t>
            </a:r>
            <a:endParaRPr sz="2500">
              <a:latin typeface="宋体"/>
              <a:cs typeface="宋体"/>
            </a:endParaRPr>
          </a:p>
          <a:p>
            <a:pPr marL="354965" marR="181610" indent="-342265">
              <a:lnSpc>
                <a:spcPts val="2400"/>
              </a:lnSpc>
              <a:spcBef>
                <a:spcPts val="580"/>
              </a:spcBef>
              <a:buClr>
                <a:srgbClr val="808080"/>
              </a:buClr>
              <a:buSzPct val="720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500" spc="-5">
                <a:solidFill>
                  <a:srgbClr val="FFFFFF"/>
                </a:solidFill>
                <a:latin typeface="宋体"/>
                <a:cs typeface="宋体"/>
              </a:rPr>
              <a:t>建筑工程概算编制方法：概算定额法、概算指标法、类似</a:t>
            </a:r>
            <a:r>
              <a:rPr sz="2500">
                <a:solidFill>
                  <a:srgbClr val="FFFFFF"/>
                </a:solidFill>
                <a:latin typeface="宋体"/>
                <a:cs typeface="宋体"/>
              </a:rPr>
              <a:t>工程预（结）</a:t>
            </a:r>
            <a:r>
              <a:rPr sz="2500" spc="-20">
                <a:solidFill>
                  <a:srgbClr val="FFFFFF"/>
                </a:solidFill>
                <a:latin typeface="宋体"/>
                <a:cs typeface="宋体"/>
              </a:rPr>
              <a:t>算法；</a:t>
            </a:r>
            <a:endParaRPr sz="25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0"/>
              </a:spcBef>
              <a:buClr>
                <a:srgbClr val="808080"/>
              </a:buClr>
              <a:buSzPct val="720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500" spc="-5">
                <a:solidFill>
                  <a:srgbClr val="FFFFFF"/>
                </a:solidFill>
                <a:latin typeface="宋体"/>
                <a:cs typeface="宋体"/>
              </a:rPr>
              <a:t>设备及安装工程概算包括：设备购置和设备安装两部分。</a:t>
            </a:r>
            <a:endParaRPr sz="25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808080"/>
              </a:buClr>
              <a:buSzPct val="720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500" spc="-5">
                <a:solidFill>
                  <a:srgbClr val="FFFFFF"/>
                </a:solidFill>
                <a:latin typeface="宋体"/>
                <a:cs typeface="宋体"/>
              </a:rPr>
              <a:t>设备购置概算：设备购置由原价加运杂费组成；</a:t>
            </a:r>
            <a:endParaRPr sz="2500">
              <a:latin typeface="宋体"/>
              <a:cs typeface="宋体"/>
            </a:endParaRPr>
          </a:p>
          <a:p>
            <a:pPr marL="354965" marR="181610" indent="-342265">
              <a:lnSpc>
                <a:spcPts val="2400"/>
              </a:lnSpc>
              <a:spcBef>
                <a:spcPts val="580"/>
              </a:spcBef>
              <a:buClr>
                <a:srgbClr val="808080"/>
              </a:buClr>
              <a:buSzPct val="720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500" spc="-5">
                <a:solidFill>
                  <a:srgbClr val="FFFFFF"/>
                </a:solidFill>
                <a:latin typeface="宋体"/>
                <a:cs typeface="宋体"/>
              </a:rPr>
              <a:t>设备安装概算编制：预算单价法、扩大单价法、概算指标</a:t>
            </a:r>
            <a:r>
              <a:rPr sz="2500" spc="-25">
                <a:solidFill>
                  <a:srgbClr val="FFFFFF"/>
                </a:solidFill>
                <a:latin typeface="宋体"/>
                <a:cs typeface="宋体"/>
              </a:rPr>
              <a:t>法。</a:t>
            </a:r>
            <a:endParaRPr sz="25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0"/>
              </a:spcBef>
              <a:buClr>
                <a:srgbClr val="808080"/>
              </a:buClr>
              <a:buSzPct val="720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500" spc="-55">
                <a:solidFill>
                  <a:srgbClr val="FFFFFF"/>
                </a:solidFill>
                <a:latin typeface="宋体"/>
                <a:cs typeface="宋体"/>
              </a:rPr>
              <a:t>设计概算的审核： 对比分析法、查询核实法、联合会审法</a:t>
            </a:r>
            <a:endParaRPr sz="25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57325"/>
              </a:tabLst>
            </a:pPr>
            <a:r>
              <a:rPr sz="3200"/>
              <a:t>第三</a:t>
            </a:r>
            <a:r>
              <a:rPr sz="3200" spc="-50"/>
              <a:t>节</a:t>
            </a:r>
            <a:r>
              <a:rPr sz="3200"/>
              <a:t>	施工图预算的编</a:t>
            </a:r>
            <a:r>
              <a:rPr sz="3200" spc="-50"/>
              <a:t>制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535940" y="1663913"/>
            <a:ext cx="6826250" cy="335407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25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6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600" spc="-10">
                <a:solidFill>
                  <a:srgbClr val="FFFFFF"/>
                </a:solidFill>
                <a:latin typeface="宋体"/>
                <a:cs typeface="宋体"/>
              </a:rPr>
              <a:t>．施工图预算的作用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20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6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600" spc="-5">
                <a:solidFill>
                  <a:srgbClr val="FFFFFF"/>
                </a:solidFill>
                <a:latin typeface="宋体"/>
                <a:cs typeface="宋体"/>
              </a:rPr>
              <a:t>落实调整年度建设计划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25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60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600" spc="-5">
                <a:solidFill>
                  <a:srgbClr val="FFFFFF"/>
                </a:solidFill>
                <a:latin typeface="宋体"/>
                <a:cs typeface="宋体"/>
              </a:rPr>
              <a:t>签订工程承包合同依据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25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60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600" spc="-5">
                <a:solidFill>
                  <a:srgbClr val="FFFFFF"/>
                </a:solidFill>
                <a:latin typeface="宋体"/>
                <a:cs typeface="宋体"/>
              </a:rPr>
              <a:t>办理财务拨款、工程贷款和结算的依据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25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600">
                <a:solidFill>
                  <a:srgbClr val="FFFFFF"/>
                </a:solidFill>
                <a:latin typeface="Arial"/>
                <a:cs typeface="Arial"/>
              </a:rPr>
              <a:t>4</a:t>
            </a: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600" spc="-5">
                <a:solidFill>
                  <a:srgbClr val="FFFFFF"/>
                </a:solidFill>
                <a:latin typeface="宋体"/>
                <a:cs typeface="宋体"/>
              </a:rPr>
              <a:t>编制施工图计划的依据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20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600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600" spc="-5">
                <a:solidFill>
                  <a:srgbClr val="FFFFFF"/>
                </a:solidFill>
                <a:latin typeface="宋体"/>
                <a:cs typeface="宋体"/>
              </a:rPr>
              <a:t>施工企业实行经济核算的依据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25"/>
              </a:spcBef>
              <a:buClr>
                <a:srgbClr val="808080"/>
              </a:buClr>
              <a:buSzPct val="7115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600">
                <a:solidFill>
                  <a:srgbClr val="FFFFFF"/>
                </a:solidFill>
                <a:latin typeface="Arial"/>
                <a:cs typeface="Arial"/>
              </a:rPr>
              <a:t>6</a:t>
            </a:r>
            <a:r>
              <a:rPr sz="26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600" spc="-5">
                <a:solidFill>
                  <a:srgbClr val="FFFFFF"/>
                </a:solidFill>
                <a:latin typeface="宋体"/>
                <a:cs typeface="宋体"/>
              </a:rPr>
              <a:t>实行招标、投标的重要依据</a:t>
            </a:r>
            <a:endParaRPr sz="2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742459"/>
            <a:ext cx="8389620" cy="347027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354965" marR="5080" indent="-342265">
              <a:lnSpc>
                <a:spcPts val="3520"/>
              </a:lnSpc>
              <a:spcBef>
                <a:spcPts val="80"/>
              </a:spcBef>
              <a:buClr>
                <a:srgbClr val="808080"/>
              </a:buClr>
              <a:buSzPct val="71428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．施工图预算的编制方法：综合单价法、单价法、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实物法。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70"/>
              </a:spcBef>
              <a:buClr>
                <a:srgbClr val="808080"/>
              </a:buClr>
              <a:buSzPct val="71428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．复核施工图预算的内容：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808080"/>
              </a:buClr>
              <a:buSzPct val="71428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分项工程项目有无遗漏或重复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808080"/>
              </a:buClr>
              <a:buSzPct val="71428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工程量有无多算、少算、错算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808080"/>
              </a:buClr>
              <a:buSzPct val="71428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定额选用、换算、补充是否合适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915"/>
              </a:spcBef>
              <a:buClr>
                <a:srgbClr val="808080"/>
              </a:buClr>
              <a:buSzPct val="71428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4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资源要素单价、费率是否合理、合规。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780335"/>
            <a:ext cx="4043045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8510"/>
              </a:tabLst>
            </a:pPr>
            <a:r>
              <a:rPr sz="3900"/>
              <a:t>第四</a:t>
            </a:r>
            <a:r>
              <a:rPr sz="3900" spc="-50"/>
              <a:t>节</a:t>
            </a:r>
            <a:r>
              <a:rPr sz="3900"/>
              <a:t>	投标报</a:t>
            </a:r>
            <a:r>
              <a:rPr sz="3900" spc="-50"/>
              <a:t>价</a:t>
            </a:r>
            <a:endParaRPr sz="3900"/>
          </a:p>
        </p:txBody>
      </p:sp>
      <p:sp>
        <p:nvSpPr>
          <p:cNvPr id="3" name="object 3"/>
          <p:cNvSpPr txBox="1"/>
          <p:nvPr/>
        </p:nvSpPr>
        <p:spPr>
          <a:xfrm>
            <a:off x="547052" y="2590323"/>
            <a:ext cx="4178300" cy="167132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20"/>
              </a:spcBef>
              <a:buClr>
                <a:srgbClr val="808080"/>
              </a:buClr>
              <a:buSzPct val="7166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3000" spc="-10">
                <a:solidFill>
                  <a:srgbClr val="FFFFFF"/>
                </a:solidFill>
                <a:latin typeface="宋体"/>
                <a:cs typeface="宋体"/>
              </a:rPr>
              <a:t>报价原则及计算依据</a:t>
            </a:r>
            <a:endParaRPr sz="3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20"/>
              </a:spcBef>
              <a:buClr>
                <a:srgbClr val="808080"/>
              </a:buClr>
              <a:buSzPct val="7166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3000" spc="-10">
                <a:solidFill>
                  <a:srgbClr val="FFFFFF"/>
                </a:solidFill>
                <a:latin typeface="宋体"/>
                <a:cs typeface="宋体"/>
              </a:rPr>
              <a:t>报价的编制内容</a:t>
            </a:r>
            <a:endParaRPr sz="3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20"/>
              </a:spcBef>
              <a:buClr>
                <a:srgbClr val="808080"/>
              </a:buClr>
              <a:buSzPct val="7166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3000" spc="-5">
                <a:solidFill>
                  <a:srgbClr val="FFFFFF"/>
                </a:solidFill>
                <a:latin typeface="宋体"/>
                <a:cs typeface="宋体"/>
              </a:rPr>
              <a:t>报价的编制方法与程序</a:t>
            </a:r>
            <a:endParaRPr sz="3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780335"/>
            <a:ext cx="723519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773555"/>
              </a:tabLst>
            </a:pPr>
            <a:r>
              <a:rPr sz="3900"/>
              <a:t>第五</a:t>
            </a:r>
            <a:r>
              <a:rPr sz="3900" spc="-50"/>
              <a:t>节</a:t>
            </a:r>
            <a:r>
              <a:rPr sz="3900"/>
              <a:t>	工程变更与合同价款调</a:t>
            </a:r>
            <a:r>
              <a:rPr sz="3900" spc="-50"/>
              <a:t>整</a:t>
            </a:r>
            <a:endParaRPr sz="3900"/>
          </a:p>
        </p:txBody>
      </p:sp>
      <p:sp>
        <p:nvSpPr>
          <p:cNvPr id="3" name="object 3"/>
          <p:cNvSpPr txBox="1"/>
          <p:nvPr/>
        </p:nvSpPr>
        <p:spPr>
          <a:xfrm>
            <a:off x="689927" y="2590323"/>
            <a:ext cx="5321300" cy="1649095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20"/>
              </a:spcBef>
              <a:buClr>
                <a:srgbClr val="808080"/>
              </a:buClr>
              <a:buSzPct val="7166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3000">
                <a:solidFill>
                  <a:srgbClr val="FFFFFF"/>
                </a:solidFill>
                <a:latin typeface="宋体"/>
                <a:cs typeface="宋体"/>
              </a:rPr>
              <a:t>工程变更概述（分类</a:t>
            </a:r>
            <a:r>
              <a:rPr sz="30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3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20"/>
              </a:spcBef>
              <a:buClr>
                <a:srgbClr val="808080"/>
              </a:buClr>
              <a:buSzPct val="7166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3000" spc="-5">
                <a:solidFill>
                  <a:srgbClr val="FFFFFF"/>
                </a:solidFill>
                <a:latin typeface="宋体"/>
                <a:cs typeface="宋体"/>
              </a:rPr>
              <a:t>施工合同文本工程变更的控制</a:t>
            </a:r>
            <a:endParaRPr sz="3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40"/>
              </a:spcBef>
              <a:buClr>
                <a:srgbClr val="808080"/>
              </a:buClr>
              <a:buSzPct val="7166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3000" spc="-10">
                <a:solidFill>
                  <a:srgbClr val="FFFFFF"/>
                </a:solidFill>
                <a:latin typeface="Arial"/>
                <a:cs typeface="Arial"/>
              </a:rPr>
              <a:t>FIDIC</a:t>
            </a:r>
            <a:r>
              <a:rPr sz="3000" spc="-5">
                <a:solidFill>
                  <a:srgbClr val="FFFFFF"/>
                </a:solidFill>
                <a:latin typeface="宋体"/>
                <a:cs typeface="宋体"/>
              </a:rPr>
              <a:t>合同条件下的工程变更</a:t>
            </a:r>
            <a:endParaRPr sz="3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12534"/>
            <a:ext cx="7912100" cy="4428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808080"/>
              </a:buClr>
              <a:buSzPct val="7037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700" spc="-5">
                <a:solidFill>
                  <a:srgbClr val="FFFFFF"/>
                </a:solidFill>
                <a:latin typeface="宋体"/>
                <a:cs typeface="宋体"/>
              </a:rPr>
              <a:t>工程变更：设计变更、其他变更。</a:t>
            </a:r>
            <a:endParaRPr sz="27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808080"/>
              </a:buClr>
              <a:buFont typeface="Wingdings"/>
              <a:buChar char=""/>
            </a:pPr>
            <a:endParaRPr sz="3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808080"/>
              </a:buClr>
              <a:buSzPct val="7037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700" spc="-10">
                <a:solidFill>
                  <a:srgbClr val="FFFFFF"/>
                </a:solidFill>
                <a:latin typeface="宋体"/>
                <a:cs typeface="宋体"/>
              </a:rPr>
              <a:t>设计变更事项：</a:t>
            </a:r>
            <a:endParaRPr sz="27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20"/>
              </a:spcBef>
              <a:buClr>
                <a:srgbClr val="808080"/>
              </a:buClr>
              <a:buSzPct val="7037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700" spc="-5">
                <a:solidFill>
                  <a:srgbClr val="FFFFFF"/>
                </a:solidFill>
                <a:latin typeface="宋体"/>
                <a:cs typeface="宋体"/>
              </a:rPr>
              <a:t>更改部分标高、基线、位置和尺寸；</a:t>
            </a:r>
            <a:endParaRPr sz="27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25"/>
              </a:spcBef>
              <a:buClr>
                <a:srgbClr val="808080"/>
              </a:buClr>
              <a:buSzPct val="7037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700" spc="-10">
                <a:solidFill>
                  <a:srgbClr val="FFFFFF"/>
                </a:solidFill>
                <a:latin typeface="宋体"/>
                <a:cs typeface="宋体"/>
              </a:rPr>
              <a:t>增减约定的工程量；</a:t>
            </a:r>
            <a:endParaRPr sz="27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25"/>
              </a:spcBef>
              <a:buClr>
                <a:srgbClr val="808080"/>
              </a:buClr>
              <a:buSzPct val="7037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700" spc="-5">
                <a:solidFill>
                  <a:srgbClr val="FFFFFF"/>
                </a:solidFill>
                <a:latin typeface="宋体"/>
                <a:cs typeface="宋体"/>
              </a:rPr>
              <a:t>改变施工时间、顺序；</a:t>
            </a:r>
            <a:endParaRPr sz="27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25"/>
              </a:spcBef>
              <a:buClr>
                <a:srgbClr val="808080"/>
              </a:buClr>
              <a:buSzPct val="7037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700" spc="-10">
                <a:solidFill>
                  <a:srgbClr val="FFFFFF"/>
                </a:solidFill>
                <a:latin typeface="宋体"/>
                <a:cs typeface="宋体"/>
              </a:rPr>
              <a:t>其他附加工作。</a:t>
            </a:r>
            <a:endParaRPr sz="27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808080"/>
              </a:buClr>
              <a:buFont typeface="Wingdings"/>
              <a:buChar char=""/>
            </a:pPr>
            <a:endParaRPr sz="3300">
              <a:latin typeface="宋体"/>
              <a:cs typeface="宋体"/>
            </a:endParaRPr>
          </a:p>
          <a:p>
            <a:pPr marL="354965" marR="5080" indent="-342265">
              <a:lnSpc>
                <a:spcPts val="2920"/>
              </a:lnSpc>
              <a:spcBef>
                <a:spcPts val="5"/>
              </a:spcBef>
              <a:buClr>
                <a:srgbClr val="808080"/>
              </a:buClr>
              <a:buSzPct val="7037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700" spc="-5">
                <a:solidFill>
                  <a:srgbClr val="FFFFFF"/>
                </a:solidFill>
                <a:latin typeface="宋体"/>
                <a:cs typeface="宋体"/>
              </a:rPr>
              <a:t>其他变更：质量要求变化、工期要求变化、施工条</a:t>
            </a:r>
            <a:r>
              <a:rPr sz="2700" spc="-10">
                <a:solidFill>
                  <a:srgbClr val="FFFFFF"/>
                </a:solidFill>
                <a:latin typeface="宋体"/>
                <a:cs typeface="宋体"/>
              </a:rPr>
              <a:t>件和环境变化等。</a:t>
            </a:r>
            <a:endParaRPr sz="27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230118"/>
            <a:ext cx="7853045" cy="478028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385"/>
              </a:spcBef>
              <a:buClr>
                <a:srgbClr val="808080"/>
              </a:buClr>
              <a:buSzPct val="7083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．工程索赔：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808080"/>
              </a:buClr>
              <a:buSzPct val="7083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一方违约使另一方蒙受损失；</a:t>
            </a:r>
            <a:endParaRPr sz="2400">
              <a:latin typeface="宋体"/>
              <a:cs typeface="宋体"/>
            </a:endParaRPr>
          </a:p>
          <a:p>
            <a:pPr marL="354965" marR="5080" indent="-342265">
              <a:lnSpc>
                <a:spcPts val="2720"/>
              </a:lnSpc>
              <a:spcBef>
                <a:spcPts val="509"/>
              </a:spcBef>
              <a:buClr>
                <a:srgbClr val="808080"/>
              </a:buClr>
              <a:buSzPct val="7083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出现需由业主承担的特殊风险或不利自然条件，承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包方提出补偿要求；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95"/>
              </a:spcBef>
              <a:buClr>
                <a:srgbClr val="808080"/>
              </a:buClr>
              <a:buSzPct val="7083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承包方应获得的正当利益。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808080"/>
              </a:buClr>
              <a:buSzPct val="7083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．工程索赔产生原因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808080"/>
              </a:buClr>
              <a:buSzPct val="7083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当事人违约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85"/>
              </a:spcBef>
              <a:buClr>
                <a:srgbClr val="808080"/>
              </a:buClr>
              <a:buSzPct val="7083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不可抗力事件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808080"/>
              </a:buClr>
              <a:buSzPct val="7083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400" spc="-15">
                <a:solidFill>
                  <a:srgbClr val="FFFFFF"/>
                </a:solidFill>
                <a:latin typeface="宋体"/>
                <a:cs typeface="宋体"/>
              </a:rPr>
              <a:t>合同缺陷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85"/>
              </a:spcBef>
              <a:buClr>
                <a:srgbClr val="808080"/>
              </a:buClr>
              <a:buSzPct val="7083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4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400" spc="-15">
                <a:solidFill>
                  <a:srgbClr val="FFFFFF"/>
                </a:solidFill>
                <a:latin typeface="宋体"/>
                <a:cs typeface="宋体"/>
              </a:rPr>
              <a:t>合同变更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808080"/>
              </a:buClr>
              <a:buSzPct val="7083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工程师指令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808080"/>
              </a:buClr>
              <a:buSzPct val="7083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6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其他第三方原因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https://d.book118.com/408111044123006024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Microsoft JhengHei</vt:lpstr>
      <vt:lpstr>宋体</vt:lpstr>
      <vt:lpstr>Times New Roman</vt:lpstr>
      <vt:lpstr>Wingdings</vt:lpstr>
      <vt:lpstr>Office Theme</vt:lpstr>
      <vt:lpstr>基础理论第六章,工程建设各阶段造价计价与控制</vt:lpstr>
      <vt:lpstr>第一节 投资估算的编制</vt:lpstr>
      <vt:lpstr>2．投资估算编制方法</vt:lpstr>
      <vt:lpstr>第二节 设计概算的编制</vt:lpstr>
      <vt:lpstr>第三节	施工图预算的编制</vt:lpstr>
      <vt:lpstr>PowerPoint Presentation</vt:lpstr>
      <vt:lpstr>第四节	投标报价</vt:lpstr>
      <vt:lpstr>第五节	工程变更与合同价款调整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2024-09-01T03:53:10.111</cp:lastPrinted>
  <dcterms:created xsi:type="dcterms:W3CDTF">2024-08-31T19:53:10Z</dcterms:created>
  <dcterms:modified xsi:type="dcterms:W3CDTF">2024-08-31T19:53:11Z</dcterms:modified>
</cp:coreProperties>
</file>