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FC5512-AC4A-4ED4-9754-F694FDA72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D93E5-B211-4F6E-AAC8-28862039E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0A9F1F-A6B3-470C-88E9-3D840E813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AAE12E-E81E-4729-A90A-198DE6931B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B36E53-2E29-45B3-94E9-E9CECF98B8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A1DE6F-4429-4CB6-B553-C8B90305D0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110AC7-6B0D-49B2-8259-0A02517B62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0F202-9407-4D6C-B92F-77D21AF58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84715A-DCAB-4FE8-88AC-3BEE0CB9CE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9C394A-AB3D-4FB5-834C-19D4B588D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9577D-74E2-48FC-994D-822FB755C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outerShdw blurRad="38100" dist="38100" dir="2700000" algn="tl">
                    <a:srgbClr val="000000">
                      <a:alpha val="43137"/>
                    </a:srgbClr>
                  </a:outerShdw>
                </a:effectLst>
              </a:defRPr>
            </a:lvl1pPr>
          </a:lstStyle>
          <a:p>
            <a:r>
              <a:rPr lang="zh-CN" altLang="en-US"/>
              <a:t>单击此处添加标题</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1800">
                <a:solidFill>
                  <a:schemeClr val="tx1">
                    <a:lumMod val="75000"/>
                    <a:lumOff val="25000"/>
                  </a:schemeClr>
                </a:solidFill>
                <a:effectLst/>
                <a:latin typeface="+mj-lt"/>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单击此处添加副标题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内容占位符 2"/>
          <p:cNvSpPr>
            <a:spLocks noGrp="1"/>
          </p:cNvSpPr>
          <p:nvPr>
            <p:ph idx="1"/>
          </p:nvPr>
        </p:nvSpPr>
        <p:spPr>
          <a:xfrm>
            <a:off x="647700" y="1825625"/>
            <a:ext cx="10515600" cy="4351338"/>
          </a:xfrm>
        </p:spPr>
        <p:txBody>
          <a:bodyPr>
            <a:normAutofit/>
          </a:bodyPr>
          <a:lstStyle>
            <a:lvl1pPr>
              <a:defRPr sz="2000">
                <a:solidFill>
                  <a:schemeClr val="tx1">
                    <a:lumMod val="75000"/>
                    <a:lumOff val="25000"/>
                  </a:schemeClr>
                </a:solidFill>
              </a:defRPr>
            </a:lvl1pPr>
            <a:lvl2pPr>
              <a:defRPr sz="18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3751117"/>
            <a:ext cx="7321550" cy="811357"/>
          </a:xfrm>
        </p:spPr>
        <p:txBody>
          <a:bodyPr anchor="b">
            <a:normAutofit/>
          </a:bodyPr>
          <a:lstStyle>
            <a:lvl1pPr>
              <a:defRPr sz="4000">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610028"/>
            <a:ext cx="7321550" cy="647555"/>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ormAutofit/>
          </a:bodyPr>
          <a:lstStyle>
            <a:lvl1pPr>
              <a:defRPr sz="2400" b="1" i="0">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647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5981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2766219"/>
            <a:ext cx="10515600" cy="1325563"/>
          </a:xfrm>
        </p:spPr>
        <p:txBody>
          <a:bodyPr>
            <a:normAutofit/>
          </a:bodyPr>
          <a:lstStyle>
            <a:lvl1pPr algn="ctr">
              <a:defRPr sz="4800" b="0">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a:t>单击此处编辑标题</a:t>
            </a:r>
            <a:endParaRPr lang="zh-CN" altLang="en-US"/>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36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file:///D:\qq&#25991;&#20214;\712321467\Image\C2C\Image2\%7b75232B38-A165-1FB7-499C-2E1C792CACB5%7d.png" TargetMode="Externa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2" r:link="rId1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2206607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ctrTitle"/>
          </p:nvPr>
        </p:nvSpPr>
        <p:spPr/>
        <p:txBody>
          <a:bodyPr/>
          <a:lstStyle/>
          <a:p>
            <a:endParaRPr lang="zh-CN" altLang="en-US"/>
          </a:p>
        </p:txBody>
      </p:sp>
      <p:sp>
        <p:nvSpPr>
          <p:cNvPr id="3" name="副标题 2" title=""/>
          <p:cNvSpPr>
            <a:spLocks noGrp="1"/>
          </p:cNvSpPr>
          <p:nvPr>
            <p:ph type="subTitle" idx="1"/>
          </p:nvPr>
        </p:nvSpPr>
        <p:spPr/>
        <p:txBody>
          <a:bodyPr/>
          <a:lstStyle/>
          <a:p>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p:txBody>
          <a:bodyPr/>
          <a:lstStyle/>
          <a:p>
            <a:endParaRPr lang="zh-CN" altLang="en-US"/>
          </a:p>
        </p:txBody>
      </p:sp>
      <p:pic>
        <p:nvPicPr>
          <p:cNvPr id="4" name="Picture 4"/>
          <p:cNvPicPr>
            <a:picLocks noChangeAspect="1"/>
          </p:cNvPicPr>
          <p:nvPr/>
        </p:nvPicPr>
        <p:blipFill>
          <a:blip r:embed="rId2"/>
          <a:stretch>
            <a:fillRect/>
          </a:stretch>
        </p:blipFill>
        <p:spPr>
          <a:xfrm flipH="1">
            <a:off x="10210800" y="12204700"/>
            <a:ext cx="0" cy="0"/>
          </a:xfrm>
          <a:prstGeom prst="rect">
            <a:avLst/>
          </a:prstGeom>
          <a:ln>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467360" y="723900"/>
            <a:ext cx="10695940" cy="5453380"/>
          </a:xfrm>
        </p:spPr>
        <p:txBody>
          <a:bodyPr>
            <a:normAutofit fontScale="70000"/>
          </a:bodyPr>
          <a:lstStyle/>
          <a:p>
            <a:r>
              <a:rPr lang="zh-CN" altLang="en-US" sz="4000" b="1"/>
              <a:t>2022年10月27日，习近平带领中共中央政治局常委瞻仰延安革命纪念地，重温革命战争时期党中央在延安的峥嵘岁月，缅怀老一辈革命家的丰功伟绩。习近平强调，在延安时期形成和发扬的光荣传统和优良作风，培育形成的以坚定正确的政治方向、解放思想实事求是的思想路线、全心全意为人民服务的根本宗旨、自力更生艰苦奋斗的创业精神为主要内容的延安精神，是党的宝贵精神财富，要代代传承下去。</a:t>
            </a:r>
            <a:endParaRPr lang="zh-CN" altLang="en-US" sz="4000" b="1"/>
          </a:p>
          <a:p>
            <a:endParaRPr lang="zh-CN" altLang="en-US" sz="4000" b="1"/>
          </a:p>
          <a:p>
            <a:r>
              <a:rPr lang="zh-CN" altLang="en-US" sz="4000" b="1"/>
              <a:t>（2）结合材料，运用文化传承与文化创新的知识，诠释弘扬延安精神的时代价值。（6分）</a:t>
            </a:r>
            <a:endParaRPr lang="zh-CN" altLang="en-US" sz="4000" b="1"/>
          </a:p>
          <a:p>
            <a:endParaRPr lang="zh-CN" altLang="en-US" sz="4000" b="1"/>
          </a:p>
          <a:p>
            <a:r>
              <a:rPr lang="zh-CN" altLang="en-US"/>
              <a:t> </a:t>
            </a: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76555" y="1252855"/>
            <a:ext cx="11510645" cy="5210810"/>
          </a:xfrm>
        </p:spPr>
        <p:txBody>
          <a:bodyPr>
            <a:noAutofit/>
          </a:bodyPr>
          <a:lstStyle/>
          <a:p>
            <a:r>
              <a:rPr lang="zh-CN" altLang="en-US" sz="4000"/>
              <a:t>（2）延安精神是对中华民族精神的传承、丰富和发展，为全面建设社会主义现代化国家、实现中华民族伟大复兴提供了强大的精神动力。（2分）延安精神是中国共产党人精神谱系的重要组成部分。弘扬延安精神有利于新时代的中国共产党人发扬斗争精神、坚定理想信念，保持党的先进性和纯洁性。（2分）弘扬延安精神有利于传承党的光荣传统和优良作风，坚定文化自信；历史自信，增强历史主动。（2分）</a:t>
            </a:r>
            <a:endParaRPr lang="zh-CN" altLang="en-US" sz="40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179705" y="258445"/>
            <a:ext cx="11828145" cy="6189980"/>
          </a:xfrm>
        </p:spPr>
        <p:txBody>
          <a:bodyPr>
            <a:noAutofit/>
          </a:bodyPr>
          <a:lstStyle/>
          <a:p>
            <a:r>
              <a:rPr lang="zh-CN" altLang="en-US" sz="3200"/>
              <a:t>重视调查研究是对中华优秀传统文化的传承弘扬。调查研究是人们认识社会、改造社会的—种科学方法。我国古代就有这种方法，调查的主题和形式多种多样，如行政类调查、人口类调查、土地类调查等。古代官吏考核制度，是升降赏罚、激励问责、改善吏治的一项重要措施。西周的采风，便是观风俗、察政事。《管子问》开篇讲的就是进行调查要遵守一些根本原则，之后提出诸多要进行调查的问题。中国共产党人运用辩证唯物主义和历史唯物主义的世界观和方法论，传承弘扬中华优秀传统文化中了解民风民情民意的做法，形成一系列调查研究制度，有力推动党的路线方针政策和决策部署正确制定与贯彻执行，保证党的事业不断从胜利走向胜利。</a:t>
            </a:r>
            <a:endParaRPr lang="zh-CN" altLang="en-US" sz="3200"/>
          </a:p>
          <a:p>
            <a:r>
              <a:rPr lang="zh-CN" altLang="en-US" sz="3200"/>
              <a:t>（2）结合材料，运用文化传承与文化创新知识，分析中国共产党人能够成功传承弘扬中华优秀传统文化的内在动因。（6分）</a:t>
            </a:r>
            <a:endParaRPr lang="zh-CN" altLang="en-US" sz="32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16230" y="693420"/>
            <a:ext cx="10847070" cy="5483860"/>
          </a:xfrm>
        </p:spPr>
        <p:txBody>
          <a:bodyPr>
            <a:noAutofit/>
          </a:bodyPr>
          <a:lstStyle/>
          <a:p>
            <a:r>
              <a:rPr lang="zh-CN" altLang="en-US" sz="4000"/>
              <a:t>（2）中华优秀传统文化源远流长、博大精深，深刻影响着当代中国的发展进步和中国人的精神世界，是最深厚的文化软实力。不忘本来才能开辟未来，善于继承才能更好创新，要从赓续民族文化血脉中开拓前进。中国共产党是中华优秀传统文化的忠实传承者和弘扬者，始终坚持以马克思主义为指导，始终坚持以人民为中心，推动文化创新发展，回答时代问题，完成时代任务。</a:t>
            </a:r>
            <a:endParaRPr lang="zh-CN" altLang="en-US" sz="40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286385" y="258445"/>
            <a:ext cx="11555095" cy="6491605"/>
          </a:xfrm>
        </p:spPr>
        <p:txBody>
          <a:bodyPr>
            <a:noAutofit/>
          </a:bodyPr>
          <a:lstStyle/>
          <a:p>
            <a:r>
              <a:rPr lang="zh-CN" altLang="en-US" sz="2300" b="1"/>
              <a:t>在中国共产党领导中国人民走过的百年奋斗历程中，无论是战争年代还是和平岁月，都有无数优秀共产党员留下了很多昂扬向上、真挚动人的红色家书。</a:t>
            </a:r>
            <a:endParaRPr lang="zh-CN" altLang="en-US" sz="2300" b="1"/>
          </a:p>
          <a:p>
            <a:r>
              <a:rPr lang="zh-CN" altLang="en-US" sz="2300" b="1"/>
              <a:t>亲爱的妈妈，别难过，别鸣咽，别让子规啼血蒙了眼，别用泪水送儿别人间。儿女不见妈妈两鬓白，但相信你会看到我们举过的红旗飘扬在祖国的蓝天!---夏明翰</a:t>
            </a:r>
            <a:endParaRPr lang="zh-CN" altLang="en-US" sz="2300" b="1"/>
          </a:p>
          <a:p>
            <a:r>
              <a:rPr lang="zh-CN" altLang="en-US" sz="2300" b="1"/>
              <a:t>假若不幸的话，云儿就送给你了，盼教以踏着父母之足迹，以建设新中国为志,，为共产主义革命事业奋斗到底。孩子们决不要娇养，粗服淡饭足矣。---江竹筠</a:t>
            </a:r>
            <a:endParaRPr lang="zh-CN" altLang="en-US" sz="2300" b="1"/>
          </a:p>
          <a:p>
            <a:r>
              <a:rPr lang="zh-CN" altLang="en-US" sz="2300" b="1"/>
              <a:t>爸爸不盼望你当什么名人，而想让你尽早成为一个人格、素质俱佳的对社会有用的人，这既是社会的需要，也是家庭的需要。---孔繁森</a:t>
            </a:r>
            <a:endParaRPr lang="zh-CN" altLang="en-US" sz="2300" b="1"/>
          </a:p>
          <a:p>
            <a:r>
              <a:rPr lang="zh-CN" altLang="en-US" sz="2300" b="1"/>
              <a:t>铮铮誓言，切切叮咛。他们的英雄事迹、家国情怀跨越时空，历久弥新。红色家书是峰嵘岁月的历史见证，是共产党人璀璨精神图谱的生动描画，也是康续红色基因、彰显中国精神和中国力量的一份珍贵精神遗产。</a:t>
            </a:r>
            <a:endParaRPr lang="zh-CN" altLang="en-US" sz="2300" b="1"/>
          </a:p>
          <a:p>
            <a:r>
              <a:rPr lang="zh-CN" altLang="en-US" sz="2300" b="1"/>
              <a:t>(2)红色家书是赛续红色基因彰显中国精神和中国力量的珍贵精神遗产。结合材料运用文化知识加以阐释。(8分)</a:t>
            </a:r>
            <a:endParaRPr lang="zh-CN" altLang="en-US" sz="2300" b="1"/>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46710" y="528320"/>
            <a:ext cx="10816590" cy="5648960"/>
          </a:xfrm>
        </p:spPr>
        <p:txBody>
          <a:bodyPr>
            <a:noAutofit/>
          </a:bodyPr>
          <a:lstStyle/>
          <a:p>
            <a:r>
              <a:rPr lang="zh-CN" altLang="en-US" sz="4400" b="1"/>
              <a:t>(2)①红色家书是革命文化的充分展现，承载着对国家独立、民族解放、人民幸福的不懈追求，是中国革命的精神标识。(3分) ②红色家书饱含家国情怀，它彰显的以爱国主义为核心的民族精神，是中华民族永远的精神火炬。(3分)③红色家书浸润着爱党为民的深情大爱，弘扬主旋律，传递正能量，汇聚起强国复兴的磅礴伟力。(2分)</a:t>
            </a:r>
            <a:endParaRPr lang="zh-CN" altLang="en-US" sz="4400" b="1"/>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135255" y="258445"/>
            <a:ext cx="11028045" cy="5918835"/>
          </a:xfrm>
        </p:spPr>
        <p:txBody>
          <a:bodyPr>
            <a:noAutofit/>
          </a:bodyPr>
          <a:lstStyle/>
          <a:p>
            <a:r>
              <a:rPr lang="zh-CN" altLang="en-US" sz="2300" b="1"/>
              <a:t>2023年是中国航天员首飞太空20周年。20年来，共有18位航天员圆梦太空。在硕果累累的载人航天事业中，广大航天人牢记使命、不负重托，培育铸就了“特别能吃苦、特别能战斗、特别能攻关、特别能奉献”的载人航天精神。我国载人月球探测工程登月阶段任务已全面启动实施，2030年前将实现中国人首次登陆月球。载人航天精神不仅是托起飞天梦的精神之翼，更是全体中国人民宝贵的民族精神财富，它的实践经验和伟大精神闪烁着时代的光芒，激励我们为强国建设、民族复兴的宏伟目标笃定前行。在新时代，我们要大力弘扬载人航天精神。</a:t>
            </a:r>
            <a:endParaRPr lang="zh-CN" altLang="en-US" sz="2300" b="1"/>
          </a:p>
          <a:p>
            <a:endParaRPr lang="zh-CN" altLang="en-US" sz="2300" b="1"/>
          </a:p>
          <a:p>
            <a:r>
              <a:rPr lang="zh-CN" altLang="en-US" sz="2300" b="1"/>
              <a:t>2022年11月29日，神舟十五号载人飞船成功发射，航天员费俊龙、邓清明、张陆驾乘飞船顺利进驻天和核心舱，在轨驻留6个月，圆满完成空间站组合体各项运行管理任务，于2023年6月4日安全返回。为褒奖他们为我国载人航天事业建立的卓著功绩，2023年9月7日中共中央、国务院、中央军委决定，给费俊龙同志颁发“二级航天功勋奖章”，授予邓清明、张陆同志“英雄航天员”荣誉称号并颁发“三级航天功勋奖章”。</a:t>
            </a:r>
            <a:endParaRPr lang="zh-CN" altLang="en-US" sz="2300" b="1"/>
          </a:p>
          <a:p>
            <a:endParaRPr lang="zh-CN" altLang="en-US" sz="2300" b="1"/>
          </a:p>
          <a:p>
            <a:r>
              <a:rPr lang="zh-CN" altLang="en-US" sz="2300" b="1"/>
              <a:t>(1)结合材料，运用中华民族精神的知识，说明新时代为什么要大力弘扬载人航天精神。（10分）</a:t>
            </a:r>
            <a:endParaRPr lang="zh-CN" altLang="en-US" sz="2300" b="1"/>
          </a:p>
          <a:p>
            <a:endParaRPr lang="zh-CN" altLang="en-US" sz="2300" b="1"/>
          </a:p>
          <a:p>
            <a:r>
              <a:rPr lang="zh-CN" altLang="en-US" sz="2300"/>
              <a:t> </a:t>
            </a:r>
            <a:endParaRPr lang="zh-CN" altLang="en-US" sz="23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541655" y="393065"/>
            <a:ext cx="10621645" cy="5784215"/>
          </a:xfrm>
        </p:spPr>
        <p:txBody>
          <a:bodyPr>
            <a:noAutofit/>
          </a:bodyPr>
          <a:lstStyle/>
          <a:p>
            <a:r>
              <a:rPr lang="zh-CN" altLang="en-US" sz="3600"/>
              <a:t>①载人航天精神是以爱国主义为核心的民族精神和改革创新为核心的时代精神的生动体现，是中华民族精神在航天领域的突出表现。（3分）②航天精神根植于中国传统文化与民族精神、发展于中国航天事业的伟大实践、形成于航天人员工作精神的凝练，发展航天事业，建设航天强国，是我们不懈追求的航天梦。(3分）③新时代大力弘扬载人航天精神，有利于加快建设航天强国、铸造中国航天新的辉煌；（2分）有利于激发中华儿女的爱国情怀。坚定发展中国特色社会主义理想信念，为建设社会主义现代化强国、实现中华民族伟大复兴提供精神动力。（2分）</a:t>
            </a:r>
            <a:endParaRPr lang="zh-CN" altLang="en-US" sz="3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224155" y="259080"/>
            <a:ext cx="10939145" cy="5918200"/>
          </a:xfrm>
        </p:spPr>
        <p:txBody>
          <a:bodyPr>
            <a:noAutofit/>
          </a:bodyPr>
          <a:lstStyle/>
          <a:p>
            <a:r>
              <a:rPr lang="zh-CN" altLang="en-US" sz="1900"/>
              <a:t>材料一  中华民族自古崇尚读书，有“耕读传家”的优良传统。但一直以来我国人均阅读数扔普遍较低，2022年发布的第十九次中国国民阅读调查结果显示，2021年中国成年国民人均纸质图书阅读量为4.76本。想要全民阅读“热起来”，仍需要社会上下共同打造。</a:t>
            </a:r>
            <a:endParaRPr lang="zh-CN" altLang="en-US" sz="1900"/>
          </a:p>
          <a:p>
            <a:endParaRPr lang="zh-CN" altLang="en-US" sz="1900"/>
          </a:p>
          <a:p>
            <a:r>
              <a:rPr lang="zh-CN" altLang="en-US" sz="1900"/>
              <a:t>党中央高度重视推动全民阅读。自2014年以来，全民阅读已连续10年写入政府工作报告；2016年，首个国家级全民阅读规划《全民阅读“十三五”时期发展规划》印发2021年，“深入推进全民阅读，建设‘书香中国’”写入“十四五”规划和2035年远景目标要。全民阅读已上升为国家发展战略，为实现中华民族伟大复兴的中国梦提供强大动力和文化支撑。</a:t>
            </a:r>
            <a:endParaRPr lang="zh-CN" altLang="en-US" sz="1900"/>
          </a:p>
          <a:p>
            <a:endParaRPr lang="zh-CN" altLang="en-US" sz="1900"/>
          </a:p>
          <a:p>
            <a:r>
              <a:rPr lang="zh-CN" altLang="en-US" sz="1900"/>
              <a:t>材料二  推动全民阅读高质量发展，广大党员、干部是重要人群。传统文化中，读书、修身德，不仅是立身之本，更是从政之基。多读书，有助于明大道、修政德。阅读有益于提部队伍的知识水平和干事创业本领。一些地区建设“城市书房”“文化文化空间、嵌入街头巷尾，提供优质服务；一些地区把图书采购权交给读者，读者购书、山书馆买单的模式“吸粉”无数。对于读书人来说，随遇而安地读书再寻常不过。颜回，箪食瓢饮却不改好学之乐；陶渊明，环堵萧然却不失读书之趣。只要有缘遇到一本好书，万恨下热一朝尽释。一本好书就像是一位良师益友，读得多了对一个人的气质会有很大影响。</a:t>
            </a:r>
            <a:endParaRPr lang="zh-CN" altLang="en-US" sz="1900"/>
          </a:p>
          <a:p>
            <a:endParaRPr lang="zh-CN" altLang="en-US" sz="1900"/>
          </a:p>
          <a:p>
            <a:r>
              <a:rPr lang="zh-CN" altLang="en-US" sz="1900"/>
              <a:t>(1)结合两则材料，运用“文化传承与文化创新”的知识，阐述我国推动全民阅读高质量发展的文化价值。（9分）</a:t>
            </a:r>
            <a:endParaRPr lang="zh-CN" altLang="en-US" sz="19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23215" y="753110"/>
            <a:ext cx="10840085" cy="5424170"/>
          </a:xfrm>
        </p:spPr>
        <p:txBody>
          <a:bodyPr>
            <a:noAutofit/>
          </a:bodyPr>
          <a:lstStyle/>
          <a:p>
            <a:r>
              <a:rPr lang="zh-CN" altLang="en-US" sz="3600"/>
              <a:t>(1)①中华优秀传统文化源远流长、博大精深。（2分）广大党员、干部多读书，学习中国优秀传统文化，有助于明大道、修政德，为治国理政提供借鉴。（1分）②文化发展离不开物质载体。（1分）各级政府打造公共阅读空间，发展文化事业，（1分）可以不断满足人民群众基本文化需求。（1分）③文化具有引领风尚、教育人民、服务社会、推动发展的功能。（2分）推动全民阅读高质量发展，能帮助人们提高思想道德素质、科学文化素质和身心健康素质，提升全民族的文明素养。</a:t>
            </a:r>
            <a:endParaRPr lang="zh-CN" altLang="en-US" sz="36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240665" y="137160"/>
            <a:ext cx="11797665" cy="6040120"/>
          </a:xfrm>
        </p:spPr>
        <p:txBody>
          <a:bodyPr>
            <a:noAutofit/>
          </a:bodyPr>
          <a:lstStyle/>
          <a:p>
            <a:r>
              <a:rPr lang="zh-CN" altLang="en-US" sz="3600"/>
              <a:t>在《闽东之光——闽东文化建设随想》一文中,习近平同志指出:“闽东的锦绣河山就是一种光彩。闽东的灿烂文化传统就是一种光彩。闽东人民的自强不息、艰苦奋斗、善良质朴的精神就是一种光彩。”习近平总书记谆谆教导闽东人“认识到自身的光彩,才有自信心、自尊心,才有蓬勃奋进的动力”,并嘱托“把闽东之光传播开去”。正是在“闽东之光”的激励下,宁德广大干部群众的思想更加解放、意志更加坚定、干劲更加充沛,推动全市生产总值增速连续3年、规模以上工业增加值和地方一般公共预算收入增速连续4年位居全省首位。结合材料二, 运用文化的有关知识,阐释“把闽东之光传播开去”的作用。</a:t>
            </a:r>
            <a:endParaRPr lang="zh-CN" altLang="en-US" sz="36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406400" y="784860"/>
            <a:ext cx="10756900" cy="5392420"/>
          </a:xfrm>
        </p:spPr>
        <p:txBody>
          <a:bodyPr>
            <a:noAutofit/>
          </a:bodyPr>
          <a:lstStyle/>
          <a:p>
            <a:r>
              <a:rPr lang="zh-CN" altLang="en-US" sz="4400"/>
              <a:t>①文化具有引领风尚、教育人民、服务社会、推动发展的功能。②闽东的灿烂文化传统孕育了闽东人民自强不息、艰苦奋斗、善良质朴的精神,继承和弘扬了中华民族精神。③“把闽东之光传播开去”能够激励人们解放思想,坚定人们理想信念,鼓舞人们铆足干劲,凝聚力量,促进经济社会发展。</a:t>
            </a:r>
            <a:endParaRPr lang="zh-CN" altLang="en-US" sz="4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30835" y="377190"/>
            <a:ext cx="11586210" cy="6130925"/>
          </a:xfrm>
        </p:spPr>
        <p:txBody>
          <a:bodyPr>
            <a:noAutofit/>
          </a:bodyPr>
          <a:lstStyle/>
          <a:p>
            <a:r>
              <a:rPr lang="zh-CN" altLang="en-US" b="1"/>
              <a:t>在中国共产党领导中国人民走过的百年奋斗历程中，无论是战争年代还是和平岁月，都有无数优秀共产党员留下了很多昂扬向上、真挚动人的红色家书。</a:t>
            </a:r>
            <a:endParaRPr lang="zh-CN" altLang="en-US" b="1"/>
          </a:p>
          <a:p>
            <a:endParaRPr lang="zh-CN" altLang="en-US" b="1"/>
          </a:p>
          <a:p>
            <a:r>
              <a:rPr lang="zh-CN" altLang="en-US" b="1"/>
              <a:t>亲爱的妈妈，别难过，别鸣咽，别让子规啼血蒙了眼，别用泪水送儿别人间。儿女不见妈妈两鬓白，但相信你会看到我们举过的红旗飘扬在祖国的蓝天!---夏明翰</a:t>
            </a:r>
            <a:endParaRPr lang="zh-CN" altLang="en-US" b="1"/>
          </a:p>
          <a:p>
            <a:endParaRPr lang="zh-CN" altLang="en-US" b="1"/>
          </a:p>
          <a:p>
            <a:r>
              <a:rPr lang="zh-CN" altLang="en-US" b="1"/>
              <a:t>假若不幸的话，云儿就送给你了，盼教以踏着父母之足迹，以建设新中国为志,，为共产主义革命事业奋斗到底。孩子们决不要娇养，粗服淡饭足矣。---江竹筠</a:t>
            </a:r>
            <a:endParaRPr lang="zh-CN" altLang="en-US" b="1"/>
          </a:p>
          <a:p>
            <a:endParaRPr lang="zh-CN" altLang="en-US" b="1"/>
          </a:p>
          <a:p>
            <a:r>
              <a:rPr lang="zh-CN" altLang="en-US" b="1"/>
              <a:t>爸爸不盼望你当什么名人，而想让你尽早成为一个人格、素质俱佳的对社会有用的人，这既是社会的需要，也是家庭的需要。---孔繁森</a:t>
            </a:r>
            <a:endParaRPr lang="zh-CN" altLang="en-US" b="1"/>
          </a:p>
          <a:p>
            <a:endParaRPr lang="zh-CN" altLang="en-US" b="1"/>
          </a:p>
          <a:p>
            <a:r>
              <a:rPr lang="zh-CN" altLang="en-US" b="1"/>
              <a:t>铮铮誓言，切切叮咛。他们的英雄事迹、家国情怀跨越时空，历久弥新。红色家书是峰嵘岁月的历史见证，是共产党人璀璨精神图谱的生动描画，也是康续红色基因、彰显中国精神和中国力量的一份珍贵精神遗产。</a:t>
            </a:r>
            <a:endParaRPr lang="zh-CN" altLang="en-US" b="1"/>
          </a:p>
          <a:p>
            <a:endParaRPr lang="zh-CN" altLang="en-US" b="1"/>
          </a:p>
          <a:p>
            <a:r>
              <a:rPr lang="zh-CN" altLang="en-US" b="1"/>
              <a:t>(2)红色家书是赛续红色基因彰显中国精神和中国力量的珍贵精神遗产。结合材料运用文化知识加以阐释。(8分)</a:t>
            </a:r>
            <a:endParaRPr lang="zh-CN" altLang="en-US" b="1"/>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467360" y="709295"/>
            <a:ext cx="10695940" cy="5467985"/>
          </a:xfrm>
        </p:spPr>
        <p:txBody>
          <a:bodyPr>
            <a:noAutofit/>
          </a:bodyPr>
          <a:lstStyle/>
          <a:p>
            <a:r>
              <a:rPr lang="zh-CN" altLang="en-US" sz="4000"/>
              <a:t>(2)①红色家书是革命文化的充分展现，承载着对国家独立、民族解放、人民幸福的不懈追求，是中国革命的精神标识。(3分) ②红色家书饱含家国情怀，它彰显的以爱国主义为核心的民族精神，是中华民族永远的精神火炬。(3分)③红色家书浸润着爱党为民的深情大爱，弘扬主旋律，传递正能量，汇聚起强国复兴的磅礴伟力。(2分)</a:t>
            </a:r>
            <a:endParaRPr lang="zh-CN" altLang="en-US" sz="40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01625" y="258445"/>
            <a:ext cx="11480165" cy="6189980"/>
          </a:xfrm>
        </p:spPr>
        <p:txBody>
          <a:bodyPr>
            <a:noAutofit/>
          </a:bodyPr>
          <a:lstStyle/>
          <a:p>
            <a:r>
              <a:rPr lang="zh-CN" altLang="en-US" sz="3200"/>
              <a:t>25.位于郴州的711矿是新中国建立的第一座铀矿，为我国第一颗原子弹爆炸、第一颗氢弹升空、第一艘核潜艇下水作出了巨大贡献，被誉为“中国核工业第一功勋铀矿”。2023年3月，郴州启动实施711片区提质改造项目，按照“世界山水画卷、国际度假名城、全国红色经典”的定位和“工业风、神秘铀、中国红”的风格主题，新改建711矿工业文化实践教学基地、游客接待和农产品展销中心、康养中心、旅游环道、时光广场等。仅用9个月时间，这座功勋卓著的铀矿重获新生， 实现了一个破旧的工业矿区向怀旧的时光小镇的精彩蝶变。</a:t>
            </a:r>
            <a:endParaRPr lang="zh-CN" altLang="en-US" sz="3200"/>
          </a:p>
          <a:p>
            <a:endParaRPr lang="zh-CN" altLang="en-US" sz="3200"/>
          </a:p>
          <a:p>
            <a:r>
              <a:rPr lang="zh-CN" altLang="en-US" sz="3200"/>
              <a:t>711时光小镇重启，“艰苦奋斗、不惧险阻”的精神永放光芒。</a:t>
            </a:r>
            <a:endParaRPr lang="zh-CN" altLang="en-US" sz="3200"/>
          </a:p>
          <a:p>
            <a:endParaRPr lang="zh-CN" altLang="en-US" sz="3200"/>
          </a:p>
          <a:p>
            <a:r>
              <a:rPr lang="zh-CN" altLang="en-US" sz="3200"/>
              <a:t>结合材料，从文化角度，说明“711时光小镇”重启的意义。(8分)</a:t>
            </a:r>
            <a:endParaRPr lang="zh-CN" altLang="en-US" sz="32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647700" y="1811020"/>
            <a:ext cx="10515600" cy="4351338"/>
          </a:xfrm>
        </p:spPr>
        <p:txBody>
          <a:bodyPr/>
          <a:lstStyle/>
          <a:p>
            <a:r>
              <a:rPr lang="zh-CN" altLang="en-US" sz="4000"/>
              <a:t>5.(8分)促进文旅融合，带动经济发展1； 繁荣文化市场1，完善文化公共服务体系 1，满足精神文化需求1；坚定理想信念1，树立文化自信1；弘扬主旋律，传播正能量1，培育和践行社会主义核心价值观1</a:t>
            </a:r>
            <a:endParaRPr lang="zh-CN" altLang="en-US" sz="40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165100" y="106680"/>
            <a:ext cx="11602085" cy="6372225"/>
          </a:xfrm>
        </p:spPr>
        <p:txBody>
          <a:bodyPr>
            <a:noAutofit/>
          </a:bodyPr>
          <a:lstStyle/>
          <a:p>
            <a:r>
              <a:rPr lang="zh-CN" altLang="en-US" sz="3600"/>
              <a:t>国潮，是既有潮流款式的外型设计，又带有中国特定元素的潮品。融入故宫、敦煌、三星堆等元素的诸多产品备受追捧，老字号纷纷跨界联名推陈出新……中华优秀传统文化里有取之不尽、用之不竭的创意“活水”，赋予了国潮产品更加好看的皮囊和有趣的灵魂。但在当前国潮品牌的发展中，还存在着仅仅是堆砌元素符号、盲目跟风模仿、一味追求流量红利等现象，这样做即便能赢得一时热闹，但终究走不长远。唯有持续在文化、技术、品牌、质量、服务上下功夫，国潮品牌才能经久不息。</a:t>
            </a:r>
            <a:endParaRPr lang="zh-CN" altLang="en-US" sz="3600"/>
          </a:p>
          <a:p>
            <a:r>
              <a:rPr lang="zh-CN" altLang="en-US" sz="3600"/>
              <a:t>结合材料，运用唯物辩证法和“文化传承与文化创新”的知识，分析说明应如何推进国潮品牌的发展。(12分)</a:t>
            </a:r>
            <a:endParaRPr lang="zh-CN" altLang="en-US" sz="3600"/>
          </a:p>
          <a:p>
            <a:endParaRPr lang="zh-CN" altLang="en-US" sz="3600"/>
          </a:p>
          <a:p>
            <a:r>
              <a:rPr lang="zh-CN" altLang="en-US" sz="3600"/>
              <a:t> </a:t>
            </a:r>
            <a:endParaRPr lang="zh-CN" altLang="en-US" sz="36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30835" y="558800"/>
            <a:ext cx="10832465" cy="5618480"/>
          </a:xfrm>
        </p:spPr>
        <p:txBody>
          <a:bodyPr>
            <a:noAutofit/>
          </a:bodyPr>
          <a:lstStyle/>
          <a:p>
            <a:r>
              <a:rPr lang="zh-CN" altLang="en-US" sz="3200"/>
              <a:t>①事物是普遍联系的，要用联系的观点看问题1。推进国潮品牌的发展要将潮流款式与中国特定元素有机结合，增强对民族文化的认同1，引领社会风尚1。②辩证否定是联系、发展的环节，要树立创新意识(可替代：矛盾具有特殊性，要具体问题具体分析)2。推进国潮品牌的发展要避免盲目跟风模仿，要融通不同资源，实现综合创新2。③事物发展是量变与质变的统一，量变是质变的必要准备，要重视量的积累2。推进国潮品牌的发展需要持续发力，实现中华优秀传统文化的创造性转化和创新性发展2，推动国潮品牌的长远发展。</a:t>
            </a:r>
            <a:endParaRPr lang="zh-CN" altLang="en-US" sz="32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271145" y="588010"/>
            <a:ext cx="11736705" cy="5936615"/>
          </a:xfrm>
        </p:spPr>
        <p:txBody>
          <a:bodyPr>
            <a:noAutofit/>
          </a:bodyPr>
          <a:lstStyle/>
          <a:p>
            <a:r>
              <a:rPr lang="zh-CN" altLang="en-US" sz="3200"/>
              <a:t>2022年10月27日，党的二十大闭幕不到一周，习近平总书记带领中共中央政治局常委专程从北京前往陕西延安，瞻仰延安革命纪念地，重温革命战争时期党中央在延安的峥嵘岁月，缅怀老一辈革命家的丰功伟绩，宣示新一届中央领导集体赓续红色血脉、传承奋丰精神，在新的赶考之路上向历史和人民交出新的优异答卷的坚定信念。习近平总书记满不深情地说，延安革命旧址见证了我们党在延安时期领导中国革命、探索马克思主义中国化时代化的光辉历程，是一本永远读不完的书，常读常新，每次都会给人以半厚的滋养、深刻的启示。</a:t>
            </a:r>
            <a:endParaRPr lang="zh-CN" altLang="en-US" sz="3200"/>
          </a:p>
          <a:p>
            <a:endParaRPr lang="zh-CN" altLang="en-US" sz="3200"/>
          </a:p>
          <a:p>
            <a:r>
              <a:rPr lang="zh-CN" altLang="en-US" sz="3200"/>
              <a:t>（2）结合材料，运用文化传承与创新的知识，谈谈你对延安革命旧址“是一本永远读不完的书”的理解。</a:t>
            </a:r>
            <a:endParaRPr lang="zh-CN" altLang="en-US" sz="3200"/>
          </a:p>
          <a:p>
            <a:endParaRPr lang="zh-CN" altLang="en-US" sz="3200"/>
          </a:p>
          <a:p>
            <a:r>
              <a:rPr lang="zh-CN" altLang="en-US" sz="3200"/>
              <a:t> </a:t>
            </a:r>
            <a:endParaRPr lang="zh-CN" altLang="en-US" sz="32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527050" y="1328420"/>
            <a:ext cx="10636250" cy="4848860"/>
          </a:xfrm>
        </p:spPr>
        <p:txBody>
          <a:bodyPr>
            <a:noAutofit/>
          </a:bodyPr>
          <a:lstStyle/>
          <a:p>
            <a:r>
              <a:rPr lang="zh-CN" altLang="en-US" sz="3600"/>
              <a:t>①延安革命旧址蕴含的延安精神所体现的伟大中华民族精神是中华民族永远的精神火炬。②延安精神是中国共产党人精神谱系的重要内涵，体现着中国共产党人对红色革命血脉的传承，对中国特色社会主义和共产主义的坚定信念，（或在新的赶考之路上向历史和人民交出新的优异答卷的坚定信念）马克思主义的坚定信仰。③弘扬延安精神不断推进马克思主义中国化时代化，以中国式现代化全面推进中华民族伟大复兴。   </a:t>
            </a:r>
            <a:endParaRPr lang="zh-CN" altLang="en-US" sz="36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225425" y="258445"/>
            <a:ext cx="11767185" cy="6400800"/>
          </a:xfrm>
        </p:spPr>
        <p:txBody>
          <a:bodyPr>
            <a:noAutofit/>
          </a:bodyPr>
          <a:lstStyle/>
          <a:p>
            <a:r>
              <a:rPr lang="zh-CN" altLang="en-US" sz="2800"/>
              <a:t>材料二 “一粥一饭，当思来处不易。半丝半缕，恒念物力维艰。”广东某地中学贯彻落实大食物观，结合世界粮食日、食品安全宣传周、劳动节等特殊意义节假日，开展“食育”教育，组织学生到工厂和体验馆参加食育主题活动，组织学生自己动手制作式的DIY美食活动，通过开放式、沉浸式的体验方式进行“食育”教育，使学生在互动中学习到大量的食品安全与健康饮食的知识。（2）结合材料二，运用“文化传承与文化创新”的相关知识，谈谈通过开放式、沉浸式的体验方式进行“食育”教育的重要性。（6分）</a:t>
            </a:r>
            <a:endParaRPr lang="zh-CN" altLang="en-US" sz="2800"/>
          </a:p>
          <a:p>
            <a:endParaRPr lang="zh-CN" altLang="en-US" sz="2800"/>
          </a:p>
          <a:p>
            <a:r>
              <a:rPr lang="zh-CN" altLang="en-US" sz="2800"/>
              <a:t> </a:t>
            </a:r>
            <a:endParaRPr lang="zh-CN" altLang="en-US" sz="28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496570" y="1207135"/>
            <a:ext cx="10666730" cy="4970145"/>
          </a:xfrm>
        </p:spPr>
        <p:txBody>
          <a:bodyPr>
            <a:noAutofit/>
          </a:bodyPr>
          <a:lstStyle/>
          <a:p>
            <a:r>
              <a:rPr lang="zh-CN" altLang="en-US" sz="4000"/>
              <a:t>(2)①文化要通过载体呈现出来。（2分）学生“树立大食物观”文化理念，离不开物质活动和物质产品等文化载体，组织体验式的“食育”主题文化活动，有利于营造大食物观的浓厚文化氛围，让粮食安全入脑入心。（1分）②通过开放式、沉浸式的体验方式进行“食育”教育，能更好彰显文化教化育人、引领风尚、服务社会、推动发展的功能。（3分）</a:t>
            </a:r>
            <a:endParaRPr lang="zh-CN" altLang="en-US" sz="40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512445" y="709930"/>
            <a:ext cx="10650855" cy="5467350"/>
          </a:xfrm>
        </p:spPr>
        <p:txBody>
          <a:bodyPr>
            <a:noAutofit/>
          </a:bodyPr>
          <a:lstStyle/>
          <a:p>
            <a:r>
              <a:rPr lang="zh-CN" altLang="en-US" sz="3600"/>
              <a:t>材料二  中国自古以来就形成了丰富的生态智慧和文化传统，倡导天人合一：“节用水火材物”，“山林非时不升斤斧，以成草木之长；川泽非时不入网罟，以成鱼鳖之长”……主张对自然要取之以时、取之有度。习近平总书记强调，“人与自然是生命共同体”。建设人与自然和谐共生的现代化，尊重自然、顺应自然、保护自然，是全面建设社会主义现代化国家的内在要求。（2）结合材料二，运用“文化传承与文化创新”的有关知识，谈谈“人与自然和谐共生”这一理念的价值所在。（6分）</a:t>
            </a:r>
            <a:endParaRPr lang="zh-CN" altLang="en-US" sz="3600"/>
          </a:p>
          <a:p>
            <a:endParaRPr lang="zh-CN" altLang="en-US" sz="3600"/>
          </a:p>
          <a:p>
            <a:r>
              <a:rPr lang="zh-CN" altLang="en-US" sz="3600"/>
              <a:t> </a:t>
            </a:r>
            <a:endParaRPr lang="zh-CN" altLang="en-US" sz="360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p:txBody>
          <a:bodyPr/>
          <a:lstStyle/>
          <a:p>
            <a:r>
              <a:rPr lang="zh-CN" altLang="en-US" sz="4400"/>
              <a:t>（6分）①“人与自然和谐共生”的理念是中华优秀传统文化的组成部分，涵养着中华民族共同的价值观。（3分）②传承该理念，能够为建设人与自然和谐共生的现代化，全面建设社会主义现代化国家提供有益借鉴。（3分）</a:t>
            </a:r>
            <a:endParaRPr lang="zh-CN" altLang="en-US" sz="44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https://d.book118.com/408122066074006044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27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27</vt:i4>
      </vt:variant>
    </vt:vector>
  </HeadingPairs>
  <TitlesOfParts>
    <vt:vector baseType="lpstr" size="33">
      <vt:lpstr>Arial</vt:lpstr>
      <vt:lpstr>Calibri</vt:lpstr>
      <vt:lpstr>Arial Black</vt:lpstr>
      <vt:lpstr>微软雅黑</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2024-09-24T18:43:31.446</cp:lastPrinted>
  <dcterms:created xsi:type="dcterms:W3CDTF">2024-09-24T10:43:31Z</dcterms:created>
  <dcterms:modified xsi:type="dcterms:W3CDTF">2024-09-24T10:43:33Z</dcterms:modified>
</cp:coreProperties>
</file>