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3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8" r:id="rId23"/>
  </p:sldIdLst>
  <p:sldSz cx="12192000" cy="6858000"/>
  <p:notesSz cx="6858000" cy="91440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tags" Target="tags/tag1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png" /><Relationship Id="rId3" Type="http://schemas.openxmlformats.org/officeDocument/2006/relationships/image" Target="../media/image4.png" /><Relationship Id="rId4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jpe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jpe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334933-22D8-4039-86C7-30E7D44AE7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AC1DC0-296B-4F57-B3C7-36F1983D36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0C7745-59BC-4453-8CD4-69C1E0A836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71DF8C-F850-441F-B2EF-024132857E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7969E0B-579D-40E1-9A93-35FD42C5EB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C2AE182-79A7-4CC2-A029-DA231F8C47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6DC2BFD-9B36-4D15-92F8-7BC5339B95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1E4BC43-3D99-423B-8D6C-90399C3D4F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FD86D88-8891-4C47-9BD3-78E4CA4625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B78C1A-DF95-4038-8E6F-FEB8C3BA26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C1CA6C-2C85-41F6-B9A8-ADEEF25CC3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章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 userDrawn="1"/>
        </p:nvSpPr>
        <p:spPr>
          <a:xfrm>
            <a:off x="946231" y="0"/>
            <a:ext cx="157994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 defTabSz="342900"/>
            <a:endParaRPr lang="zh-CN" altLang="en-US" sz="1350">
              <a:solidFill>
                <a:prstClr val="white"/>
              </a:solidFill>
              <a:latin typeface="FZHei-B01S" panose="02010601030101010101" pitchFamily="2" charset="-122"/>
              <a:ea typeface="FZHei-B01S" panose="02010601030101010101" pitchFamily="2" charset="-122"/>
              <a:sym typeface="FZHei-B01S" panose="02010601030101010101" pitchFamily="2" charset="-122"/>
            </a:endParaRPr>
          </a:p>
        </p:txBody>
      </p:sp>
      <p:sp>
        <p:nvSpPr>
          <p:cNvPr id="3" name="ïṡliďé"/>
          <p:cNvSpPr/>
          <p:nvPr userDrawn="1"/>
        </p:nvSpPr>
        <p:spPr>
          <a:xfrm>
            <a:off x="1400175" y="1392151"/>
            <a:ext cx="2336165" cy="45135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 defTabSz="914400"/>
            <a:endParaRPr lang="zh-CN" altLang="en-US" sz="2000" b="1">
              <a:solidFill>
                <a:schemeClr val="bg1"/>
              </a:solidFill>
              <a:latin typeface="华文细黑" panose="02010600040101010101" charset="-122"/>
              <a:ea typeface="字魂70号-灵悦黑体" panose="00000500000000000000" charset="-122"/>
              <a:sym typeface="华文细黑" panose="02010600040101010101" charset="-122"/>
            </a:endParaRPr>
          </a:p>
        </p:txBody>
      </p:sp>
      <p:sp>
        <p:nvSpPr>
          <p:cNvPr id="4" name="îšḷïḋê"/>
          <p:cNvSpPr/>
          <p:nvPr userDrawn="1"/>
        </p:nvSpPr>
        <p:spPr>
          <a:xfrm>
            <a:off x="1889654" y="1785179"/>
            <a:ext cx="2469621" cy="3727524"/>
          </a:xfrm>
          <a:prstGeom prst="rect">
            <a:avLst/>
          </a:prstGeom>
          <a:blipFill rotWithShape="1">
            <a:blip r:embed="rId1"/>
            <a:stretch>
              <a:fillRect l="-313" r="-310"/>
            </a:stretch>
          </a:blipFill>
          <a:ln w="762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华文细黑" panose="02010600040101010101" charset="-122"/>
              <a:ea typeface="字魂70号-灵悦黑体" panose="00000500000000000000" charset="-122"/>
              <a:sym typeface="华文细黑" panose="02010600040101010101" charset="-122"/>
            </a:endParaRPr>
          </a:p>
        </p:txBody>
      </p:sp>
    </p:spTree>
  </p:cSld>
  <p:clrMapOvr>
    <a:masterClrMapping/>
  </p:clrMapOvr>
  <p:transition spd="slow"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18" descr="C:\Users\16106\Desktop\2022.3.3 说课PPT文案\说课PPT文案素材\2222.png2222"/>
          <p:cNvPicPr>
            <a:picLocks noChangeAspect="1"/>
          </p:cNvPicPr>
          <p:nvPr userDrawn="1"/>
        </p:nvPicPr>
        <p:blipFill>
          <a:blip r:embed="rId1"/>
          <a:srcRect l="5422" t="9866" r="5740" b="8912"/>
          <a:stretch>
            <a:fillRect/>
          </a:stretch>
        </p:blipFill>
        <p:spPr>
          <a:xfrm>
            <a:off x="-27257" y="0"/>
            <a:ext cx="12246468" cy="6858000"/>
          </a:xfrm>
          <a:prstGeom prst="rect">
            <a:avLst/>
          </a:prstGeom>
        </p:spPr>
      </p:pic>
      <p:pic>
        <p:nvPicPr>
          <p:cNvPr id="20" name="图片 19" descr="51miz-E1245849-B4F953A8"/>
          <p:cNvPicPr>
            <a:picLocks noChangeAspect="1"/>
          </p:cNvPicPr>
          <p:nvPr userDrawn="1"/>
        </p:nvPicPr>
        <p:blipFill>
          <a:blip r:embed="rId2"/>
          <a:srcRect l="13018" r="11036" b="15438"/>
          <a:stretch>
            <a:fillRect/>
          </a:stretch>
        </p:blipFill>
        <p:spPr>
          <a:xfrm>
            <a:off x="654015" y="1301115"/>
            <a:ext cx="4256405" cy="3554730"/>
          </a:xfrm>
          <a:prstGeom prst="rect">
            <a:avLst/>
          </a:prstGeom>
        </p:spPr>
      </p:pic>
      <p:pic>
        <p:nvPicPr>
          <p:cNvPr id="26" name="图片 25" descr="/Users/ohuohuo/Downloads/337f212ee8ddea9ee45be40605a43b4b.png337f212ee8ddea9ee45be40605a43b4b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453586" y="4214818"/>
            <a:ext cx="3023870" cy="3023870"/>
          </a:xfrm>
          <a:prstGeom prst="rect">
            <a:avLst/>
          </a:prstGeom>
        </p:spPr>
      </p:pic>
      <p:sp>
        <p:nvSpPr>
          <p:cNvPr id="27" name="文本框 11"/>
          <p:cNvSpPr txBox="1"/>
          <p:nvPr userDrawn="1"/>
        </p:nvSpPr>
        <p:spPr>
          <a:xfrm>
            <a:off x="1381092" y="2857496"/>
            <a:ext cx="285813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r>
              <a:rPr lang="zh-CN" altLang="en-US" sz="6000" b="1">
                <a:solidFill>
                  <a:schemeClr val="tx1">
                    <a:lumMod val="75000"/>
                    <a:lumOff val="25000"/>
                  </a:schemeClr>
                </a:solidFill>
                <a:latin typeface="Microsoft YaHei Bold" panose="020b0502040204020203" charset="-122"/>
                <a:ea typeface="Microsoft YaHei Bold" panose="020b0502040204020203" charset="-122"/>
              </a:rPr>
              <a:t>目  录</a:t>
            </a:r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单元构建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矩形 9"/>
          <p:cNvSpPr/>
          <p:nvPr userDrawn="1"/>
        </p:nvSpPr>
        <p:spPr>
          <a:xfrm>
            <a:off x="0" y="0"/>
            <a:ext cx="12192000" cy="714356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lang="en-US" sz="1800" b="0"/>
          </a:p>
        </p:txBody>
      </p:sp>
      <p:sp>
        <p:nvSpPr>
          <p:cNvPr id="7" name="椭圆 6"/>
          <p:cNvSpPr/>
          <p:nvPr userDrawn="1"/>
        </p:nvSpPr>
        <p:spPr>
          <a:xfrm>
            <a:off x="666712" y="214290"/>
            <a:ext cx="361520" cy="35719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endParaRPr lang="zh-CN" altLang="en-US" sz="1350"/>
          </a:p>
        </p:txBody>
      </p:sp>
      <p:sp>
        <p:nvSpPr>
          <p:cNvPr id="8" name="矩形 7"/>
          <p:cNvSpPr/>
          <p:nvPr userDrawn="1"/>
        </p:nvSpPr>
        <p:spPr>
          <a:xfrm>
            <a:off x="1095340" y="142852"/>
            <a:ext cx="1620958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r>
              <a:rPr lang="zh-CN" altLang="en-US" sz="2800">
                <a:solidFill>
                  <a:srgbClr val="EB94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单元构建</a:t>
            </a:r>
          </a:p>
        </p:txBody>
      </p:sp>
      <p:sp>
        <p:nvSpPr>
          <p:cNvPr id="5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479376" y="1287052"/>
            <a:ext cx="11233248" cy="5100186"/>
          </a:xfrm>
          <a:prstGeom prst="rect">
            <a:avLst/>
          </a:prstGeom>
        </p:spPr>
        <p:txBody>
          <a:bodyPr/>
          <a:lstStyle>
            <a:lvl1pPr marL="0" indent="720090" algn="just" hangingPunct="0">
              <a:lnSpc>
                <a:spcPct val="150000"/>
              </a:lnSpc>
              <a:spcBef>
                <a:spcPct val="0"/>
              </a:spcBef>
              <a:buFontTx/>
              <a:buNone/>
              <a:defRPr sz="3200" b="1" baseline="0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1_单元构建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矩形 9"/>
          <p:cNvSpPr/>
          <p:nvPr userDrawn="1"/>
        </p:nvSpPr>
        <p:spPr>
          <a:xfrm>
            <a:off x="0" y="0"/>
            <a:ext cx="12192000" cy="714356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lang="en-US" sz="1800" b="0"/>
          </a:p>
        </p:txBody>
      </p:sp>
      <p:sp>
        <p:nvSpPr>
          <p:cNvPr id="7" name="椭圆 6"/>
          <p:cNvSpPr/>
          <p:nvPr userDrawn="1"/>
        </p:nvSpPr>
        <p:spPr>
          <a:xfrm>
            <a:off x="666712" y="214290"/>
            <a:ext cx="361520" cy="35719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endParaRPr lang="zh-CN" altLang="en-US" sz="1350"/>
          </a:p>
        </p:txBody>
      </p:sp>
      <p:sp>
        <p:nvSpPr>
          <p:cNvPr id="5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479376" y="1287052"/>
            <a:ext cx="11233248" cy="5100186"/>
          </a:xfrm>
          <a:prstGeom prst="rect">
            <a:avLst/>
          </a:prstGeom>
        </p:spPr>
        <p:txBody>
          <a:bodyPr/>
          <a:lstStyle>
            <a:lvl1pPr marL="0" indent="720090" algn="just" hangingPunct="0">
              <a:lnSpc>
                <a:spcPct val="150000"/>
              </a:lnSpc>
              <a:spcBef>
                <a:spcPct val="0"/>
              </a:spcBef>
              <a:buFontTx/>
              <a:buNone/>
              <a:defRPr sz="3200" b="1" baseline="0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916745" y="4194175"/>
            <a:ext cx="10358510" cy="857256"/>
          </a:xfrm>
          <a:prstGeom prst="rect">
            <a:avLst/>
          </a:prstGeom>
        </p:spPr>
        <p:txBody>
          <a:bodyPr/>
          <a:lstStyle>
            <a:lvl1pPr marL="0" indent="0" hangingPunct="0">
              <a:lnSpc>
                <a:spcPct val="150000"/>
              </a:lnSpc>
              <a:spcBef>
                <a:spcPct val="0"/>
              </a:spcBef>
              <a:buFontTx/>
              <a:buNone/>
              <a:defRPr sz="3200" b="1" baseline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pic>
        <p:nvPicPr>
          <p:cNvPr id="8" name="对点自测.eps" descr="id:2147497047;FounderCES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1415480" y="714356"/>
            <a:ext cx="1837353" cy="582796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2_单元构建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矩形 9"/>
          <p:cNvSpPr/>
          <p:nvPr userDrawn="1"/>
        </p:nvSpPr>
        <p:spPr>
          <a:xfrm>
            <a:off x="0" y="0"/>
            <a:ext cx="12192000" cy="714356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lang="en-US" sz="1800" b="0"/>
          </a:p>
        </p:txBody>
      </p:sp>
      <p:sp>
        <p:nvSpPr>
          <p:cNvPr id="7" name="椭圆 6"/>
          <p:cNvSpPr/>
          <p:nvPr userDrawn="1"/>
        </p:nvSpPr>
        <p:spPr>
          <a:xfrm>
            <a:off x="666712" y="214290"/>
            <a:ext cx="361520" cy="35719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endParaRPr lang="zh-CN" altLang="en-US" sz="1350"/>
          </a:p>
        </p:txBody>
      </p:sp>
      <p:sp>
        <p:nvSpPr>
          <p:cNvPr id="5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479376" y="1287052"/>
            <a:ext cx="11233248" cy="5100186"/>
          </a:xfrm>
          <a:prstGeom prst="rect">
            <a:avLst/>
          </a:prstGeom>
        </p:spPr>
        <p:txBody>
          <a:bodyPr/>
          <a:lstStyle>
            <a:lvl1pPr marL="0" indent="720090" algn="just" hangingPunct="0">
              <a:lnSpc>
                <a:spcPct val="150000"/>
              </a:lnSpc>
              <a:spcBef>
                <a:spcPct val="0"/>
              </a:spcBef>
              <a:buFontTx/>
              <a:buNone/>
              <a:defRPr sz="3200" b="1" baseline="0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916745" y="4194175"/>
            <a:ext cx="1794879" cy="746994"/>
          </a:xfrm>
          <a:prstGeom prst="rect">
            <a:avLst/>
          </a:prstGeom>
        </p:spPr>
        <p:txBody>
          <a:bodyPr/>
          <a:lstStyle>
            <a:lvl1pPr marL="0" indent="0" hangingPunct="0">
              <a:lnSpc>
                <a:spcPct val="150000"/>
              </a:lnSpc>
              <a:spcBef>
                <a:spcPct val="0"/>
              </a:spcBef>
              <a:buFontTx/>
              <a:buNone/>
              <a:defRPr sz="3200" b="1" baseline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3_单元构建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矩形 9"/>
          <p:cNvSpPr/>
          <p:nvPr userDrawn="1"/>
        </p:nvSpPr>
        <p:spPr>
          <a:xfrm>
            <a:off x="0" y="0"/>
            <a:ext cx="12192000" cy="714356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lang="en-US" sz="1800" b="0"/>
          </a:p>
        </p:txBody>
      </p:sp>
      <p:sp>
        <p:nvSpPr>
          <p:cNvPr id="7" name="椭圆 6"/>
          <p:cNvSpPr/>
          <p:nvPr userDrawn="1"/>
        </p:nvSpPr>
        <p:spPr>
          <a:xfrm>
            <a:off x="666712" y="214290"/>
            <a:ext cx="361520" cy="35719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endParaRPr lang="zh-CN" altLang="en-US" sz="1350"/>
          </a:p>
        </p:txBody>
      </p:sp>
      <p:sp>
        <p:nvSpPr>
          <p:cNvPr id="5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479376" y="1287052"/>
            <a:ext cx="11233248" cy="5100186"/>
          </a:xfrm>
          <a:prstGeom prst="rect">
            <a:avLst/>
          </a:prstGeom>
        </p:spPr>
        <p:txBody>
          <a:bodyPr/>
          <a:lstStyle>
            <a:lvl1pPr marL="0" indent="720090" algn="just" hangingPunct="0">
              <a:lnSpc>
                <a:spcPct val="150000"/>
              </a:lnSpc>
              <a:spcBef>
                <a:spcPct val="0"/>
              </a:spcBef>
              <a:buFontTx/>
              <a:buNone/>
              <a:defRPr sz="3200" b="1" baseline="0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916745" y="4194175"/>
            <a:ext cx="10358510" cy="857256"/>
          </a:xfrm>
          <a:prstGeom prst="rect">
            <a:avLst/>
          </a:prstGeom>
        </p:spPr>
        <p:txBody>
          <a:bodyPr/>
          <a:lstStyle>
            <a:lvl1pPr marL="0" indent="0" hangingPunct="0">
              <a:lnSpc>
                <a:spcPct val="150000"/>
              </a:lnSpc>
              <a:spcBef>
                <a:spcPct val="0"/>
              </a:spcBef>
              <a:buFontTx/>
              <a:buNone/>
              <a:defRPr sz="3200" b="1" baseline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pic>
        <p:nvPicPr>
          <p:cNvPr id="8" name="课堂导入.eps" descr="id:2147489077;FounderCES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4917279" y="485389"/>
            <a:ext cx="1760066" cy="710166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素养目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9"/>
          <p:cNvSpPr/>
          <p:nvPr userDrawn="1"/>
        </p:nvSpPr>
        <p:spPr>
          <a:xfrm>
            <a:off x="0" y="0"/>
            <a:ext cx="12192000" cy="714356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lang="en-US" sz="1800" b="0"/>
          </a:p>
        </p:txBody>
      </p:sp>
      <p:sp>
        <p:nvSpPr>
          <p:cNvPr id="9" name="椭圆 8"/>
          <p:cNvSpPr/>
          <p:nvPr userDrawn="1"/>
        </p:nvSpPr>
        <p:spPr>
          <a:xfrm>
            <a:off x="666712" y="214290"/>
            <a:ext cx="361520" cy="35719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endParaRPr lang="zh-CN" altLang="en-US" sz="1350"/>
          </a:p>
        </p:txBody>
      </p:sp>
      <p:sp>
        <p:nvSpPr>
          <p:cNvPr id="10" name="矩形 9"/>
          <p:cNvSpPr/>
          <p:nvPr userDrawn="1"/>
        </p:nvSpPr>
        <p:spPr>
          <a:xfrm>
            <a:off x="1095340" y="142852"/>
            <a:ext cx="1620958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r>
              <a:rPr lang="zh-CN" altLang="en-US" sz="2800">
                <a:solidFill>
                  <a:srgbClr val="EB94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素养目标</a:t>
            </a:r>
          </a:p>
        </p:txBody>
      </p:sp>
      <p:sp>
        <p:nvSpPr>
          <p:cNvPr id="5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479376" y="1287052"/>
            <a:ext cx="11233248" cy="5100186"/>
          </a:xfrm>
          <a:prstGeom prst="rect">
            <a:avLst/>
          </a:prstGeom>
        </p:spPr>
        <p:txBody>
          <a:bodyPr/>
          <a:lstStyle>
            <a:lvl1pPr marL="0" indent="720090" algn="just" hangingPunct="0">
              <a:lnSpc>
                <a:spcPct val="150000"/>
              </a:lnSpc>
              <a:spcBef>
                <a:spcPct val="0"/>
              </a:spcBef>
              <a:buFontTx/>
              <a:buNone/>
              <a:defRPr sz="3200" b="1" baseline="0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复习目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9"/>
          <p:cNvSpPr/>
          <p:nvPr userDrawn="1"/>
        </p:nvSpPr>
        <p:spPr>
          <a:xfrm>
            <a:off x="0" y="0"/>
            <a:ext cx="12192000" cy="714356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lang="en-US" sz="1800" b="0"/>
          </a:p>
        </p:txBody>
      </p:sp>
      <p:sp>
        <p:nvSpPr>
          <p:cNvPr id="9" name="椭圆 8"/>
          <p:cNvSpPr/>
          <p:nvPr userDrawn="1"/>
        </p:nvSpPr>
        <p:spPr>
          <a:xfrm>
            <a:off x="666712" y="214290"/>
            <a:ext cx="361520" cy="35719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endParaRPr lang="zh-CN" altLang="en-US" sz="1350"/>
          </a:p>
        </p:txBody>
      </p:sp>
      <p:sp>
        <p:nvSpPr>
          <p:cNvPr id="10" name="矩形 9"/>
          <p:cNvSpPr/>
          <p:nvPr userDrawn="1"/>
        </p:nvSpPr>
        <p:spPr>
          <a:xfrm>
            <a:off x="1095340" y="142852"/>
            <a:ext cx="1620958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r>
              <a:rPr lang="zh-CN" altLang="en-US" sz="2800">
                <a:solidFill>
                  <a:srgbClr val="EB94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复习目标</a:t>
            </a:r>
          </a:p>
        </p:txBody>
      </p:sp>
      <p:sp>
        <p:nvSpPr>
          <p:cNvPr id="5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479376" y="1287052"/>
            <a:ext cx="11233248" cy="5100186"/>
          </a:xfrm>
          <a:prstGeom prst="rect">
            <a:avLst/>
          </a:prstGeom>
        </p:spPr>
        <p:txBody>
          <a:bodyPr/>
          <a:lstStyle>
            <a:lvl1pPr marL="0" indent="720090" algn="just" hangingPunct="0">
              <a:lnSpc>
                <a:spcPct val="150000"/>
              </a:lnSpc>
              <a:spcBef>
                <a:spcPct val="0"/>
              </a:spcBef>
              <a:buFontTx/>
              <a:buNone/>
              <a:defRPr sz="3200" b="1" baseline="0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预习导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矩形 9"/>
          <p:cNvSpPr/>
          <p:nvPr userDrawn="1"/>
        </p:nvSpPr>
        <p:spPr>
          <a:xfrm>
            <a:off x="0" y="0"/>
            <a:ext cx="12192000" cy="714356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lang="en-US" sz="1800" b="0"/>
          </a:p>
        </p:txBody>
      </p:sp>
      <p:sp>
        <p:nvSpPr>
          <p:cNvPr id="7" name="矩形 6"/>
          <p:cNvSpPr/>
          <p:nvPr userDrawn="1"/>
        </p:nvSpPr>
        <p:spPr>
          <a:xfrm>
            <a:off x="5024430" y="142852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r>
              <a:rPr lang="zh-CN" altLang="en-US" sz="2800">
                <a:solidFill>
                  <a:srgbClr val="EB94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预习导学</a:t>
            </a:r>
          </a:p>
        </p:txBody>
      </p:sp>
      <p:cxnSp>
        <p:nvCxnSpPr>
          <p:cNvPr id="15" name="直接连接符 14"/>
          <p:cNvCxnSpPr/>
          <p:nvPr userDrawn="1"/>
        </p:nvCxnSpPr>
        <p:spPr>
          <a:xfrm>
            <a:off x="2595538" y="285728"/>
            <a:ext cx="2286016" cy="158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 userDrawn="1"/>
        </p:nvCxnSpPr>
        <p:spPr>
          <a:xfrm>
            <a:off x="1381092" y="428604"/>
            <a:ext cx="3500462" cy="158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 userDrawn="1"/>
        </p:nvCxnSpPr>
        <p:spPr>
          <a:xfrm>
            <a:off x="2666976" y="571480"/>
            <a:ext cx="2214578" cy="158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 userDrawn="1"/>
        </p:nvCxnSpPr>
        <p:spPr>
          <a:xfrm flipH="1">
            <a:off x="6667503" y="284140"/>
            <a:ext cx="2559717" cy="158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 userDrawn="1"/>
        </p:nvCxnSpPr>
        <p:spPr>
          <a:xfrm flipH="1">
            <a:off x="6667503" y="427016"/>
            <a:ext cx="3919567" cy="158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 userDrawn="1"/>
        </p:nvCxnSpPr>
        <p:spPr>
          <a:xfrm flipH="1">
            <a:off x="6667503" y="569892"/>
            <a:ext cx="2479726" cy="158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479376" y="1287052"/>
            <a:ext cx="11233248" cy="5100186"/>
          </a:xfrm>
          <a:prstGeom prst="rect">
            <a:avLst/>
          </a:prstGeom>
        </p:spPr>
        <p:txBody>
          <a:bodyPr/>
          <a:lstStyle>
            <a:lvl1pPr marL="0" indent="720090" algn="just" hangingPunct="0">
              <a:lnSpc>
                <a:spcPct val="150000"/>
              </a:lnSpc>
              <a:spcBef>
                <a:spcPct val="0"/>
              </a:spcBef>
              <a:buFontTx/>
              <a:buNone/>
              <a:defRPr sz="3200" b="1" baseline="0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合作探究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矩形 9"/>
          <p:cNvSpPr/>
          <p:nvPr userDrawn="1"/>
        </p:nvSpPr>
        <p:spPr>
          <a:xfrm>
            <a:off x="0" y="0"/>
            <a:ext cx="12192000" cy="714356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lang="en-US" sz="1800" b="0"/>
          </a:p>
        </p:txBody>
      </p:sp>
      <p:grpSp>
        <p:nvGrpSpPr>
          <p:cNvPr id="9" name="组合 8"/>
          <p:cNvGrpSpPr/>
          <p:nvPr userDrawn="1"/>
        </p:nvGrpSpPr>
        <p:grpSpPr>
          <a:xfrm>
            <a:off x="1381092" y="142852"/>
            <a:ext cx="9205978" cy="523220"/>
            <a:chOff x="1381092" y="142852"/>
            <a:chExt cx="9205978" cy="523220"/>
          </a:xfrm>
        </p:grpSpPr>
        <p:sp>
          <p:nvSpPr>
            <p:cNvPr id="10" name="矩形 9"/>
            <p:cNvSpPr/>
            <p:nvPr userDrawn="1"/>
          </p:nvSpPr>
          <p:spPr>
            <a:xfrm>
              <a:off x="5024430" y="142852"/>
              <a:ext cx="1620957" cy="52322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5pPr>
              <a:lvl6pPr marL="2286000" algn="l" defTabSz="914400" rtl="0" eaLnBrk="1" latinLnBrk="0" hangingPunct="1"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6pPr>
              <a:lvl7pPr marL="2743200" algn="l" defTabSz="914400" rtl="0" eaLnBrk="1" latinLnBrk="0" hangingPunct="1"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7pPr>
              <a:lvl8pPr marL="3200400" algn="l" defTabSz="914400" rtl="0" eaLnBrk="1" latinLnBrk="0" hangingPunct="1"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8pPr>
              <a:lvl9pPr marL="3657600" algn="l" defTabSz="914400" rtl="0" eaLnBrk="1" latinLnBrk="0" hangingPunct="1"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9pPr>
            </a:lstStyle>
            <a:p>
              <a:pPr algn="ctr"/>
              <a:r>
                <a:rPr lang="zh-CN" altLang="en-US" sz="2800">
                  <a:solidFill>
                    <a:srgbClr val="EB941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合作探究</a:t>
              </a:r>
            </a:p>
          </p:txBody>
        </p:sp>
        <p:grpSp>
          <p:nvGrpSpPr>
            <p:cNvPr id="11" name="组合 19"/>
            <p:cNvGrpSpPr/>
            <p:nvPr userDrawn="1"/>
          </p:nvGrpSpPr>
          <p:grpSpPr>
            <a:xfrm>
              <a:off x="1381092" y="285728"/>
              <a:ext cx="3500462" cy="287340"/>
              <a:chOff x="1381092" y="285728"/>
              <a:chExt cx="3500462" cy="287340"/>
            </a:xfrm>
          </p:grpSpPr>
          <p:cxnSp>
            <p:nvCxnSpPr>
              <p:cNvPr id="16" name="直接连接符 15"/>
              <p:cNvCxnSpPr/>
              <p:nvPr userDrawn="1"/>
            </p:nvCxnSpPr>
            <p:spPr>
              <a:xfrm>
                <a:off x="2595538" y="285728"/>
                <a:ext cx="2286016" cy="1588"/>
              </a:xfrm>
              <a:prstGeom prst="lin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 userDrawn="1"/>
            </p:nvCxnSpPr>
            <p:spPr>
              <a:xfrm>
                <a:off x="1381092" y="428604"/>
                <a:ext cx="3500462" cy="1588"/>
              </a:xfrm>
              <a:prstGeom prst="lin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 userDrawn="1"/>
            </p:nvCxnSpPr>
            <p:spPr>
              <a:xfrm>
                <a:off x="2666976" y="571480"/>
                <a:ext cx="2214578" cy="1588"/>
              </a:xfrm>
              <a:prstGeom prst="lin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组合 20"/>
            <p:cNvGrpSpPr/>
            <p:nvPr userDrawn="1"/>
          </p:nvGrpSpPr>
          <p:grpSpPr>
            <a:xfrm flipH="1">
              <a:off x="6667503" y="284140"/>
              <a:ext cx="3919567" cy="287340"/>
              <a:chOff x="1381092" y="285728"/>
              <a:chExt cx="3500462" cy="287340"/>
            </a:xfrm>
          </p:grpSpPr>
          <p:cxnSp>
            <p:nvCxnSpPr>
              <p:cNvPr id="13" name="直接连接符 12"/>
              <p:cNvCxnSpPr/>
              <p:nvPr userDrawn="1"/>
            </p:nvCxnSpPr>
            <p:spPr>
              <a:xfrm>
                <a:off x="2595538" y="285728"/>
                <a:ext cx="2286016" cy="1588"/>
              </a:xfrm>
              <a:prstGeom prst="lin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/>
              <p:nvPr userDrawn="1"/>
            </p:nvCxnSpPr>
            <p:spPr>
              <a:xfrm>
                <a:off x="1381092" y="428604"/>
                <a:ext cx="3500462" cy="1588"/>
              </a:xfrm>
              <a:prstGeom prst="lin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 userDrawn="1"/>
            </p:nvCxnSpPr>
            <p:spPr>
              <a:xfrm>
                <a:off x="2666976" y="571480"/>
                <a:ext cx="2214578" cy="1588"/>
              </a:xfrm>
              <a:prstGeom prst="lin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9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479376" y="1287052"/>
            <a:ext cx="11233248" cy="5100186"/>
          </a:xfrm>
          <a:prstGeom prst="rect">
            <a:avLst/>
          </a:prstGeom>
        </p:spPr>
        <p:txBody>
          <a:bodyPr/>
          <a:lstStyle>
            <a:lvl1pPr marL="0" indent="720090" algn="just" hangingPunct="0">
              <a:lnSpc>
                <a:spcPct val="150000"/>
              </a:lnSpc>
              <a:spcBef>
                <a:spcPct val="0"/>
              </a:spcBef>
              <a:buFontTx/>
              <a:buNone/>
              <a:defRPr sz="3200" b="1" baseline="0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1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916745" y="4194175"/>
            <a:ext cx="10358510" cy="857256"/>
          </a:xfrm>
          <a:prstGeom prst="rect">
            <a:avLst/>
          </a:prstGeom>
        </p:spPr>
        <p:txBody>
          <a:bodyPr/>
          <a:lstStyle>
            <a:lvl1pPr marL="0" indent="0" hangingPunct="0">
              <a:lnSpc>
                <a:spcPct val="150000"/>
              </a:lnSpc>
              <a:spcBef>
                <a:spcPct val="0"/>
              </a:spcBef>
              <a:buFontTx/>
              <a:buNone/>
              <a:defRPr sz="3200" b="1" baseline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分层作业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矩形 9"/>
          <p:cNvSpPr/>
          <p:nvPr userDrawn="1"/>
        </p:nvSpPr>
        <p:spPr>
          <a:xfrm>
            <a:off x="0" y="0"/>
            <a:ext cx="12192000" cy="714356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lang="en-US" sz="1800" b="0"/>
          </a:p>
        </p:txBody>
      </p:sp>
      <p:grpSp>
        <p:nvGrpSpPr>
          <p:cNvPr id="2" name="组合 8"/>
          <p:cNvGrpSpPr/>
          <p:nvPr userDrawn="1"/>
        </p:nvGrpSpPr>
        <p:grpSpPr>
          <a:xfrm>
            <a:off x="1381092" y="142852"/>
            <a:ext cx="9205978" cy="523220"/>
            <a:chOff x="1381092" y="142852"/>
            <a:chExt cx="9205978" cy="523220"/>
          </a:xfrm>
        </p:grpSpPr>
        <p:sp>
          <p:nvSpPr>
            <p:cNvPr id="10" name="矩形 9"/>
            <p:cNvSpPr/>
            <p:nvPr userDrawn="1"/>
          </p:nvSpPr>
          <p:spPr>
            <a:xfrm>
              <a:off x="5024430" y="142852"/>
              <a:ext cx="1620957" cy="52322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5pPr>
              <a:lvl6pPr marL="2286000" algn="l" defTabSz="914400" rtl="0" eaLnBrk="1" latinLnBrk="0" hangingPunct="1"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6pPr>
              <a:lvl7pPr marL="2743200" algn="l" defTabSz="914400" rtl="0" eaLnBrk="1" latinLnBrk="0" hangingPunct="1"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7pPr>
              <a:lvl8pPr marL="3200400" algn="l" defTabSz="914400" rtl="0" eaLnBrk="1" latinLnBrk="0" hangingPunct="1"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8pPr>
              <a:lvl9pPr marL="3657600" algn="l" defTabSz="914400" rtl="0" eaLnBrk="1" latinLnBrk="0" hangingPunct="1"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9pPr>
            </a:lstStyle>
            <a:p>
              <a:pPr algn="ctr"/>
              <a:r>
                <a:rPr lang="zh-CN" altLang="en-US" sz="2800">
                  <a:solidFill>
                    <a:srgbClr val="EB941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分层作业</a:t>
              </a:r>
            </a:p>
          </p:txBody>
        </p:sp>
        <p:grpSp>
          <p:nvGrpSpPr>
            <p:cNvPr id="3" name="组合 19"/>
            <p:cNvGrpSpPr/>
            <p:nvPr userDrawn="1"/>
          </p:nvGrpSpPr>
          <p:grpSpPr>
            <a:xfrm>
              <a:off x="1381092" y="285728"/>
              <a:ext cx="3500462" cy="287340"/>
              <a:chOff x="1381092" y="285728"/>
              <a:chExt cx="3500462" cy="287340"/>
            </a:xfrm>
          </p:grpSpPr>
          <p:cxnSp>
            <p:nvCxnSpPr>
              <p:cNvPr id="16" name="直接连接符 15"/>
              <p:cNvCxnSpPr/>
              <p:nvPr userDrawn="1"/>
            </p:nvCxnSpPr>
            <p:spPr>
              <a:xfrm>
                <a:off x="2595538" y="285728"/>
                <a:ext cx="2286016" cy="1588"/>
              </a:xfrm>
              <a:prstGeom prst="lin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 userDrawn="1"/>
            </p:nvCxnSpPr>
            <p:spPr>
              <a:xfrm>
                <a:off x="1381092" y="428604"/>
                <a:ext cx="3500462" cy="1588"/>
              </a:xfrm>
              <a:prstGeom prst="lin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 userDrawn="1"/>
            </p:nvCxnSpPr>
            <p:spPr>
              <a:xfrm>
                <a:off x="2666976" y="571480"/>
                <a:ext cx="2214578" cy="1588"/>
              </a:xfrm>
              <a:prstGeom prst="lin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" name="组合 20"/>
            <p:cNvGrpSpPr/>
            <p:nvPr userDrawn="1"/>
          </p:nvGrpSpPr>
          <p:grpSpPr>
            <a:xfrm flipH="1">
              <a:off x="6667503" y="284140"/>
              <a:ext cx="3919567" cy="287340"/>
              <a:chOff x="1381092" y="285728"/>
              <a:chExt cx="3500462" cy="287340"/>
            </a:xfrm>
          </p:grpSpPr>
          <p:cxnSp>
            <p:nvCxnSpPr>
              <p:cNvPr id="13" name="直接连接符 12"/>
              <p:cNvCxnSpPr/>
              <p:nvPr userDrawn="1"/>
            </p:nvCxnSpPr>
            <p:spPr>
              <a:xfrm>
                <a:off x="2595538" y="285728"/>
                <a:ext cx="2286016" cy="1588"/>
              </a:xfrm>
              <a:prstGeom prst="lin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/>
              <p:nvPr userDrawn="1"/>
            </p:nvCxnSpPr>
            <p:spPr>
              <a:xfrm>
                <a:off x="1381092" y="428604"/>
                <a:ext cx="3500462" cy="1588"/>
              </a:xfrm>
              <a:prstGeom prst="lin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 userDrawn="1"/>
            </p:nvCxnSpPr>
            <p:spPr>
              <a:xfrm>
                <a:off x="2666976" y="571480"/>
                <a:ext cx="2214578" cy="1588"/>
              </a:xfrm>
              <a:prstGeom prst="lin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9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479376" y="1287052"/>
            <a:ext cx="11233248" cy="5100186"/>
          </a:xfrm>
          <a:prstGeom prst="rect">
            <a:avLst/>
          </a:prstGeom>
        </p:spPr>
        <p:txBody>
          <a:bodyPr/>
          <a:lstStyle>
            <a:lvl1pPr marL="0" indent="720090" algn="just" hangingPunct="0">
              <a:lnSpc>
                <a:spcPct val="150000"/>
              </a:lnSpc>
              <a:spcBef>
                <a:spcPct val="0"/>
              </a:spcBef>
              <a:buFontTx/>
              <a:buNone/>
              <a:defRPr sz="3200" b="1" baseline="0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1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916745" y="4194175"/>
            <a:ext cx="10358510" cy="857256"/>
          </a:xfrm>
          <a:prstGeom prst="rect">
            <a:avLst/>
          </a:prstGeom>
        </p:spPr>
        <p:txBody>
          <a:bodyPr/>
          <a:lstStyle>
            <a:lvl1pPr marL="0" indent="0" hangingPunct="0">
              <a:lnSpc>
                <a:spcPct val="150000"/>
              </a:lnSpc>
              <a:spcBef>
                <a:spcPct val="0"/>
              </a:spcBef>
              <a:buFontTx/>
              <a:buNone/>
              <a:defRPr sz="3200" b="1" baseline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1_无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380960" y="571480"/>
            <a:ext cx="11287204" cy="5786478"/>
          </a:xfrm>
          <a:prstGeom prst="rect">
            <a:avLst/>
          </a:prstGeom>
        </p:spPr>
        <p:txBody>
          <a:bodyPr/>
          <a:lstStyle>
            <a:lvl1pPr indent="0">
              <a:lnSpc>
                <a:spcPct val="150000"/>
              </a:lnSpc>
              <a:defRPr sz="3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fld id="{82F288E0-7875-42C4-84C8-98DBBD3BF4D2}" type="datetimeFigureOut">
              <a:rPr lang="zh-CN" altLang="en-US" smtClean="0"/>
              <a:t>2024/2/23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008080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文本占位符 2"/>
          <p:cNvSpPr txBox="1"/>
          <p:nvPr userDrawn="1"/>
        </p:nvSpPr>
        <p:spPr>
          <a:xfrm>
            <a:off x="666712" y="500042"/>
            <a:ext cx="10930014" cy="6000792"/>
          </a:xfrm>
          <a:prstGeom prst="round2SameRect">
            <a:avLst>
              <a:gd name="adj1" fmla="val 5210"/>
              <a:gd name="adj2" fmla="val 5690"/>
            </a:avLst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none"/>
        </p:style>
        <p:txBody>
          <a:bodyPr/>
          <a:lstStyle>
            <a:defPPr>
              <a:defRPr lang="zh-CN"/>
            </a:defPPr>
            <a:lvl1pPr marL="0" indent="720090" algn="l" rtl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800" b="1" kern="1200" baseline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720090" algn="l" defTabSz="914400" rtl="0" eaLnBrk="1" fontAlgn="auto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单击此处编辑母版文本样式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8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9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 /><Relationship Id="rId2" Type="http://schemas.openxmlformats.org/officeDocument/2006/relationships/image" Target="../media/image10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11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08136131021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6A9ED8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8259388" y="882284"/>
            <a:ext cx="3597252" cy="45848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DEBC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FFFFFF"/>
                </a:solidFill>
                <a:latin typeface="等线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FFFFFF"/>
                </a:solidFill>
                <a:latin typeface="等线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FFFFFF"/>
                </a:solidFill>
                <a:latin typeface="等线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FFFFFF"/>
                </a:solidFill>
                <a:latin typeface="等线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FFFFFF"/>
                </a:solidFill>
                <a:latin typeface="等线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FFFFFF"/>
                </a:solidFill>
                <a:latin typeface="等线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FFFFFF"/>
                </a:solidFill>
                <a:latin typeface="等线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FFFFFF"/>
                </a:solidFill>
                <a:latin typeface="等线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FFFFFF"/>
                </a:solidFill>
                <a:latin typeface="等线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r>
              <a:rPr lang="zh-CN" altLang="en-US" sz="160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八年级</a:t>
            </a:r>
            <a:r>
              <a:rPr lang="en-US" altLang="zh-CN" sz="160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·</a:t>
            </a:r>
            <a:r>
              <a:rPr lang="zh-CN" altLang="en-US" sz="160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语文</a:t>
            </a:r>
            <a:r>
              <a:rPr lang="en-US" altLang="zh-CN" sz="160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·</a:t>
            </a:r>
            <a:r>
              <a:rPr lang="zh-CN" altLang="en-US" sz="160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统编版</a:t>
            </a:r>
            <a:r>
              <a:rPr lang="en-US" altLang="zh-CN" sz="160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·</a:t>
            </a:r>
            <a:r>
              <a:rPr lang="zh-CN" altLang="en-US" sz="160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下册</a:t>
            </a:r>
          </a:p>
        </p:txBody>
      </p:sp>
      <p:sp>
        <p:nvSpPr>
          <p:cNvPr id="8" name="标题 2"/>
          <p:cNvSpPr txBox="1"/>
          <p:nvPr/>
        </p:nvSpPr>
        <p:spPr>
          <a:xfrm>
            <a:off x="4856916" y="3952275"/>
            <a:ext cx="6429420" cy="2000264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en-US" altLang="zh-CN" sz="3200">
                <a:sym typeface="+mn-ea"/>
              </a:rPr>
              <a:t>12.</a:t>
            </a:r>
            <a:r>
              <a:rPr lang="zh-CN" altLang="zh-CN" sz="3200">
                <a:sym typeface="+mn-ea"/>
              </a:rPr>
              <a:t>《诗经》二首</a:t>
            </a:r>
            <a:endParaRPr lang="zh-CN" altLang="zh-CN" sz="3200"/>
          </a:p>
          <a:p>
            <a:endParaRPr lang="zh-CN" altLang="zh-CN" sz="3200"/>
          </a:p>
        </p:txBody>
      </p:sp>
      <p:pic>
        <p:nvPicPr>
          <p:cNvPr id="6" name="第三单元.eps" descr="id:2147495742;FounderCES"/>
          <p:cNvPicPr/>
          <p:nvPr/>
        </p:nvPicPr>
        <p:blipFill>
          <a:blip r:embed="rId2"/>
          <a:stretch>
            <a:fillRect/>
          </a:stretch>
        </p:blipFill>
        <p:spPr>
          <a:xfrm>
            <a:off x="4079776" y="2420888"/>
            <a:ext cx="7776864" cy="936104"/>
          </a:xfrm>
          <a:prstGeom prst="rect">
            <a:avLst/>
          </a:prstGeom>
        </p:spPr>
      </p:pic>
    </p:spTree>
  </p:cSld>
  <p:clrMapOvr>
    <a:masterClrMapping/>
  </p:clrMapOvr>
  <p:transition spd="slow"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/>
              <a:t>1.</a:t>
            </a:r>
            <a:r>
              <a:rPr lang="zh-CN" altLang="zh-CN"/>
              <a:t>了解《诗经》的相关知识及其在中国文学史上的地位。</a:t>
            </a:r>
          </a:p>
          <a:p>
            <a:r>
              <a:rPr lang="en-US" altLang="zh-CN"/>
              <a:t>2.</a:t>
            </a:r>
            <a:r>
              <a:rPr lang="zh-CN" altLang="zh-CN"/>
              <a:t>指导学生读出诗歌的节奏和韵律</a:t>
            </a:r>
            <a:r>
              <a:rPr lang="en-US" altLang="zh-CN"/>
              <a:t>,</a:t>
            </a:r>
            <a:r>
              <a:rPr lang="zh-CN" altLang="zh-CN"/>
              <a:t>感知诗歌主要内容</a:t>
            </a:r>
            <a:r>
              <a:rPr lang="en-US" altLang="zh-CN"/>
              <a:t>,</a:t>
            </a:r>
            <a:r>
              <a:rPr lang="zh-CN" altLang="zh-CN"/>
              <a:t>并且熟读成诵。</a:t>
            </a:r>
          </a:p>
          <a:p>
            <a:r>
              <a:rPr lang="en-US" altLang="zh-CN"/>
              <a:t>3.</a:t>
            </a:r>
            <a:r>
              <a:rPr lang="zh-CN" altLang="zh-CN"/>
              <a:t>体会两首诗歌重章叠句的表达方式</a:t>
            </a:r>
            <a:r>
              <a:rPr lang="en-US" altLang="zh-CN"/>
              <a:t>,</a:t>
            </a:r>
            <a:r>
              <a:rPr lang="zh-CN" altLang="zh-CN"/>
              <a:t>体会诗歌的音韵美、意境美和含蓄美。</a:t>
            </a:r>
          </a:p>
          <a:p>
            <a:r>
              <a:rPr lang="en-US" altLang="zh-CN"/>
              <a:t>4.</a:t>
            </a:r>
            <a:r>
              <a:rPr lang="zh-CN" altLang="zh-CN"/>
              <a:t>通过品析景物描写和重点词句</a:t>
            </a:r>
            <a:r>
              <a:rPr lang="en-US" altLang="zh-CN"/>
              <a:t>,</a:t>
            </a:r>
            <a:r>
              <a:rPr lang="zh-CN" altLang="zh-CN"/>
              <a:t>理解和体会诗中所表达的美好情感</a:t>
            </a:r>
            <a:r>
              <a:rPr lang="en-US" altLang="zh-CN"/>
              <a:t>,</a:t>
            </a:r>
            <a:r>
              <a:rPr lang="zh-CN" altLang="zh-CN"/>
              <a:t>了解古代人民追求幸福生活的美好愿望。</a:t>
            </a:r>
          </a:p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>
                <a:solidFill>
                  <a:srgbClr val="00B0F0"/>
                </a:solidFill>
              </a:rPr>
              <a:t>◎</a:t>
            </a:r>
            <a:r>
              <a:rPr lang="zh-CN" altLang="zh-CN">
                <a:solidFill>
                  <a:srgbClr val="00B0F0"/>
                </a:solidFill>
              </a:rPr>
              <a:t>重点</a:t>
            </a:r>
            <a:r>
              <a:rPr lang="en-US" altLang="zh-CN">
                <a:solidFill>
                  <a:srgbClr val="00B0F0"/>
                </a:solidFill>
              </a:rPr>
              <a:t>:</a:t>
            </a:r>
            <a:endParaRPr lang="zh-CN" altLang="zh-CN">
              <a:solidFill>
                <a:srgbClr val="00B0F0"/>
              </a:solidFill>
            </a:endParaRPr>
          </a:p>
          <a:p>
            <a:r>
              <a:rPr lang="en-US" altLang="zh-CN"/>
              <a:t>1.</a:t>
            </a:r>
            <a:r>
              <a:rPr lang="zh-CN" altLang="zh-CN"/>
              <a:t>感知诗歌内容</a:t>
            </a:r>
            <a:r>
              <a:rPr lang="en-US" altLang="zh-CN"/>
              <a:t>,</a:t>
            </a:r>
            <a:r>
              <a:rPr lang="zh-CN" altLang="zh-CN"/>
              <a:t>理解诗歌主旨。</a:t>
            </a:r>
          </a:p>
          <a:p>
            <a:r>
              <a:rPr lang="en-US" altLang="zh-CN"/>
              <a:t>2.</a:t>
            </a:r>
            <a:r>
              <a:rPr lang="zh-CN" altLang="zh-CN"/>
              <a:t>学习两首诗歌中的赋、比、兴艺术手法</a:t>
            </a:r>
            <a:r>
              <a:rPr lang="en-US" altLang="zh-CN"/>
              <a:t>,</a:t>
            </a:r>
            <a:r>
              <a:rPr lang="zh-CN" altLang="zh-CN"/>
              <a:t>体会其表达效果。</a:t>
            </a:r>
          </a:p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zh-CN"/>
              <a:t>中国的古典诗词灿若星河</a:t>
            </a:r>
            <a:r>
              <a:rPr lang="en-US" altLang="zh-CN"/>
              <a:t>,</a:t>
            </a:r>
            <a:r>
              <a:rPr lang="zh-CN" altLang="zh-CN"/>
              <a:t>佳篇如林。三千年前的那一块小洲和河畔的每一株草、每一缕风</a:t>
            </a:r>
            <a:r>
              <a:rPr lang="en-US" altLang="zh-CN"/>
              <a:t>,</a:t>
            </a:r>
            <a:r>
              <a:rPr lang="zh-CN" altLang="zh-CN"/>
              <a:t>岁月的风尘无法将其覆盖</a:t>
            </a:r>
            <a:r>
              <a:rPr lang="en-US" altLang="zh-CN"/>
              <a:t>,</a:t>
            </a:r>
            <a:r>
              <a:rPr lang="zh-CN" altLang="zh-CN"/>
              <a:t>时光的长河也无法将其湮灭。那么</a:t>
            </a:r>
            <a:r>
              <a:rPr lang="en-US" altLang="zh-CN"/>
              <a:t>,</a:t>
            </a:r>
            <a:r>
              <a:rPr lang="zh-CN" altLang="zh-CN"/>
              <a:t>今天我们就来学习我国最早的一部诗歌总集《诗经》中的两首歌咏爱情的诗歌</a:t>
            </a:r>
            <a:r>
              <a:rPr lang="en-US" altLang="zh-CN"/>
              <a:t>,</a:t>
            </a:r>
            <a:r>
              <a:rPr lang="zh-CN" altLang="zh-CN"/>
              <a:t>让我们一起去聆听三千年前华夏先民的吟唱</a:t>
            </a:r>
            <a:r>
              <a:rPr lang="en-US" altLang="zh-CN"/>
              <a:t>,</a:t>
            </a:r>
            <a:r>
              <a:rPr lang="zh-CN" altLang="zh-CN"/>
              <a:t>去感受公元前东方文明的辉煌。</a:t>
            </a:r>
          </a:p>
          <a:p>
            <a:endParaRPr lang="zh-CN" altLang="en-US"/>
          </a:p>
        </p:txBody>
      </p:sp>
      <p:pic>
        <p:nvPicPr>
          <p:cNvPr id="4" name="情境预设.eps" descr="id:2147496379;FounderCES"/>
          <p:cNvPicPr/>
          <p:nvPr/>
        </p:nvPicPr>
        <p:blipFill>
          <a:blip r:embed="rId2"/>
          <a:stretch>
            <a:fillRect/>
          </a:stretch>
        </p:blipFill>
        <p:spPr>
          <a:xfrm>
            <a:off x="4954270" y="717150"/>
            <a:ext cx="1502648" cy="595178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>
                <a:solidFill>
                  <a:srgbClr val="00B0F0"/>
                </a:solidFill>
              </a:rPr>
              <a:t>·</a:t>
            </a:r>
            <a:r>
              <a:rPr lang="zh-CN" altLang="zh-CN">
                <a:solidFill>
                  <a:srgbClr val="00B0F0"/>
                </a:solidFill>
              </a:rPr>
              <a:t>导学参考</a:t>
            </a:r>
            <a:r>
              <a:rPr lang="en-US" altLang="zh-CN">
                <a:solidFill>
                  <a:srgbClr val="00B0F0"/>
                </a:solidFill>
              </a:rPr>
              <a:t>·</a:t>
            </a:r>
            <a:endParaRPr lang="zh-CN" altLang="zh-CN">
              <a:solidFill>
                <a:srgbClr val="00B0F0"/>
              </a:solidFill>
            </a:endParaRPr>
          </a:p>
          <a:p>
            <a:r>
              <a:rPr lang="zh-CN" altLang="zh-CN"/>
              <a:t>教师引导学生搜集、积累有关《诗经》的思想内容和表现手法方面的资料</a:t>
            </a:r>
            <a:r>
              <a:rPr lang="en-US" altLang="zh-CN"/>
              <a:t>,</a:t>
            </a:r>
            <a:r>
              <a:rPr lang="zh-CN" altLang="zh-CN"/>
              <a:t>让学生提前对此有一个初步的了解。</a:t>
            </a:r>
          </a:p>
          <a:p>
            <a:r>
              <a:rPr lang="en-US" altLang="zh-CN"/>
              <a:t> </a:t>
            </a:r>
            <a:endParaRPr lang="zh-CN" altLang="zh-CN"/>
          </a:p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/>
              <a:t>1.</a:t>
            </a:r>
            <a:r>
              <a:rPr lang="zh-CN" altLang="zh-CN"/>
              <a:t>下面是某同学制作的知识卡片</a:t>
            </a:r>
            <a:r>
              <a:rPr lang="en-US" altLang="zh-CN"/>
              <a:t>,</a:t>
            </a:r>
            <a:r>
              <a:rPr lang="zh-CN" altLang="zh-CN"/>
              <a:t>请你补充完整。</a:t>
            </a:r>
          </a:p>
          <a:p>
            <a:r>
              <a:rPr lang="zh-CN" altLang="zh-CN"/>
              <a:t>　《诗经》是我国最早的一部</a:t>
            </a:r>
            <a:r>
              <a:rPr lang="zh-CN" altLang="zh-CN" u="sng"/>
              <a:t>　</a:t>
            </a:r>
            <a:r>
              <a:rPr lang="en-US" altLang="zh-CN" u="sng"/>
              <a:t>     </a:t>
            </a:r>
            <a:r>
              <a:rPr lang="zh-CN" altLang="zh-CN" u="sng"/>
              <a:t>　</a:t>
            </a:r>
            <a:r>
              <a:rPr lang="en-US" altLang="zh-CN" u="sng"/>
              <a:t> </a:t>
            </a:r>
            <a:r>
              <a:rPr lang="en-US" altLang="zh-CN"/>
              <a:t>,</a:t>
            </a:r>
            <a:r>
              <a:rPr lang="zh-CN" altLang="zh-CN"/>
              <a:t>本来只称《</a:t>
            </a:r>
            <a:r>
              <a:rPr lang="zh-CN" altLang="zh-CN" u="sng"/>
              <a:t>　</a:t>
            </a:r>
            <a:r>
              <a:rPr lang="en-US" altLang="zh-CN" u="sng"/>
              <a:t>  </a:t>
            </a:r>
            <a:r>
              <a:rPr lang="zh-CN" altLang="zh-CN" u="sng"/>
              <a:t>　</a:t>
            </a:r>
            <a:r>
              <a:rPr lang="zh-CN" altLang="zh-CN"/>
              <a:t>》</a:t>
            </a:r>
            <a:r>
              <a:rPr lang="en-US" altLang="zh-CN"/>
              <a:t>,</a:t>
            </a:r>
            <a:r>
              <a:rPr lang="zh-CN" altLang="zh-CN"/>
              <a:t>后来被儒家奉为经典</a:t>
            </a:r>
            <a:r>
              <a:rPr lang="en-US" altLang="zh-CN"/>
              <a:t>,</a:t>
            </a:r>
            <a:r>
              <a:rPr lang="zh-CN" altLang="zh-CN"/>
              <a:t>改称《诗经》。它汇集了从西周初年到春秋中叶的诗歌</a:t>
            </a:r>
            <a:r>
              <a:rPr lang="en-US" altLang="zh-CN"/>
              <a:t>305</a:t>
            </a:r>
            <a:r>
              <a:rPr lang="zh-CN" altLang="zh-CN"/>
              <a:t>篇</a:t>
            </a:r>
            <a:r>
              <a:rPr lang="en-US" altLang="zh-CN"/>
              <a:t>,</a:t>
            </a:r>
            <a:r>
              <a:rPr lang="zh-CN" altLang="zh-CN"/>
              <a:t>也称《</a:t>
            </a:r>
            <a:r>
              <a:rPr lang="zh-CN" altLang="zh-CN" u="sng"/>
              <a:t>　</a:t>
            </a:r>
            <a:r>
              <a:rPr lang="en-US" altLang="zh-CN" u="sng"/>
              <a:t>      </a:t>
            </a:r>
            <a:r>
              <a:rPr lang="zh-CN" altLang="zh-CN" u="sng"/>
              <a:t>　</a:t>
            </a:r>
            <a:r>
              <a:rPr lang="zh-CN" altLang="zh-CN"/>
              <a:t>》。《诗经》分为</a:t>
            </a:r>
            <a:r>
              <a:rPr lang="zh-CN" altLang="zh-CN" u="sng"/>
              <a:t>　</a:t>
            </a:r>
            <a:r>
              <a:rPr lang="en-US" altLang="zh-CN" u="sng"/>
              <a:t>   </a:t>
            </a:r>
            <a:r>
              <a:rPr lang="zh-CN" altLang="zh-CN" u="sng"/>
              <a:t>　</a:t>
            </a:r>
            <a:r>
              <a:rPr lang="zh-CN" altLang="zh-CN"/>
              <a:t>、</a:t>
            </a:r>
            <a:r>
              <a:rPr lang="zh-CN" altLang="zh-CN" u="sng"/>
              <a:t>　</a:t>
            </a:r>
            <a:r>
              <a:rPr lang="en-US" altLang="zh-CN" u="sng"/>
              <a:t> </a:t>
            </a:r>
            <a:r>
              <a:rPr lang="zh-CN" altLang="zh-CN" u="sng"/>
              <a:t>　</a:t>
            </a:r>
            <a:r>
              <a:rPr lang="zh-CN" altLang="zh-CN"/>
              <a:t>、</a:t>
            </a:r>
            <a:r>
              <a:rPr lang="zh-CN" altLang="zh-CN" u="sng"/>
              <a:t>　</a:t>
            </a:r>
            <a:r>
              <a:rPr lang="en-US" altLang="zh-CN" u="sng"/>
              <a:t> </a:t>
            </a:r>
            <a:r>
              <a:rPr lang="zh-CN" altLang="zh-CN" u="sng"/>
              <a:t>　</a:t>
            </a:r>
            <a:r>
              <a:rPr lang="zh-CN" altLang="zh-CN"/>
              <a:t>三大类。</a:t>
            </a:r>
            <a:r>
              <a:rPr lang="en-US" altLang="zh-CN"/>
              <a:t>“</a:t>
            </a:r>
            <a:r>
              <a:rPr lang="zh-CN" altLang="zh-CN"/>
              <a:t>风</a:t>
            </a:r>
            <a:r>
              <a:rPr lang="en-US" altLang="zh-CN"/>
              <a:t>”</a:t>
            </a:r>
            <a:r>
              <a:rPr lang="zh-CN" altLang="zh-CN"/>
              <a:t>又叫</a:t>
            </a:r>
            <a:r>
              <a:rPr lang="en-US" altLang="zh-CN"/>
              <a:t>“</a:t>
            </a:r>
            <a:r>
              <a:rPr lang="zh-CN" altLang="zh-CN"/>
              <a:t>国风</a:t>
            </a:r>
            <a:r>
              <a:rPr lang="en-US" altLang="zh-CN"/>
              <a:t>”“</a:t>
            </a:r>
            <a:r>
              <a:rPr lang="zh-CN" altLang="zh-CN"/>
              <a:t>十五国风</a:t>
            </a:r>
            <a:r>
              <a:rPr lang="en-US" altLang="zh-CN"/>
              <a:t>”,</a:t>
            </a:r>
            <a:r>
              <a:rPr lang="zh-CN" altLang="zh-CN"/>
              <a:t>共</a:t>
            </a:r>
            <a:r>
              <a:rPr lang="en-US" altLang="zh-CN"/>
              <a:t>160</a:t>
            </a:r>
            <a:r>
              <a:rPr lang="zh-CN" altLang="zh-CN"/>
              <a:t>篇</a:t>
            </a:r>
            <a:r>
              <a:rPr lang="en-US" altLang="zh-CN"/>
              <a:t>,</a:t>
            </a:r>
            <a:r>
              <a:rPr lang="zh-CN" altLang="zh-CN"/>
              <a:t>为当时各地的</a:t>
            </a:r>
            <a:r>
              <a:rPr lang="zh-CN" altLang="zh-CN" u="sng"/>
              <a:t>　</a:t>
            </a:r>
            <a:r>
              <a:rPr lang="en-US" altLang="zh-CN" u="sng"/>
              <a:t>          </a:t>
            </a:r>
            <a:r>
              <a:rPr lang="zh-CN" altLang="zh-CN" u="sng"/>
              <a:t>　</a:t>
            </a:r>
            <a:r>
              <a:rPr lang="zh-CN" altLang="zh-CN"/>
              <a:t>。风格清新质朴</a:t>
            </a:r>
            <a:r>
              <a:rPr lang="en-US" altLang="zh-CN"/>
              <a:t>,</a:t>
            </a:r>
            <a:r>
              <a:rPr lang="zh-CN" altLang="zh-CN"/>
              <a:t>民歌情调浓厚</a:t>
            </a:r>
            <a:r>
              <a:rPr lang="en-US" altLang="zh-CN"/>
              <a:t>,</a:t>
            </a:r>
            <a:r>
              <a:rPr lang="zh-CN" altLang="zh-CN"/>
              <a:t>多出自底层人民之手。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402305" y="4157198"/>
            <a:ext cx="2159804" cy="1173598"/>
          </a:xfrm>
        </p:spPr>
        <p:txBody>
          <a:bodyPr/>
          <a:lstStyle/>
          <a:p>
            <a:r>
              <a:rPr lang="zh-CN" altLang="zh-CN"/>
              <a:t>风</a:t>
            </a:r>
            <a:endParaRPr lang="zh-CN" altLang="en-US"/>
          </a:p>
        </p:txBody>
      </p:sp>
      <p:pic>
        <p:nvPicPr>
          <p:cNvPr id="4" name="预习导学.eps" descr="id:2147494311;FounderCES"/>
          <p:cNvPicPr/>
          <p:nvPr/>
        </p:nvPicPr>
        <p:blipFill>
          <a:blip r:embed="rId2"/>
          <a:stretch>
            <a:fillRect/>
          </a:stretch>
        </p:blipFill>
        <p:spPr>
          <a:xfrm>
            <a:off x="1559496" y="716732"/>
            <a:ext cx="9073008" cy="594356"/>
          </a:xfrm>
          <a:prstGeom prst="rect">
            <a:avLst/>
          </a:prstGeom>
        </p:spPr>
      </p:pic>
      <p:sp>
        <p:nvSpPr>
          <p:cNvPr id="5" name="文本占位符 2"/>
          <p:cNvSpPr txBox="1"/>
          <p:nvPr/>
        </p:nvSpPr>
        <p:spPr>
          <a:xfrm>
            <a:off x="3719850" y="4869067"/>
            <a:ext cx="2154724" cy="935871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indent="0" algn="l" defTabSz="914400" rtl="0" eaLnBrk="1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3200" b="1" kern="1200" baseline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  <a:lvl2pPr marL="6858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ct val="0"/>
              </a:spcAft>
            </a:pPr>
            <a:r>
              <a:rPr lang="zh-CN" altLang="zh-CN"/>
              <a:t>土风民谣</a:t>
            </a:r>
            <a:r>
              <a:rPr lang="en-US" altLang="zh-CN"/>
              <a:t> </a:t>
            </a:r>
            <a:endParaRPr lang="zh-CN" altLang="en-US"/>
          </a:p>
        </p:txBody>
      </p:sp>
      <p:sp>
        <p:nvSpPr>
          <p:cNvPr id="6" name="文本占位符 2"/>
          <p:cNvSpPr txBox="1"/>
          <p:nvPr/>
        </p:nvSpPr>
        <p:spPr>
          <a:xfrm>
            <a:off x="2927985" y="4149090"/>
            <a:ext cx="728980" cy="935990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indent="0" algn="l" defTabSz="914400" rtl="0" eaLnBrk="1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3200" b="1" kern="1200" baseline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  <a:lvl2pPr marL="6858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ct val="0"/>
              </a:spcAft>
            </a:pPr>
            <a:r>
              <a:rPr lang="zh-CN" altLang="zh-CN"/>
              <a:t>颂</a:t>
            </a:r>
            <a:endParaRPr lang="zh-CN" altLang="en-US"/>
          </a:p>
        </p:txBody>
      </p:sp>
      <p:sp>
        <p:nvSpPr>
          <p:cNvPr id="7" name="文本占位符 2"/>
          <p:cNvSpPr txBox="1"/>
          <p:nvPr/>
        </p:nvSpPr>
        <p:spPr>
          <a:xfrm>
            <a:off x="1415415" y="4157345"/>
            <a:ext cx="723900" cy="935990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indent="0" algn="l" defTabSz="914400" rtl="0" eaLnBrk="1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3200" b="1" kern="1200" baseline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  <a:lvl2pPr marL="6858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ct val="0"/>
              </a:spcAft>
            </a:pPr>
            <a:r>
              <a:rPr lang="zh-CN" altLang="zh-CN"/>
              <a:t>雅</a:t>
            </a:r>
            <a:endParaRPr lang="zh-CN" altLang="en-US"/>
          </a:p>
        </p:txBody>
      </p:sp>
      <p:sp>
        <p:nvSpPr>
          <p:cNvPr id="8" name="文本占位符 2"/>
          <p:cNvSpPr txBox="1"/>
          <p:nvPr/>
        </p:nvSpPr>
        <p:spPr>
          <a:xfrm>
            <a:off x="6759426" y="3428899"/>
            <a:ext cx="2154724" cy="935871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indent="0" algn="l" defTabSz="914400" rtl="0" eaLnBrk="1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3200" b="1" kern="1200" baseline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  <a:lvl2pPr marL="6858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ct val="0"/>
              </a:spcAft>
            </a:pPr>
            <a:r>
              <a:rPr lang="zh-CN" altLang="zh-CN"/>
              <a:t>诗三百</a:t>
            </a:r>
            <a:endParaRPr lang="zh-CN" altLang="en-US"/>
          </a:p>
        </p:txBody>
      </p:sp>
      <p:sp>
        <p:nvSpPr>
          <p:cNvPr id="9" name="文本占位符 2"/>
          <p:cNvSpPr txBox="1"/>
          <p:nvPr/>
        </p:nvSpPr>
        <p:spPr>
          <a:xfrm>
            <a:off x="407670" y="2708831"/>
            <a:ext cx="2154724" cy="935871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indent="0" algn="l" defTabSz="914400" rtl="0" eaLnBrk="1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3200" b="1" kern="1200" baseline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  <a:lvl2pPr marL="6858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ct val="0"/>
              </a:spcAft>
            </a:pPr>
            <a:r>
              <a:rPr lang="zh-CN" altLang="zh-CN"/>
              <a:t>诗</a:t>
            </a:r>
            <a:endParaRPr lang="zh-CN" altLang="en-US"/>
          </a:p>
        </p:txBody>
      </p:sp>
      <p:sp>
        <p:nvSpPr>
          <p:cNvPr id="10" name="文本占位符 2"/>
          <p:cNvSpPr txBox="1"/>
          <p:nvPr/>
        </p:nvSpPr>
        <p:spPr>
          <a:xfrm>
            <a:off x="7392903" y="1941279"/>
            <a:ext cx="2154724" cy="935871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indent="0" algn="l" defTabSz="914400" rtl="0" eaLnBrk="1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3200" b="1" kern="1200" baseline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  <a:lvl2pPr marL="6858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ct val="0"/>
              </a:spcAft>
            </a:pPr>
            <a:r>
              <a:rPr lang="zh-CN" altLang="zh-CN"/>
              <a:t>诗歌总集</a:t>
            </a:r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/>
              <a:t>“</a:t>
            </a:r>
            <a:r>
              <a:rPr lang="zh-CN" altLang="zh-CN"/>
              <a:t>雅</a:t>
            </a:r>
            <a:r>
              <a:rPr lang="en-US" altLang="zh-CN"/>
              <a:t>”</a:t>
            </a:r>
            <a:r>
              <a:rPr lang="zh-CN" altLang="zh-CN"/>
              <a:t>是</a:t>
            </a:r>
            <a:r>
              <a:rPr lang="zh-CN" altLang="zh-CN" u="sng"/>
              <a:t>　</a:t>
            </a:r>
            <a:r>
              <a:rPr lang="en-US" altLang="zh-CN" u="sng"/>
              <a:t>                          </a:t>
            </a:r>
            <a:r>
              <a:rPr lang="zh-CN" altLang="zh-CN" u="sng"/>
              <a:t>　</a:t>
            </a:r>
            <a:r>
              <a:rPr lang="en-US" altLang="zh-CN" u="sng"/>
              <a:t>            </a:t>
            </a:r>
            <a:r>
              <a:rPr lang="zh-CN" altLang="zh-CN"/>
              <a:t>。分为</a:t>
            </a:r>
            <a:r>
              <a:rPr lang="en-US" altLang="zh-CN"/>
              <a:t>“</a:t>
            </a:r>
            <a:r>
              <a:rPr lang="zh-CN" altLang="zh-CN"/>
              <a:t>大雅</a:t>
            </a:r>
            <a:r>
              <a:rPr lang="en-US" altLang="zh-CN"/>
              <a:t>”</a:t>
            </a:r>
            <a:r>
              <a:rPr lang="zh-CN" altLang="zh-CN"/>
              <a:t>和</a:t>
            </a:r>
            <a:r>
              <a:rPr lang="en-US" altLang="zh-CN"/>
              <a:t>“</a:t>
            </a:r>
            <a:r>
              <a:rPr lang="zh-CN" altLang="zh-CN"/>
              <a:t>小雅</a:t>
            </a:r>
            <a:r>
              <a:rPr lang="en-US" altLang="zh-CN"/>
              <a:t>”,</a:t>
            </a:r>
            <a:r>
              <a:rPr lang="zh-CN" altLang="zh-CN"/>
              <a:t>主要用于统治者的朝会宴享</a:t>
            </a:r>
            <a:r>
              <a:rPr lang="en-US" altLang="zh-CN"/>
              <a:t>,</a:t>
            </a:r>
            <a:r>
              <a:rPr lang="zh-CN" altLang="zh-CN"/>
              <a:t>以</a:t>
            </a:r>
            <a:r>
              <a:rPr lang="zh-CN" altLang="zh-CN" u="sng"/>
              <a:t>　</a:t>
            </a:r>
            <a:r>
              <a:rPr lang="en-US" altLang="zh-CN" u="sng"/>
              <a:t>          </a:t>
            </a:r>
            <a:r>
              <a:rPr lang="zh-CN" altLang="zh-CN" u="sng"/>
              <a:t>　</a:t>
            </a:r>
            <a:r>
              <a:rPr lang="en-US" altLang="zh-CN" u="sng"/>
              <a:t>   </a:t>
            </a:r>
            <a:r>
              <a:rPr lang="zh-CN" altLang="zh-CN"/>
              <a:t>为主。</a:t>
            </a:r>
            <a:r>
              <a:rPr lang="en-US" altLang="zh-CN"/>
              <a:t>“</a:t>
            </a:r>
            <a:r>
              <a:rPr lang="zh-CN" altLang="zh-CN"/>
              <a:t>颂</a:t>
            </a:r>
            <a:r>
              <a:rPr lang="en-US" altLang="zh-CN"/>
              <a:t>”</a:t>
            </a:r>
            <a:r>
              <a:rPr lang="zh-CN" altLang="zh-CN"/>
              <a:t>是</a:t>
            </a:r>
            <a:endParaRPr lang="en-US" altLang="zh-CN"/>
          </a:p>
          <a:p>
            <a:r>
              <a:rPr lang="zh-CN" altLang="zh-CN" u="sng"/>
              <a:t>　</a:t>
            </a:r>
            <a:r>
              <a:rPr lang="en-US" altLang="zh-CN" u="sng"/>
              <a:t>                                                    </a:t>
            </a:r>
            <a:r>
              <a:rPr lang="en-US" altLang="zh-CN"/>
              <a:t>,</a:t>
            </a:r>
            <a:r>
              <a:rPr lang="zh-CN" altLang="zh-CN"/>
              <a:t>内容以</a:t>
            </a:r>
            <a:r>
              <a:rPr lang="zh-CN" altLang="zh-CN" u="sng"/>
              <a:t>　</a:t>
            </a:r>
            <a:r>
              <a:rPr lang="en-US" altLang="zh-CN" u="sng"/>
              <a:t>   </a:t>
            </a:r>
            <a:r>
              <a:rPr lang="zh-CN" altLang="zh-CN" u="sng"/>
              <a:t>　</a:t>
            </a:r>
            <a:r>
              <a:rPr lang="zh-CN" altLang="zh-CN"/>
              <a:t>为主。</a:t>
            </a:r>
            <a:r>
              <a:rPr lang="en-US" altLang="zh-CN"/>
              <a:t> </a:t>
            </a:r>
            <a:endParaRPr lang="zh-CN" altLang="zh-CN"/>
          </a:p>
          <a:p>
            <a:r>
              <a:rPr lang="zh-CN" altLang="zh-CN"/>
              <a:t>《诗经》大多数作品是作者以自己的生活为素材</a:t>
            </a:r>
            <a:r>
              <a:rPr lang="en-US" altLang="zh-CN"/>
              <a:t>,</a:t>
            </a:r>
            <a:r>
              <a:rPr lang="zh-CN" altLang="zh-CN"/>
              <a:t>具体逼真地表现生活</a:t>
            </a:r>
            <a:r>
              <a:rPr lang="en-US" altLang="zh-CN"/>
              <a:t>,</a:t>
            </a:r>
            <a:r>
              <a:rPr lang="zh-CN" altLang="zh-CN"/>
              <a:t>很少有幻想、夸张的内容</a:t>
            </a:r>
            <a:r>
              <a:rPr lang="en-US" altLang="zh-CN"/>
              <a:t>,“</a:t>
            </a:r>
            <a:r>
              <a:rPr lang="zh-CN" altLang="zh-CN"/>
              <a:t>饥者歌其食</a:t>
            </a:r>
            <a:r>
              <a:rPr lang="en-US" altLang="zh-CN"/>
              <a:t>,</a:t>
            </a:r>
            <a:r>
              <a:rPr lang="zh-CN" altLang="zh-CN"/>
              <a:t>劳者歌其事</a:t>
            </a:r>
            <a:r>
              <a:rPr lang="en-US" altLang="zh-CN"/>
              <a:t>”</a:t>
            </a:r>
            <a:r>
              <a:rPr lang="zh-CN" altLang="zh-CN"/>
              <a:t>。其基本表现手法为</a:t>
            </a:r>
            <a:r>
              <a:rPr lang="zh-CN" altLang="zh-CN" u="sng"/>
              <a:t>　</a:t>
            </a:r>
            <a:r>
              <a:rPr lang="en-US" altLang="zh-CN" u="sng"/>
              <a:t>  </a:t>
            </a:r>
            <a:r>
              <a:rPr lang="zh-CN" altLang="zh-CN" u="sng"/>
              <a:t>　</a:t>
            </a:r>
            <a:r>
              <a:rPr lang="zh-CN" altLang="zh-CN"/>
              <a:t>、</a:t>
            </a:r>
            <a:r>
              <a:rPr lang="zh-CN" altLang="zh-CN" u="sng"/>
              <a:t>　</a:t>
            </a:r>
            <a:r>
              <a:rPr lang="en-US" altLang="zh-CN" u="sng"/>
              <a:t>  </a:t>
            </a:r>
            <a:r>
              <a:rPr lang="zh-CN" altLang="zh-CN" u="sng"/>
              <a:t>　</a:t>
            </a:r>
            <a:r>
              <a:rPr lang="zh-CN" altLang="zh-CN"/>
              <a:t>、</a:t>
            </a:r>
            <a:r>
              <a:rPr lang="zh-CN" altLang="zh-CN" u="sng"/>
              <a:t>　</a:t>
            </a:r>
            <a:r>
              <a:rPr lang="en-US" altLang="zh-CN" u="sng"/>
              <a:t>  </a:t>
            </a:r>
            <a:r>
              <a:rPr lang="zh-CN" altLang="zh-CN" u="sng"/>
              <a:t>　</a:t>
            </a:r>
            <a:r>
              <a:rPr lang="zh-CN" altLang="zh-CN"/>
              <a:t>。</a:t>
            </a:r>
            <a:r>
              <a:rPr lang="en-US" altLang="zh-CN"/>
              <a:t> </a:t>
            </a:r>
            <a:endParaRPr lang="zh-CN" altLang="en-US"/>
          </a:p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7780124" y="4896134"/>
            <a:ext cx="5467092" cy="935871"/>
          </a:xfrm>
        </p:spPr>
        <p:txBody>
          <a:bodyPr/>
          <a:lstStyle/>
          <a:p>
            <a:r>
              <a:rPr lang="zh-CN" altLang="zh-CN"/>
              <a:t>兴</a:t>
            </a:r>
            <a:endParaRPr lang="zh-CN" altLang="en-US"/>
          </a:p>
        </p:txBody>
      </p:sp>
      <p:sp>
        <p:nvSpPr>
          <p:cNvPr id="4" name="文本占位符 2"/>
          <p:cNvSpPr txBox="1"/>
          <p:nvPr/>
        </p:nvSpPr>
        <p:spPr>
          <a:xfrm>
            <a:off x="6528048" y="4938438"/>
            <a:ext cx="5467092" cy="935871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indent="0" algn="l" defTabSz="914400" rtl="0" eaLnBrk="1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3200" b="1" kern="1200" baseline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  <a:lvl2pPr marL="6858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ct val="0"/>
              </a:spcAft>
            </a:pPr>
            <a:r>
              <a:rPr lang="zh-CN" altLang="zh-CN"/>
              <a:t>比</a:t>
            </a:r>
            <a:endParaRPr lang="zh-CN" altLang="en-US"/>
          </a:p>
        </p:txBody>
      </p:sp>
      <p:sp>
        <p:nvSpPr>
          <p:cNvPr id="5" name="文本占位符 2"/>
          <p:cNvSpPr txBox="1"/>
          <p:nvPr/>
        </p:nvSpPr>
        <p:spPr>
          <a:xfrm>
            <a:off x="5015880" y="4896135"/>
            <a:ext cx="5467092" cy="935871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indent="0" algn="l" defTabSz="914400" rtl="0" eaLnBrk="1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3200" b="1" kern="1200" baseline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  <a:lvl2pPr marL="6858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ct val="0"/>
              </a:spcAft>
            </a:pPr>
            <a:r>
              <a:rPr lang="zh-CN" altLang="zh-CN"/>
              <a:t>赋</a:t>
            </a:r>
            <a:endParaRPr lang="zh-CN" altLang="en-US"/>
          </a:p>
        </p:txBody>
      </p:sp>
      <p:sp>
        <p:nvSpPr>
          <p:cNvPr id="6" name="文本占位符 2"/>
          <p:cNvSpPr txBox="1"/>
          <p:nvPr/>
        </p:nvSpPr>
        <p:spPr>
          <a:xfrm>
            <a:off x="8256240" y="2681453"/>
            <a:ext cx="5467092" cy="935871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indent="0" algn="l" defTabSz="914400" rtl="0" eaLnBrk="1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3200" b="1" kern="1200" baseline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  <a:lvl2pPr marL="6858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ct val="0"/>
              </a:spcAft>
            </a:pPr>
            <a:r>
              <a:rPr lang="zh-CN" altLang="zh-CN"/>
              <a:t>颂扬</a:t>
            </a:r>
            <a:endParaRPr lang="zh-CN" altLang="en-US"/>
          </a:p>
        </p:txBody>
      </p:sp>
      <p:sp>
        <p:nvSpPr>
          <p:cNvPr id="7" name="文本占位符 2"/>
          <p:cNvSpPr txBox="1"/>
          <p:nvPr/>
        </p:nvSpPr>
        <p:spPr>
          <a:xfrm>
            <a:off x="1778278" y="2623658"/>
            <a:ext cx="5467092" cy="935871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indent="0" algn="l" defTabSz="914400" rtl="0" eaLnBrk="1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3200" b="1" kern="1200" baseline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  <a:lvl2pPr marL="6858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ct val="0"/>
              </a:spcAft>
            </a:pPr>
            <a:r>
              <a:rPr lang="zh-CN" altLang="zh-CN"/>
              <a:t>统治者用于宗庙祭祀的舞乐</a:t>
            </a:r>
            <a:endParaRPr lang="zh-CN" altLang="en-US"/>
          </a:p>
        </p:txBody>
      </p:sp>
      <p:sp>
        <p:nvSpPr>
          <p:cNvPr id="8" name="文本占位符 2"/>
          <p:cNvSpPr txBox="1"/>
          <p:nvPr/>
        </p:nvSpPr>
        <p:spPr>
          <a:xfrm>
            <a:off x="6384032" y="1965403"/>
            <a:ext cx="5467092" cy="935871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indent="0" algn="l" defTabSz="914400" rtl="0" eaLnBrk="1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3200" b="1" kern="1200" baseline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  <a:lvl2pPr marL="6858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ct val="0"/>
              </a:spcAft>
            </a:pPr>
            <a:r>
              <a:rPr lang="zh-CN" altLang="zh-CN"/>
              <a:t>歌功颂德</a:t>
            </a:r>
            <a:endParaRPr lang="zh-CN" altLang="en-US"/>
          </a:p>
        </p:txBody>
      </p:sp>
      <p:sp>
        <p:nvSpPr>
          <p:cNvPr id="9" name="文本占位符 2"/>
          <p:cNvSpPr txBox="1"/>
          <p:nvPr/>
        </p:nvSpPr>
        <p:spPr>
          <a:xfrm>
            <a:off x="2639616" y="1242252"/>
            <a:ext cx="5467092" cy="935871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indent="0" algn="l" defTabSz="914400" rtl="0" eaLnBrk="1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3200" b="1" kern="1200" baseline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  <a:lvl2pPr marL="6858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ct val="0"/>
              </a:spcAft>
            </a:pPr>
            <a:r>
              <a:rPr lang="zh-CN" altLang="zh-CN"/>
              <a:t>周朝直接统治地区的音乐</a:t>
            </a:r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>
                <a:solidFill>
                  <a:srgbClr val="00B0F0"/>
                </a:solidFill>
              </a:rPr>
              <a:t>·</a:t>
            </a:r>
            <a:r>
              <a:rPr lang="zh-CN" altLang="zh-CN">
                <a:solidFill>
                  <a:srgbClr val="00B0F0"/>
                </a:solidFill>
              </a:rPr>
              <a:t>导学参考</a:t>
            </a:r>
            <a:r>
              <a:rPr lang="en-US" altLang="zh-CN">
                <a:solidFill>
                  <a:srgbClr val="00B0F0"/>
                </a:solidFill>
              </a:rPr>
              <a:t>·</a:t>
            </a:r>
            <a:endParaRPr lang="zh-CN" altLang="zh-CN">
              <a:solidFill>
                <a:srgbClr val="00B0F0"/>
              </a:solidFill>
            </a:endParaRPr>
          </a:p>
          <a:p>
            <a:r>
              <a:rPr lang="zh-CN" altLang="zh-CN"/>
              <a:t>教师要引导学生积累识记《诗经》的内容及表现手法。</a:t>
            </a:r>
          </a:p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479376" y="692696"/>
            <a:ext cx="11233248" cy="5100186"/>
          </a:xfrm>
        </p:spPr>
        <p:txBody>
          <a:bodyPr/>
          <a:lstStyle/>
          <a:p>
            <a:r>
              <a:rPr lang="en-US" altLang="zh-CN"/>
              <a:t>2.</a:t>
            </a:r>
            <a:r>
              <a:rPr lang="zh-CN" altLang="zh-CN"/>
              <a:t>给下列加点字注音。</a:t>
            </a:r>
          </a:p>
          <a:p>
            <a:r>
              <a:rPr lang="zh-CN" altLang="zh-CN">
                <a:solidFill>
                  <a:srgbClr val="00B0F0"/>
                </a:solidFill>
              </a:rPr>
              <a:t>雎</a:t>
            </a:r>
            <a:r>
              <a:rPr lang="en-US" altLang="zh-CN"/>
              <a:t>(        )</a:t>
            </a:r>
            <a:r>
              <a:rPr lang="zh-CN" altLang="zh-CN">
                <a:solidFill>
                  <a:srgbClr val="00B0F0"/>
                </a:solidFill>
              </a:rPr>
              <a:t>鸠</a:t>
            </a:r>
            <a:r>
              <a:rPr lang="en-US" altLang="zh-CN"/>
              <a:t>(       )</a:t>
            </a:r>
            <a:r>
              <a:rPr lang="zh-CN" altLang="zh-CN"/>
              <a:t>　　　　</a:t>
            </a:r>
            <a:r>
              <a:rPr lang="zh-CN" altLang="zh-CN">
                <a:solidFill>
                  <a:srgbClr val="00B0F0"/>
                </a:solidFill>
              </a:rPr>
              <a:t>窈</a:t>
            </a:r>
            <a:r>
              <a:rPr lang="en-US" altLang="zh-CN"/>
              <a:t>(          )</a:t>
            </a:r>
            <a:r>
              <a:rPr lang="zh-CN" altLang="zh-CN">
                <a:solidFill>
                  <a:srgbClr val="00B0F0"/>
                </a:solidFill>
              </a:rPr>
              <a:t>窕</a:t>
            </a:r>
            <a:r>
              <a:rPr lang="en-US" altLang="zh-CN"/>
              <a:t>(          )</a:t>
            </a:r>
            <a:endParaRPr lang="zh-CN" altLang="zh-CN"/>
          </a:p>
          <a:p>
            <a:r>
              <a:rPr lang="zh-CN" altLang="zh-CN">
                <a:solidFill>
                  <a:srgbClr val="00B0F0"/>
                </a:solidFill>
              </a:rPr>
              <a:t>逑</a:t>
            </a:r>
            <a:r>
              <a:rPr lang="en-US" altLang="zh-CN"/>
              <a:t>(        )	</a:t>
            </a:r>
            <a:r>
              <a:rPr lang="zh-CN" altLang="zh-CN">
                <a:solidFill>
                  <a:srgbClr val="00B0F0"/>
                </a:solidFill>
              </a:rPr>
              <a:t>荇</a:t>
            </a:r>
            <a:r>
              <a:rPr lang="en-US" altLang="zh-CN"/>
              <a:t>(               )</a:t>
            </a:r>
            <a:endParaRPr lang="zh-CN" altLang="zh-CN"/>
          </a:p>
          <a:p>
            <a:r>
              <a:rPr lang="zh-CN" altLang="zh-CN">
                <a:solidFill>
                  <a:srgbClr val="00B0F0"/>
                </a:solidFill>
              </a:rPr>
              <a:t>寤</a:t>
            </a:r>
            <a:r>
              <a:rPr lang="en-US" altLang="zh-CN"/>
              <a:t>(         )</a:t>
            </a:r>
            <a:r>
              <a:rPr lang="zh-CN" altLang="zh-CN">
                <a:solidFill>
                  <a:srgbClr val="00B0F0"/>
                </a:solidFill>
              </a:rPr>
              <a:t>寐</a:t>
            </a:r>
            <a:r>
              <a:rPr lang="en-US" altLang="zh-CN"/>
              <a:t>(            )	</a:t>
            </a:r>
            <a:r>
              <a:rPr lang="zh-CN" altLang="zh-CN">
                <a:solidFill>
                  <a:srgbClr val="00B0F0"/>
                </a:solidFill>
              </a:rPr>
              <a:t>芼</a:t>
            </a:r>
            <a:r>
              <a:rPr lang="en-US" altLang="zh-CN"/>
              <a:t>(            )</a:t>
            </a:r>
            <a:endParaRPr lang="zh-CN" altLang="zh-CN"/>
          </a:p>
          <a:p>
            <a:r>
              <a:rPr lang="zh-CN" altLang="zh-CN">
                <a:solidFill>
                  <a:srgbClr val="00B0F0"/>
                </a:solidFill>
              </a:rPr>
              <a:t>蒹</a:t>
            </a:r>
            <a:r>
              <a:rPr lang="en-US" altLang="zh-CN"/>
              <a:t>(           )</a:t>
            </a:r>
            <a:r>
              <a:rPr lang="zh-CN" altLang="zh-CN">
                <a:solidFill>
                  <a:srgbClr val="00B0F0"/>
                </a:solidFill>
              </a:rPr>
              <a:t>葭</a:t>
            </a:r>
            <a:r>
              <a:rPr lang="en-US" altLang="zh-CN"/>
              <a:t>(          )	</a:t>
            </a:r>
            <a:r>
              <a:rPr lang="zh-CN" altLang="zh-CN">
                <a:solidFill>
                  <a:srgbClr val="00B0F0"/>
                </a:solidFill>
              </a:rPr>
              <a:t>溯</a:t>
            </a:r>
            <a:r>
              <a:rPr lang="en-US" altLang="zh-CN"/>
              <a:t>(           )</a:t>
            </a:r>
            <a:r>
              <a:rPr lang="zh-CN" altLang="zh-CN">
                <a:solidFill>
                  <a:srgbClr val="00B0F0"/>
                </a:solidFill>
              </a:rPr>
              <a:t>洄</a:t>
            </a:r>
            <a:r>
              <a:rPr lang="en-US" altLang="zh-CN"/>
              <a:t>(              )</a:t>
            </a:r>
            <a:endParaRPr lang="zh-CN" altLang="zh-CN"/>
          </a:p>
          <a:p>
            <a:r>
              <a:rPr lang="zh-CN" altLang="zh-CN">
                <a:solidFill>
                  <a:srgbClr val="00B0F0"/>
                </a:solidFill>
              </a:rPr>
              <a:t>晞</a:t>
            </a:r>
            <a:r>
              <a:rPr lang="en-US" altLang="zh-CN"/>
              <a:t>(        )	</a:t>
            </a:r>
            <a:r>
              <a:rPr lang="zh-CN" altLang="zh-CN">
                <a:solidFill>
                  <a:srgbClr val="00B0F0"/>
                </a:solidFill>
              </a:rPr>
              <a:t>湄</a:t>
            </a:r>
            <a:r>
              <a:rPr lang="en-US" altLang="zh-CN"/>
              <a:t>(           )</a:t>
            </a:r>
            <a:endParaRPr lang="zh-CN" altLang="zh-CN"/>
          </a:p>
          <a:p>
            <a:r>
              <a:rPr lang="zh-CN" altLang="zh-CN">
                <a:solidFill>
                  <a:srgbClr val="00B0F0"/>
                </a:solidFill>
              </a:rPr>
              <a:t>跻</a:t>
            </a:r>
            <a:r>
              <a:rPr lang="en-US" altLang="zh-CN"/>
              <a:t>(         )	</a:t>
            </a:r>
            <a:r>
              <a:rPr lang="zh-CN" altLang="zh-CN">
                <a:solidFill>
                  <a:srgbClr val="00B0F0"/>
                </a:solidFill>
              </a:rPr>
              <a:t>坻</a:t>
            </a:r>
            <a:r>
              <a:rPr lang="en-US" altLang="zh-CN"/>
              <a:t>(         )</a:t>
            </a:r>
            <a:endParaRPr lang="zh-CN" altLang="zh-CN"/>
          </a:p>
          <a:p>
            <a:r>
              <a:rPr lang="zh-CN" altLang="zh-CN">
                <a:solidFill>
                  <a:srgbClr val="00B0F0"/>
                </a:solidFill>
              </a:rPr>
              <a:t>涘</a:t>
            </a:r>
            <a:r>
              <a:rPr lang="en-US" altLang="zh-CN"/>
              <a:t>(       )	</a:t>
            </a:r>
            <a:r>
              <a:rPr lang="zh-CN" altLang="zh-CN">
                <a:solidFill>
                  <a:srgbClr val="00B0F0"/>
                </a:solidFill>
              </a:rPr>
              <a:t>沚</a:t>
            </a:r>
            <a:r>
              <a:rPr lang="en-US" altLang="zh-CN"/>
              <a:t>(          )</a:t>
            </a:r>
            <a:endParaRPr lang="zh-CN" altLang="zh-CN"/>
          </a:p>
          <a:p>
            <a:endParaRPr lang="zh-CN" altLang="en-US"/>
          </a:p>
        </p:txBody>
      </p:sp>
      <p:sp>
        <p:nvSpPr>
          <p:cNvPr id="4" name="文本占位符 2"/>
          <p:cNvSpPr txBox="1"/>
          <p:nvPr/>
        </p:nvSpPr>
        <p:spPr>
          <a:xfrm>
            <a:off x="7556168" y="3667717"/>
            <a:ext cx="2520280" cy="648072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indent="0" algn="l" defTabSz="914400" rtl="0" eaLnBrk="1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3200" b="1" kern="1200" baseline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  <a:lvl2pPr marL="6858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ct val="0"/>
              </a:spcAft>
            </a:pPr>
            <a:r>
              <a:rPr lang="en-US" altLang="zh-CN" err="1"/>
              <a:t>huí</a:t>
            </a:r>
            <a:endParaRPr lang="zh-CN" altLang="en-US"/>
          </a:p>
        </p:txBody>
      </p:sp>
      <p:sp>
        <p:nvSpPr>
          <p:cNvPr id="5" name="文本占位符 2"/>
          <p:cNvSpPr txBox="1"/>
          <p:nvPr/>
        </p:nvSpPr>
        <p:spPr>
          <a:xfrm>
            <a:off x="5919992" y="3669273"/>
            <a:ext cx="2520280" cy="648072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indent="0" algn="l" defTabSz="914400" rtl="0" eaLnBrk="1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3200" b="1" kern="1200" baseline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  <a:lvl2pPr marL="6858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ct val="0"/>
              </a:spcAft>
            </a:pPr>
            <a:r>
              <a:rPr lang="en-US" altLang="zh-CN" err="1"/>
              <a:t>sù</a:t>
            </a:r>
            <a:endParaRPr lang="zh-CN" altLang="en-US"/>
          </a:p>
        </p:txBody>
      </p:sp>
      <p:sp>
        <p:nvSpPr>
          <p:cNvPr id="6" name="文本占位符 2"/>
          <p:cNvSpPr txBox="1"/>
          <p:nvPr/>
        </p:nvSpPr>
        <p:spPr>
          <a:xfrm>
            <a:off x="3760552" y="3643038"/>
            <a:ext cx="2520280" cy="648072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indent="0" algn="l" defTabSz="914400" rtl="0" eaLnBrk="1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3200" b="1" kern="1200" baseline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  <a:lvl2pPr marL="6858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ct val="0"/>
              </a:spcAft>
            </a:pPr>
            <a:r>
              <a:rPr lang="en-US" altLang="zh-CN" err="1"/>
              <a:t>jiā</a:t>
            </a:r>
            <a:endParaRPr lang="zh-CN" altLang="en-US"/>
          </a:p>
        </p:txBody>
      </p:sp>
      <p:sp>
        <p:nvSpPr>
          <p:cNvPr id="7" name="文本占位符 2"/>
          <p:cNvSpPr txBox="1"/>
          <p:nvPr/>
        </p:nvSpPr>
        <p:spPr>
          <a:xfrm>
            <a:off x="1935436" y="3643038"/>
            <a:ext cx="2520280" cy="648072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indent="0" algn="l" defTabSz="914400" rtl="0" eaLnBrk="1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3200" b="1" kern="1200" baseline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  <a:lvl2pPr marL="6858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ct val="0"/>
              </a:spcAft>
            </a:pPr>
            <a:r>
              <a:rPr lang="en-US" altLang="zh-CN" err="1"/>
              <a:t>jiān</a:t>
            </a:r>
            <a:endParaRPr lang="zh-CN" altLang="en-US"/>
          </a:p>
        </p:txBody>
      </p:sp>
      <p:sp>
        <p:nvSpPr>
          <p:cNvPr id="8" name="文本占位符 2"/>
          <p:cNvSpPr txBox="1"/>
          <p:nvPr/>
        </p:nvSpPr>
        <p:spPr>
          <a:xfrm>
            <a:off x="6054948" y="2864680"/>
            <a:ext cx="2520280" cy="648072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indent="0" algn="l" defTabSz="914400" rtl="0" eaLnBrk="1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3200" b="1" kern="1200" baseline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  <a:lvl2pPr marL="6858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ct val="0"/>
              </a:spcAft>
            </a:pPr>
            <a:r>
              <a:rPr lang="en-US" altLang="zh-CN" err="1"/>
              <a:t>mào</a:t>
            </a:r>
            <a:endParaRPr lang="zh-CN" altLang="en-US"/>
          </a:p>
        </p:txBody>
      </p:sp>
      <p:sp>
        <p:nvSpPr>
          <p:cNvPr id="9" name="文本占位符 2"/>
          <p:cNvSpPr txBox="1"/>
          <p:nvPr/>
        </p:nvSpPr>
        <p:spPr>
          <a:xfrm>
            <a:off x="3575720" y="2892698"/>
            <a:ext cx="2520280" cy="648072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indent="0" algn="l" defTabSz="914400" rtl="0" eaLnBrk="1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3200" b="1" kern="1200" baseline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  <a:lvl2pPr marL="6858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ct val="0"/>
              </a:spcAft>
            </a:pPr>
            <a:r>
              <a:rPr lang="en-US" altLang="zh-CN" err="1"/>
              <a:t>mèi</a:t>
            </a:r>
            <a:endParaRPr lang="zh-CN" altLang="en-US"/>
          </a:p>
        </p:txBody>
      </p:sp>
      <p:sp>
        <p:nvSpPr>
          <p:cNvPr id="10" name="文本占位符 2"/>
          <p:cNvSpPr txBox="1"/>
          <p:nvPr/>
        </p:nvSpPr>
        <p:spPr>
          <a:xfrm>
            <a:off x="1986496" y="2924944"/>
            <a:ext cx="2520280" cy="648072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indent="0" algn="l" defTabSz="914400" rtl="0" eaLnBrk="1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3200" b="1" kern="1200" baseline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  <a:lvl2pPr marL="6858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ct val="0"/>
              </a:spcAft>
            </a:pPr>
            <a:r>
              <a:rPr lang="en-US" altLang="zh-CN" err="1"/>
              <a:t>wù</a:t>
            </a:r>
            <a:endParaRPr lang="zh-CN" altLang="en-US"/>
          </a:p>
        </p:txBody>
      </p:sp>
      <p:sp>
        <p:nvSpPr>
          <p:cNvPr id="11" name="文本占位符 2"/>
          <p:cNvSpPr txBox="1"/>
          <p:nvPr/>
        </p:nvSpPr>
        <p:spPr>
          <a:xfrm>
            <a:off x="4282734" y="2130609"/>
            <a:ext cx="2520280" cy="648072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indent="0" algn="l" defTabSz="914400" rtl="0" eaLnBrk="1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3200" b="1" kern="1200" baseline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  <a:lvl2pPr marL="6858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ct val="0"/>
              </a:spcAft>
            </a:pPr>
            <a:r>
              <a:rPr lang="en-US" altLang="zh-CN" err="1"/>
              <a:t>xìng</a:t>
            </a:r>
            <a:endParaRPr lang="zh-CN" altLang="en-US"/>
          </a:p>
        </p:txBody>
      </p:sp>
      <p:sp>
        <p:nvSpPr>
          <p:cNvPr id="12" name="文本占位符 2"/>
          <p:cNvSpPr txBox="1"/>
          <p:nvPr/>
        </p:nvSpPr>
        <p:spPr>
          <a:xfrm>
            <a:off x="1893404" y="2141267"/>
            <a:ext cx="2520280" cy="648072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indent="0" algn="l" defTabSz="914400" rtl="0" eaLnBrk="1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3200" b="1" kern="1200" baseline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  <a:lvl2pPr marL="6858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ct val="0"/>
              </a:spcAft>
            </a:pPr>
            <a:r>
              <a:rPr lang="en-US" altLang="zh-CN" err="1"/>
              <a:t>qiú</a:t>
            </a:r>
            <a:endParaRPr lang="zh-CN" altLang="en-US"/>
          </a:p>
        </p:txBody>
      </p:sp>
      <p:sp>
        <p:nvSpPr>
          <p:cNvPr id="13" name="文本占位符 2"/>
          <p:cNvSpPr txBox="1"/>
          <p:nvPr/>
        </p:nvSpPr>
        <p:spPr>
          <a:xfrm>
            <a:off x="8082136" y="1397078"/>
            <a:ext cx="2520280" cy="648072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indent="0" algn="l" defTabSz="914400" rtl="0" eaLnBrk="1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3200" b="1" kern="1200" baseline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  <a:lvl2pPr marL="6858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ct val="0"/>
              </a:spcAft>
            </a:pPr>
            <a:r>
              <a:rPr lang="en-US" altLang="zh-CN" err="1"/>
              <a:t>tiǎo</a:t>
            </a:r>
            <a:endParaRPr lang="zh-CN" altLang="en-US"/>
          </a:p>
        </p:txBody>
      </p:sp>
      <p:sp>
        <p:nvSpPr>
          <p:cNvPr id="14" name="文本占位符 2"/>
          <p:cNvSpPr txBox="1"/>
          <p:nvPr/>
        </p:nvSpPr>
        <p:spPr>
          <a:xfrm>
            <a:off x="6517196" y="1416224"/>
            <a:ext cx="2520280" cy="648072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indent="0" algn="l" defTabSz="914400" rtl="0" eaLnBrk="1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3200" b="1" kern="1200" baseline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  <a:lvl2pPr marL="6858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ct val="0"/>
              </a:spcAft>
            </a:pPr>
            <a:r>
              <a:rPr lang="en-US" altLang="zh-CN" err="1"/>
              <a:t>yǎo</a:t>
            </a:r>
            <a:endParaRPr lang="zh-CN" altLang="en-US"/>
          </a:p>
        </p:txBody>
      </p:sp>
      <p:sp>
        <p:nvSpPr>
          <p:cNvPr id="15" name="文本占位符 2"/>
          <p:cNvSpPr txBox="1"/>
          <p:nvPr/>
        </p:nvSpPr>
        <p:spPr>
          <a:xfrm>
            <a:off x="3215680" y="1476373"/>
            <a:ext cx="2520280" cy="648072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indent="0" algn="l" defTabSz="914400" rtl="0" eaLnBrk="1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3200" b="1" kern="1200" baseline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  <a:lvl2pPr marL="6858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ct val="0"/>
              </a:spcAft>
            </a:pPr>
            <a:r>
              <a:rPr lang="en-US" altLang="zh-CN" err="1"/>
              <a:t>jiū</a:t>
            </a:r>
            <a:endParaRPr lang="zh-CN" altLang="en-US"/>
          </a:p>
        </p:txBody>
      </p:sp>
      <p:sp>
        <p:nvSpPr>
          <p:cNvPr id="16" name="文本占位符 2"/>
          <p:cNvSpPr txBox="1"/>
          <p:nvPr/>
        </p:nvSpPr>
        <p:spPr>
          <a:xfrm>
            <a:off x="1847528" y="1484784"/>
            <a:ext cx="2520280" cy="648072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indent="0" algn="l" defTabSz="914400" rtl="0" eaLnBrk="1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3200" b="1" kern="1200" baseline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  <a:lvl2pPr marL="6858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ct val="0"/>
              </a:spcAft>
            </a:pPr>
            <a:r>
              <a:rPr lang="en-US" altLang="zh-CN"/>
              <a:t>jū</a:t>
            </a:r>
            <a:endParaRPr lang="zh-CN" altLang="en-US"/>
          </a:p>
        </p:txBody>
      </p:sp>
      <p:sp>
        <p:nvSpPr>
          <p:cNvPr id="17" name="文本占位符 2"/>
          <p:cNvSpPr txBox="1"/>
          <p:nvPr/>
        </p:nvSpPr>
        <p:spPr>
          <a:xfrm>
            <a:off x="3911600" y="5702300"/>
            <a:ext cx="2605596" cy="704230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indent="0" algn="l" defTabSz="914400" rtl="0" eaLnBrk="1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3200" b="1" kern="1200" baseline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  <a:lvl2pPr marL="6858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ct val="0"/>
              </a:spcAft>
            </a:pPr>
            <a:r>
              <a:rPr lang="en-US" altLang="zh-CN" err="1"/>
              <a:t>zhǐ</a:t>
            </a:r>
            <a:endParaRPr lang="zh-CN" altLang="en-US"/>
          </a:p>
        </p:txBody>
      </p:sp>
      <p:sp>
        <p:nvSpPr>
          <p:cNvPr id="18" name="文本占位符 2"/>
          <p:cNvSpPr txBox="1"/>
          <p:nvPr/>
        </p:nvSpPr>
        <p:spPr>
          <a:xfrm>
            <a:off x="1947748" y="5813178"/>
            <a:ext cx="2520280" cy="648072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indent="0" algn="l" defTabSz="914400" rtl="0" eaLnBrk="1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3200" b="1" kern="1200" baseline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  <a:lvl2pPr marL="6858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ct val="0"/>
              </a:spcAft>
            </a:pPr>
            <a:r>
              <a:rPr lang="en-US" altLang="zh-CN" err="1"/>
              <a:t>sì</a:t>
            </a:r>
            <a:endParaRPr lang="zh-CN" altLang="en-US"/>
          </a:p>
        </p:txBody>
      </p:sp>
      <p:sp>
        <p:nvSpPr>
          <p:cNvPr id="19" name="文本占位符 2"/>
          <p:cNvSpPr txBox="1"/>
          <p:nvPr/>
        </p:nvSpPr>
        <p:spPr>
          <a:xfrm>
            <a:off x="3996916" y="5062838"/>
            <a:ext cx="2520280" cy="648072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indent="0" algn="l" defTabSz="914400" rtl="0" eaLnBrk="1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3200" b="1" kern="1200" baseline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  <a:lvl2pPr marL="6858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ct val="0"/>
              </a:spcAft>
            </a:pPr>
            <a:r>
              <a:rPr lang="en-US" altLang="zh-CN" err="1"/>
              <a:t>chí</a:t>
            </a:r>
            <a:endParaRPr lang="zh-CN" altLang="en-US"/>
          </a:p>
        </p:txBody>
      </p:sp>
      <p:sp>
        <p:nvSpPr>
          <p:cNvPr id="20" name="文本占位符 2"/>
          <p:cNvSpPr txBox="1"/>
          <p:nvPr/>
        </p:nvSpPr>
        <p:spPr>
          <a:xfrm>
            <a:off x="1947748" y="5075410"/>
            <a:ext cx="2520280" cy="648072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indent="0" algn="l" defTabSz="914400" rtl="0" eaLnBrk="1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3200" b="1" kern="1200" baseline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  <a:lvl2pPr marL="6858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ct val="0"/>
              </a:spcAft>
            </a:pPr>
            <a:r>
              <a:rPr lang="en-US" altLang="zh-CN" err="1"/>
              <a:t>jī</a:t>
            </a:r>
            <a:endParaRPr lang="zh-CN" altLang="en-US"/>
          </a:p>
        </p:txBody>
      </p:sp>
      <p:sp>
        <p:nvSpPr>
          <p:cNvPr id="21" name="文本占位符 2"/>
          <p:cNvSpPr txBox="1"/>
          <p:nvPr/>
        </p:nvSpPr>
        <p:spPr>
          <a:xfrm>
            <a:off x="4151784" y="4380806"/>
            <a:ext cx="2520280" cy="648072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indent="0" algn="l" defTabSz="914400" rtl="0" eaLnBrk="1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3200" b="1" kern="1200" baseline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  <a:lvl2pPr marL="6858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ct val="0"/>
              </a:spcAft>
            </a:pPr>
            <a:r>
              <a:rPr lang="en-US" altLang="zh-CN" err="1"/>
              <a:t>méi</a:t>
            </a:r>
            <a:endParaRPr lang="zh-CN" altLang="en-US"/>
          </a:p>
        </p:txBody>
      </p:sp>
      <p:sp>
        <p:nvSpPr>
          <p:cNvPr id="22" name="文本占位符 2"/>
          <p:cNvSpPr txBox="1"/>
          <p:nvPr/>
        </p:nvSpPr>
        <p:spPr>
          <a:xfrm>
            <a:off x="1955540" y="4393378"/>
            <a:ext cx="2520280" cy="648072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indent="0" algn="l" defTabSz="914400" rtl="0" eaLnBrk="1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3200" b="1" kern="1200" baseline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  <a:lvl2pPr marL="6858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ct val="0"/>
              </a:spcAft>
            </a:pPr>
            <a:r>
              <a:rPr lang="en-US" altLang="zh-CN" err="1"/>
              <a:t>xī</a:t>
            </a:r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/>
              <a:t>3.</a:t>
            </a:r>
            <a:r>
              <a:rPr lang="zh-CN" altLang="zh-CN"/>
              <a:t>解释下列加点词的意思。</a:t>
            </a:r>
          </a:p>
          <a:p>
            <a:r>
              <a:rPr lang="en-US" altLang="zh-CN"/>
              <a:t>(1)</a:t>
            </a:r>
            <a:r>
              <a:rPr lang="zh-CN" altLang="zh-CN">
                <a:solidFill>
                  <a:srgbClr val="00B0F0"/>
                </a:solidFill>
              </a:rPr>
              <a:t>窈窕</a:t>
            </a:r>
            <a:r>
              <a:rPr lang="zh-CN" altLang="zh-CN"/>
              <a:t>淑女</a:t>
            </a:r>
            <a:r>
              <a:rPr lang="en-US" altLang="zh-CN"/>
              <a:t>:</a:t>
            </a:r>
            <a:r>
              <a:rPr lang="zh-CN" altLang="zh-CN" u="sng"/>
              <a:t>　</a:t>
            </a:r>
            <a:r>
              <a:rPr lang="en-US" altLang="zh-CN" u="sng"/>
              <a:t>                                  </a:t>
            </a:r>
            <a:r>
              <a:rPr lang="en-US" altLang="zh-CN"/>
              <a:t> </a:t>
            </a:r>
            <a:endParaRPr lang="zh-CN" altLang="zh-CN"/>
          </a:p>
          <a:p>
            <a:endParaRPr lang="en-US" altLang="zh-CN"/>
          </a:p>
          <a:p>
            <a:r>
              <a:rPr lang="en-US" altLang="zh-CN"/>
              <a:t>(2)</a:t>
            </a:r>
            <a:r>
              <a:rPr lang="zh-CN" altLang="zh-CN"/>
              <a:t>君子好</a:t>
            </a:r>
            <a:r>
              <a:rPr lang="zh-CN" altLang="zh-CN">
                <a:solidFill>
                  <a:srgbClr val="00B0F0"/>
                </a:solidFill>
              </a:rPr>
              <a:t>逑</a:t>
            </a:r>
            <a:r>
              <a:rPr lang="en-US" altLang="zh-CN"/>
              <a:t>:</a:t>
            </a:r>
            <a:r>
              <a:rPr lang="zh-CN" altLang="zh-CN" u="sng"/>
              <a:t>　</a:t>
            </a:r>
            <a:r>
              <a:rPr lang="en-US" altLang="zh-CN" u="sng"/>
              <a:t>                </a:t>
            </a:r>
            <a:endParaRPr lang="zh-CN" altLang="zh-CN"/>
          </a:p>
          <a:p>
            <a:r>
              <a:rPr lang="en-US" altLang="zh-CN"/>
              <a:t> </a:t>
            </a:r>
            <a:endParaRPr lang="zh-CN" altLang="zh-CN"/>
          </a:p>
          <a:p>
            <a:r>
              <a:rPr lang="en-US" altLang="zh-CN"/>
              <a:t>(3)</a:t>
            </a:r>
            <a:r>
              <a:rPr lang="zh-CN" altLang="zh-CN">
                <a:solidFill>
                  <a:srgbClr val="00B0F0"/>
                </a:solidFill>
              </a:rPr>
              <a:t>寤寐</a:t>
            </a:r>
            <a:r>
              <a:rPr lang="zh-CN" altLang="zh-CN"/>
              <a:t>思服</a:t>
            </a:r>
            <a:r>
              <a:rPr lang="en-US" altLang="zh-CN"/>
              <a:t>:</a:t>
            </a:r>
            <a:r>
              <a:rPr lang="zh-CN" altLang="zh-CN" u="sng"/>
              <a:t>　</a:t>
            </a:r>
            <a:r>
              <a:rPr lang="en-US" altLang="zh-CN" u="sng"/>
              <a:t>                    </a:t>
            </a:r>
            <a:r>
              <a:rPr lang="en-US" altLang="zh-CN"/>
              <a:t> </a:t>
            </a:r>
            <a:endParaRPr lang="zh-CN" altLang="zh-CN"/>
          </a:p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3664704" y="4918560"/>
            <a:ext cx="8074660" cy="925830"/>
          </a:xfrm>
        </p:spPr>
        <p:txBody>
          <a:bodyPr/>
          <a:lstStyle/>
          <a:p>
            <a:r>
              <a:rPr lang="zh-CN" altLang="zh-CN"/>
              <a:t>指日日夜夜</a:t>
            </a:r>
            <a:r>
              <a:rPr lang="en-US" altLang="zh-CN"/>
              <a:t> </a:t>
            </a:r>
            <a:endParaRPr lang="zh-CN" altLang="zh-CN"/>
          </a:p>
        </p:txBody>
      </p:sp>
      <p:sp>
        <p:nvSpPr>
          <p:cNvPr id="4" name="文本占位符 2"/>
          <p:cNvSpPr txBox="1"/>
          <p:nvPr/>
        </p:nvSpPr>
        <p:spPr>
          <a:xfrm>
            <a:off x="3664704" y="3374230"/>
            <a:ext cx="8074660" cy="925830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indent="0" algn="l" defTabSz="914400" rtl="0" eaLnBrk="1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3200" b="1" kern="1200" baseline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  <a:lvl2pPr marL="6858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ct val="0"/>
              </a:spcAft>
            </a:pPr>
            <a:r>
              <a:rPr lang="zh-CN" altLang="zh-CN"/>
              <a:t>配偶</a:t>
            </a:r>
            <a:endParaRPr lang="zh-CN" altLang="en-US"/>
          </a:p>
        </p:txBody>
      </p:sp>
      <p:sp>
        <p:nvSpPr>
          <p:cNvPr id="5" name="文本占位符 2"/>
          <p:cNvSpPr txBox="1"/>
          <p:nvPr/>
        </p:nvSpPr>
        <p:spPr>
          <a:xfrm>
            <a:off x="3863752" y="1829900"/>
            <a:ext cx="8074660" cy="925830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indent="0" algn="l" defTabSz="914400" rtl="0" eaLnBrk="1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3200" b="1" kern="1200" baseline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  <a:lvl2pPr marL="6858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ct val="0"/>
              </a:spcAft>
            </a:pPr>
            <a:r>
              <a:rPr lang="zh-CN" altLang="zh-CN"/>
              <a:t>文静美好的样子</a:t>
            </a:r>
            <a:r>
              <a:rPr lang="en-US" altLang="zh-CN"/>
              <a:t> </a:t>
            </a:r>
            <a:endParaRPr lang="zh-CN" altLang="zh-CN"/>
          </a:p>
          <a:p>
            <a:pPr fontAlgn="auto">
              <a:spcAft>
                <a:spcPct val="0"/>
              </a:spcAft>
            </a:pPr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/>
              <a:t>(4)</a:t>
            </a:r>
            <a:r>
              <a:rPr lang="zh-CN" altLang="zh-CN"/>
              <a:t>左右</a:t>
            </a:r>
            <a:r>
              <a:rPr lang="zh-CN" altLang="zh-CN">
                <a:solidFill>
                  <a:srgbClr val="00B0F0"/>
                </a:solidFill>
              </a:rPr>
              <a:t>芼</a:t>
            </a:r>
            <a:r>
              <a:rPr lang="zh-CN" altLang="zh-CN"/>
              <a:t>之</a:t>
            </a:r>
            <a:r>
              <a:rPr lang="en-US" altLang="zh-CN"/>
              <a:t>:</a:t>
            </a:r>
            <a:r>
              <a:rPr lang="zh-CN" altLang="zh-CN" u="sng"/>
              <a:t>　</a:t>
            </a:r>
            <a:r>
              <a:rPr lang="en-US" altLang="zh-CN" u="sng"/>
              <a:t>          </a:t>
            </a:r>
            <a:r>
              <a:rPr lang="en-US" altLang="zh-CN"/>
              <a:t> </a:t>
            </a:r>
            <a:endParaRPr lang="zh-CN" altLang="zh-CN"/>
          </a:p>
          <a:p>
            <a:endParaRPr lang="en-US" altLang="zh-CN"/>
          </a:p>
          <a:p>
            <a:r>
              <a:rPr lang="en-US" altLang="zh-CN"/>
              <a:t>(5)</a:t>
            </a:r>
            <a:r>
              <a:rPr lang="zh-CN" altLang="zh-CN">
                <a:solidFill>
                  <a:srgbClr val="00B0F0"/>
                </a:solidFill>
              </a:rPr>
              <a:t>蒹葭</a:t>
            </a:r>
            <a:r>
              <a:rPr lang="zh-CN" altLang="zh-CN"/>
              <a:t>苍苍</a:t>
            </a:r>
            <a:r>
              <a:rPr lang="en-US" altLang="zh-CN"/>
              <a:t>:</a:t>
            </a:r>
            <a:r>
              <a:rPr lang="zh-CN" altLang="zh-CN" u="sng"/>
              <a:t>　</a:t>
            </a:r>
            <a:r>
              <a:rPr lang="en-US" altLang="zh-CN" u="sng"/>
              <a:t>         </a:t>
            </a:r>
            <a:endParaRPr lang="zh-CN" altLang="zh-CN"/>
          </a:p>
          <a:p>
            <a:r>
              <a:rPr lang="en-US" altLang="zh-CN"/>
              <a:t> </a:t>
            </a:r>
            <a:endParaRPr lang="zh-CN" altLang="zh-CN"/>
          </a:p>
          <a:p>
            <a:r>
              <a:rPr lang="en-US" altLang="zh-CN"/>
              <a:t>(6)</a:t>
            </a:r>
            <a:r>
              <a:rPr lang="zh-CN" altLang="zh-CN">
                <a:solidFill>
                  <a:srgbClr val="00B0F0"/>
                </a:solidFill>
              </a:rPr>
              <a:t>溯洄</a:t>
            </a:r>
            <a:r>
              <a:rPr lang="zh-CN" altLang="zh-CN"/>
              <a:t>从之</a:t>
            </a:r>
            <a:r>
              <a:rPr lang="en-US" altLang="zh-CN"/>
              <a:t>:</a:t>
            </a:r>
            <a:r>
              <a:rPr lang="zh-CN" altLang="zh-CN" u="sng"/>
              <a:t>　</a:t>
            </a:r>
            <a:r>
              <a:rPr lang="en-US" altLang="zh-CN" u="sng"/>
              <a:t>               </a:t>
            </a:r>
            <a:endParaRPr lang="zh-CN" altLang="zh-CN"/>
          </a:p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3503712" y="4109263"/>
            <a:ext cx="2376264" cy="861483"/>
          </a:xfrm>
        </p:spPr>
        <p:txBody>
          <a:bodyPr/>
          <a:lstStyle/>
          <a:p>
            <a:r>
              <a:rPr lang="zh-CN" altLang="zh-CN"/>
              <a:t>逆流而上</a:t>
            </a:r>
            <a:endParaRPr lang="zh-CN" altLang="en-US"/>
          </a:p>
        </p:txBody>
      </p:sp>
      <p:sp>
        <p:nvSpPr>
          <p:cNvPr id="4" name="文本占位符 2"/>
          <p:cNvSpPr txBox="1"/>
          <p:nvPr/>
        </p:nvSpPr>
        <p:spPr>
          <a:xfrm>
            <a:off x="3637964" y="1241746"/>
            <a:ext cx="8074660" cy="925830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indent="0" algn="l" defTabSz="914400" rtl="0" eaLnBrk="1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3200" b="1" kern="1200" baseline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  <a:lvl2pPr marL="6858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ct val="0"/>
              </a:spcAft>
            </a:pPr>
            <a:r>
              <a:rPr lang="zh-CN" altLang="zh-CN"/>
              <a:t>挑选</a:t>
            </a:r>
            <a:r>
              <a:rPr lang="en-US" altLang="zh-CN"/>
              <a:t> </a:t>
            </a:r>
            <a:endParaRPr lang="zh-CN" altLang="zh-CN"/>
          </a:p>
          <a:p>
            <a:pPr fontAlgn="auto">
              <a:spcAft>
                <a:spcPct val="0"/>
              </a:spcAft>
            </a:pPr>
            <a:endParaRPr lang="zh-CN" altLang="en-US"/>
          </a:p>
        </p:txBody>
      </p:sp>
      <p:sp>
        <p:nvSpPr>
          <p:cNvPr id="5" name="文本占位符 2"/>
          <p:cNvSpPr txBox="1"/>
          <p:nvPr/>
        </p:nvSpPr>
        <p:spPr>
          <a:xfrm>
            <a:off x="3618220" y="2628425"/>
            <a:ext cx="8074660" cy="925830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indent="0" algn="l" defTabSz="914400" rtl="0" eaLnBrk="1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3200" b="1" kern="1200" baseline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  <a:lvl2pPr marL="6858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ct val="0"/>
              </a:spcAft>
            </a:pPr>
            <a:r>
              <a:rPr lang="zh-CN" altLang="zh-CN"/>
              <a:t>芦苇</a:t>
            </a:r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479376" y="1287051"/>
            <a:ext cx="11233248" cy="5100186"/>
          </a:xfrm>
        </p:spPr>
        <p:txBody>
          <a:bodyPr/>
          <a:lstStyle/>
          <a:p>
            <a:r>
              <a:rPr lang="en-US" altLang="zh-CN"/>
              <a:t>4.</a:t>
            </a:r>
            <a:r>
              <a:rPr lang="zh-CN" altLang="zh-CN"/>
              <a:t>《关雎》写了一个男子对一位美丽少女的</a:t>
            </a:r>
            <a:r>
              <a:rPr lang="zh-CN" altLang="zh-CN" u="sng"/>
              <a:t>　</a:t>
            </a:r>
            <a:r>
              <a:rPr lang="en-US" altLang="zh-CN" u="sng"/>
              <a:t>  </a:t>
            </a:r>
            <a:r>
              <a:rPr lang="zh-CN" altLang="zh-CN" u="sng"/>
              <a:t>　</a:t>
            </a:r>
            <a:r>
              <a:rPr lang="zh-CN" altLang="zh-CN"/>
              <a:t>之情</a:t>
            </a:r>
            <a:r>
              <a:rPr lang="en-US" altLang="zh-CN"/>
              <a:t>,</a:t>
            </a:r>
            <a:r>
              <a:rPr lang="zh-CN" altLang="zh-CN"/>
              <a:t>因追而不得</a:t>
            </a:r>
            <a:r>
              <a:rPr lang="en-US" altLang="zh-CN"/>
              <a:t>,</a:t>
            </a:r>
            <a:r>
              <a:rPr lang="zh-CN" altLang="zh-CN"/>
              <a:t>于是他日思夜想</a:t>
            </a:r>
            <a:r>
              <a:rPr lang="en-US" altLang="zh-CN"/>
              <a:t>,</a:t>
            </a:r>
            <a:r>
              <a:rPr lang="zh-CN" altLang="zh-CN"/>
              <a:t>辗转反侧</a:t>
            </a:r>
            <a:r>
              <a:rPr lang="en-US" altLang="zh-CN"/>
              <a:t>,</a:t>
            </a:r>
            <a:r>
              <a:rPr lang="zh-CN" altLang="zh-CN"/>
              <a:t>夜不能寐。他还做梦梦见弹琴奏瑟</a:t>
            </a:r>
            <a:r>
              <a:rPr lang="en-US" altLang="zh-CN"/>
              <a:t>,</a:t>
            </a:r>
            <a:r>
              <a:rPr lang="zh-CN" altLang="zh-CN"/>
              <a:t>取悦这位姑娘。</a:t>
            </a:r>
            <a:r>
              <a:rPr lang="en-US" altLang="zh-CN"/>
              <a:t> </a:t>
            </a:r>
            <a:endParaRPr lang="zh-CN" altLang="zh-CN"/>
          </a:p>
          <a:p>
            <a:r>
              <a:rPr lang="en-US" altLang="zh-CN"/>
              <a:t>5.</a:t>
            </a:r>
            <a:r>
              <a:rPr lang="zh-CN" altLang="zh-CN"/>
              <a:t>《蒹葭》以</a:t>
            </a:r>
            <a:r>
              <a:rPr lang="zh-CN" altLang="zh-CN" u="sng"/>
              <a:t>　</a:t>
            </a:r>
            <a:r>
              <a:rPr lang="en-US" altLang="zh-CN" u="sng"/>
              <a:t>  </a:t>
            </a:r>
            <a:r>
              <a:rPr lang="zh-CN" altLang="zh-CN" u="sng"/>
              <a:t>　</a:t>
            </a:r>
            <a:r>
              <a:rPr lang="zh-CN" altLang="zh-CN"/>
              <a:t>起兴</a:t>
            </a:r>
            <a:r>
              <a:rPr lang="en-US" altLang="zh-CN"/>
              <a:t>,</a:t>
            </a:r>
            <a:r>
              <a:rPr lang="zh-CN" altLang="zh-CN"/>
              <a:t>写出了</a:t>
            </a:r>
            <a:r>
              <a:rPr lang="zh-CN" altLang="zh-CN" u="sng"/>
              <a:t>　</a:t>
            </a:r>
            <a:r>
              <a:rPr lang="en-US" altLang="zh-CN" u="sng"/>
              <a:t>                    </a:t>
            </a:r>
            <a:r>
              <a:rPr lang="zh-CN" altLang="zh-CN" u="sng"/>
              <a:t>　</a:t>
            </a:r>
            <a:r>
              <a:rPr lang="zh-CN" altLang="zh-CN"/>
              <a:t>的苦恼心情。</a:t>
            </a:r>
            <a:r>
              <a:rPr lang="en-US" altLang="zh-CN"/>
              <a:t> </a:t>
            </a:r>
            <a:endParaRPr lang="zh-CN" altLang="zh-CN"/>
          </a:p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6861808" y="3441216"/>
            <a:ext cx="3666892" cy="575830"/>
          </a:xfrm>
        </p:spPr>
        <p:txBody>
          <a:bodyPr/>
          <a:lstStyle/>
          <a:p>
            <a:r>
              <a:rPr lang="zh-CN" altLang="zh-CN"/>
              <a:t>追寻伊人而不得</a:t>
            </a:r>
            <a:endParaRPr lang="zh-CN" altLang="en-US"/>
          </a:p>
        </p:txBody>
      </p:sp>
      <p:sp>
        <p:nvSpPr>
          <p:cNvPr id="4" name="文本占位符 2"/>
          <p:cNvSpPr txBox="1"/>
          <p:nvPr/>
        </p:nvSpPr>
        <p:spPr>
          <a:xfrm>
            <a:off x="3791744" y="3441216"/>
            <a:ext cx="1938700" cy="79185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indent="0" algn="l" defTabSz="914400" rtl="0" eaLnBrk="1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3200" b="1" kern="1200" baseline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  <a:lvl2pPr marL="6858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ct val="0"/>
              </a:spcAft>
            </a:pPr>
            <a:r>
              <a:rPr lang="zh-CN" altLang="zh-CN"/>
              <a:t>蒹葭</a:t>
            </a:r>
            <a:endParaRPr lang="zh-CN" altLang="en-US"/>
          </a:p>
        </p:txBody>
      </p:sp>
      <p:sp>
        <p:nvSpPr>
          <p:cNvPr id="5" name="文本占位符 2"/>
          <p:cNvSpPr txBox="1"/>
          <p:nvPr/>
        </p:nvSpPr>
        <p:spPr>
          <a:xfrm>
            <a:off x="9192344" y="1287052"/>
            <a:ext cx="1938700" cy="79185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indent="0" algn="l" defTabSz="914400" rtl="0" eaLnBrk="1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3200" b="1" kern="1200" baseline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  <a:lvl2pPr marL="6858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ct val="0"/>
              </a:spcAft>
            </a:pPr>
            <a:r>
              <a:rPr lang="zh-CN" altLang="zh-CN"/>
              <a:t>相思</a:t>
            </a:r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/>
              <a:t>         </a:t>
            </a:r>
            <a:r>
              <a:rPr lang="zh-CN" altLang="zh-CN"/>
              <a:t>读出诗歌的节奏和韵律</a:t>
            </a:r>
            <a:r>
              <a:rPr lang="en-US" altLang="zh-CN"/>
              <a:t>,</a:t>
            </a:r>
            <a:r>
              <a:rPr lang="zh-CN" altLang="zh-CN"/>
              <a:t>疏通大意</a:t>
            </a:r>
            <a:r>
              <a:rPr lang="en-US" altLang="zh-CN"/>
              <a:t>,</a:t>
            </a:r>
            <a:r>
              <a:rPr lang="zh-CN" altLang="zh-CN"/>
              <a:t>并且熟读成诵。</a:t>
            </a:r>
          </a:p>
          <a:p>
            <a:r>
              <a:rPr lang="zh-CN" altLang="zh-CN"/>
              <a:t>　　</a:t>
            </a:r>
            <a:r>
              <a:rPr lang="en-US" altLang="zh-CN"/>
              <a:t>1.</a:t>
            </a:r>
            <a:r>
              <a:rPr lang="zh-CN" altLang="zh-CN"/>
              <a:t>朗读诗歌</a:t>
            </a:r>
            <a:r>
              <a:rPr lang="en-US" altLang="zh-CN"/>
              <a:t>,</a:t>
            </a:r>
            <a:r>
              <a:rPr lang="zh-CN" altLang="zh-CN"/>
              <a:t>读出四言诗的节奏和韵律</a:t>
            </a:r>
            <a:r>
              <a:rPr lang="en-US" altLang="zh-CN"/>
              <a:t>,</a:t>
            </a:r>
            <a:r>
              <a:rPr lang="zh-CN" altLang="zh-CN"/>
              <a:t>并且熟读成诵。</a:t>
            </a:r>
          </a:p>
          <a:p>
            <a:endParaRPr lang="zh-CN" altLang="en-US"/>
          </a:p>
        </p:txBody>
      </p:sp>
      <p:pic>
        <p:nvPicPr>
          <p:cNvPr id="4" name="驱动一.eps" descr="id:2147496408;FounderCES"/>
          <p:cNvPicPr/>
          <p:nvPr/>
        </p:nvPicPr>
        <p:blipFill>
          <a:blip r:embed="rId2"/>
          <a:stretch>
            <a:fillRect/>
          </a:stretch>
        </p:blipFill>
        <p:spPr>
          <a:xfrm>
            <a:off x="479376" y="1412776"/>
            <a:ext cx="1627043" cy="52126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>
                <a:solidFill>
                  <a:srgbClr val="00B0F0"/>
                </a:solidFill>
              </a:rPr>
              <a:t>·</a:t>
            </a:r>
            <a:r>
              <a:rPr lang="zh-CN" altLang="zh-CN">
                <a:solidFill>
                  <a:srgbClr val="00B0F0"/>
                </a:solidFill>
              </a:rPr>
              <a:t>学习小助手</a:t>
            </a:r>
            <a:r>
              <a:rPr lang="en-US" altLang="zh-CN">
                <a:solidFill>
                  <a:srgbClr val="00B0F0"/>
                </a:solidFill>
              </a:rPr>
              <a:t>·</a:t>
            </a:r>
            <a:endParaRPr lang="zh-CN" altLang="zh-CN">
              <a:solidFill>
                <a:srgbClr val="00B0F0"/>
              </a:solidFill>
            </a:endParaRPr>
          </a:p>
          <a:p>
            <a:r>
              <a:rPr lang="zh-CN" altLang="zh-CN"/>
              <a:t>提前朗读诗歌</a:t>
            </a:r>
            <a:r>
              <a:rPr lang="en-US" altLang="zh-CN"/>
              <a:t>,</a:t>
            </a:r>
            <a:r>
              <a:rPr lang="zh-CN" altLang="zh-CN"/>
              <a:t>夯实易错字读音</a:t>
            </a:r>
            <a:r>
              <a:rPr lang="en-US" altLang="zh-CN"/>
              <a:t>,</a:t>
            </a:r>
            <a:r>
              <a:rPr lang="zh-CN" altLang="zh-CN"/>
              <a:t>如</a:t>
            </a:r>
            <a:r>
              <a:rPr lang="en-US" altLang="zh-CN"/>
              <a:t>:</a:t>
            </a:r>
            <a:r>
              <a:rPr lang="zh-CN" altLang="zh-CN"/>
              <a:t>雎鸠、窈窕、荇、寤寐、蒹葭、溯洄、坻、涘、沚等</a:t>
            </a:r>
            <a:r>
              <a:rPr lang="en-US" altLang="zh-CN"/>
              <a:t>,</a:t>
            </a:r>
            <a:r>
              <a:rPr lang="zh-CN" altLang="zh-CN"/>
              <a:t>句子的停顿不要读错</a:t>
            </a:r>
            <a:r>
              <a:rPr lang="en-US" altLang="zh-CN"/>
              <a:t>,</a:t>
            </a:r>
            <a:r>
              <a:rPr lang="zh-CN" altLang="zh-CN"/>
              <a:t>按照意思朗读。注意在听老师范读或名家音频朗读时做好标记。</a:t>
            </a:r>
          </a:p>
          <a:p>
            <a:r>
              <a:rPr lang="en-US" altLang="zh-CN">
                <a:solidFill>
                  <a:srgbClr val="00B0F0"/>
                </a:solidFill>
              </a:rPr>
              <a:t>·</a:t>
            </a:r>
            <a:r>
              <a:rPr lang="zh-CN" altLang="zh-CN">
                <a:solidFill>
                  <a:srgbClr val="00B0F0"/>
                </a:solidFill>
              </a:rPr>
              <a:t>导学参考</a:t>
            </a:r>
            <a:r>
              <a:rPr lang="en-US" altLang="zh-CN">
                <a:solidFill>
                  <a:srgbClr val="00B0F0"/>
                </a:solidFill>
              </a:rPr>
              <a:t>·</a:t>
            </a:r>
            <a:endParaRPr lang="zh-CN" altLang="zh-CN">
              <a:solidFill>
                <a:srgbClr val="00B0F0"/>
              </a:solidFill>
            </a:endParaRPr>
          </a:p>
          <a:p>
            <a:r>
              <a:rPr lang="zh-CN" altLang="zh-CN"/>
              <a:t>由教师范读</a:t>
            </a:r>
            <a:r>
              <a:rPr lang="en-US" altLang="zh-CN"/>
              <a:t>,</a:t>
            </a:r>
            <a:r>
              <a:rPr lang="zh-CN" altLang="zh-CN"/>
              <a:t>让学生多次朗读</a:t>
            </a:r>
            <a:r>
              <a:rPr lang="en-US" altLang="zh-CN"/>
              <a:t>,</a:t>
            </a:r>
            <a:r>
              <a:rPr lang="zh-CN" altLang="zh-CN"/>
              <a:t>在朗读中感知诗歌的意蕴和主要内容</a:t>
            </a:r>
            <a:r>
              <a:rPr lang="en-US" altLang="zh-CN"/>
              <a:t>,</a:t>
            </a:r>
            <a:r>
              <a:rPr lang="zh-CN" altLang="zh-CN"/>
              <a:t>为后面的讲解做铺垫。</a:t>
            </a:r>
          </a:p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/>
              <a:t>2.</a:t>
            </a:r>
            <a:r>
              <a:rPr lang="zh-CN" altLang="zh-CN"/>
              <a:t>再读诗歌</a:t>
            </a:r>
            <a:r>
              <a:rPr lang="en-US" altLang="zh-CN"/>
              <a:t>,</a:t>
            </a:r>
            <a:r>
              <a:rPr lang="zh-CN" altLang="zh-CN"/>
              <a:t>疏通积累。</a:t>
            </a:r>
          </a:p>
          <a:p>
            <a:endParaRPr lang="en-US" altLang="zh-CN">
              <a:solidFill>
                <a:srgbClr val="00B0F0"/>
              </a:solidFill>
            </a:endParaRPr>
          </a:p>
          <a:p>
            <a:r>
              <a:rPr lang="en-US" altLang="zh-CN">
                <a:solidFill>
                  <a:srgbClr val="00B0F0"/>
                </a:solidFill>
              </a:rPr>
              <a:t>·</a:t>
            </a:r>
            <a:r>
              <a:rPr lang="zh-CN" altLang="zh-CN">
                <a:solidFill>
                  <a:srgbClr val="00B0F0"/>
                </a:solidFill>
              </a:rPr>
              <a:t>导学参考</a:t>
            </a:r>
            <a:r>
              <a:rPr lang="en-US" altLang="zh-CN">
                <a:solidFill>
                  <a:srgbClr val="00B0F0"/>
                </a:solidFill>
              </a:rPr>
              <a:t>·</a:t>
            </a:r>
            <a:endParaRPr lang="zh-CN" altLang="zh-CN">
              <a:solidFill>
                <a:srgbClr val="00B0F0"/>
              </a:solidFill>
            </a:endParaRPr>
          </a:p>
          <a:p>
            <a:r>
              <a:rPr lang="zh-CN" altLang="zh-CN"/>
              <a:t>对于学生解决不了的词句</a:t>
            </a:r>
            <a:r>
              <a:rPr lang="en-US" altLang="zh-CN"/>
              <a:t>,</a:t>
            </a:r>
            <a:r>
              <a:rPr lang="zh-CN" altLang="zh-CN"/>
              <a:t>教师加以点拨</a:t>
            </a:r>
            <a:r>
              <a:rPr lang="en-US" altLang="zh-CN"/>
              <a:t>,</a:t>
            </a:r>
            <a:r>
              <a:rPr lang="zh-CN" altLang="zh-CN"/>
              <a:t>最后投影显示出来。</a:t>
            </a:r>
          </a:p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/>
              <a:t>(1)</a:t>
            </a:r>
            <a:r>
              <a:rPr lang="zh-CN" altLang="zh-CN"/>
              <a:t>指出下面加点词的古今异义。</a:t>
            </a:r>
          </a:p>
          <a:p>
            <a:r>
              <a:rPr lang="en-US" altLang="zh-CN"/>
              <a:t>①</a:t>
            </a:r>
            <a:r>
              <a:rPr lang="zh-CN" altLang="zh-CN"/>
              <a:t>左右</a:t>
            </a:r>
            <a:r>
              <a:rPr lang="zh-CN" altLang="zh-CN">
                <a:solidFill>
                  <a:srgbClr val="00B0F0"/>
                </a:solidFill>
              </a:rPr>
              <a:t>流</a:t>
            </a:r>
            <a:r>
              <a:rPr lang="zh-CN" altLang="zh-CN"/>
              <a:t>之</a:t>
            </a:r>
          </a:p>
          <a:p>
            <a:r>
              <a:rPr lang="zh-CN" altLang="zh-CN"/>
              <a:t>古义</a:t>
            </a:r>
            <a:r>
              <a:rPr lang="en-US" altLang="zh-CN"/>
              <a:t>:</a:t>
            </a:r>
            <a:r>
              <a:rPr lang="zh-CN" altLang="zh-CN" u="sng"/>
              <a:t>　</a:t>
            </a:r>
            <a:r>
              <a:rPr lang="en-US" altLang="zh-CN" u="sng"/>
              <a:t>             </a:t>
            </a:r>
            <a:endParaRPr lang="zh-CN" altLang="zh-CN"/>
          </a:p>
          <a:p>
            <a:r>
              <a:rPr lang="en-US" altLang="zh-CN"/>
              <a:t> </a:t>
            </a:r>
            <a:endParaRPr lang="zh-CN" altLang="zh-CN"/>
          </a:p>
          <a:p>
            <a:r>
              <a:rPr lang="zh-CN" altLang="zh-CN"/>
              <a:t>今义</a:t>
            </a:r>
            <a:r>
              <a:rPr lang="en-US" altLang="zh-CN"/>
              <a:t>:</a:t>
            </a:r>
            <a:r>
              <a:rPr lang="zh-CN" altLang="zh-CN" u="sng"/>
              <a:t>　</a:t>
            </a:r>
            <a:r>
              <a:rPr lang="en-US" altLang="zh-CN" u="sng"/>
              <a:t>                             </a:t>
            </a:r>
            <a:endParaRPr lang="zh-CN" altLang="zh-CN"/>
          </a:p>
          <a:p>
            <a:r>
              <a:rPr lang="en-US" altLang="zh-CN"/>
              <a:t> </a:t>
            </a:r>
            <a:endParaRPr lang="zh-CN" altLang="zh-CN"/>
          </a:p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2567608" y="4164186"/>
            <a:ext cx="3384376" cy="791854"/>
          </a:xfrm>
        </p:spPr>
        <p:txBody>
          <a:bodyPr/>
          <a:lstStyle/>
          <a:p>
            <a:r>
              <a:rPr lang="zh-CN" altLang="zh-CN"/>
              <a:t>液体移动</a:t>
            </a:r>
            <a:r>
              <a:rPr lang="en-US" altLang="zh-CN"/>
              <a:t>;</a:t>
            </a:r>
            <a:r>
              <a:rPr lang="zh-CN" altLang="zh-CN"/>
              <a:t>流动</a:t>
            </a:r>
            <a:endParaRPr lang="zh-CN" altLang="en-US"/>
          </a:p>
        </p:txBody>
      </p:sp>
      <p:sp>
        <p:nvSpPr>
          <p:cNvPr id="4" name="文本占位符 2"/>
          <p:cNvSpPr txBox="1"/>
          <p:nvPr/>
        </p:nvSpPr>
        <p:spPr>
          <a:xfrm>
            <a:off x="2567608" y="2635207"/>
            <a:ext cx="8102600" cy="88963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indent="0" algn="l" defTabSz="914400" rtl="0" eaLnBrk="1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3200" b="1" kern="1200" baseline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  <a:lvl2pPr marL="6858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ct val="0"/>
              </a:spcAft>
            </a:pPr>
            <a:r>
              <a:rPr lang="zh-CN" altLang="zh-CN"/>
              <a:t>求取</a:t>
            </a:r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/>
              <a:t>②</a:t>
            </a:r>
            <a:r>
              <a:rPr lang="zh-CN" altLang="zh-CN"/>
              <a:t>道</a:t>
            </a:r>
            <a:r>
              <a:rPr lang="zh-CN" altLang="zh-CN">
                <a:solidFill>
                  <a:srgbClr val="00B0F0"/>
                </a:solidFill>
              </a:rPr>
              <a:t>阻</a:t>
            </a:r>
            <a:r>
              <a:rPr lang="zh-CN" altLang="zh-CN"/>
              <a:t>且长</a:t>
            </a:r>
          </a:p>
          <a:p>
            <a:r>
              <a:rPr lang="zh-CN" altLang="zh-CN"/>
              <a:t>古义</a:t>
            </a:r>
            <a:r>
              <a:rPr lang="en-US" altLang="zh-CN"/>
              <a:t>:</a:t>
            </a:r>
            <a:r>
              <a:rPr lang="zh-CN" altLang="zh-CN" u="sng"/>
              <a:t>　</a:t>
            </a:r>
            <a:r>
              <a:rPr lang="en-US" altLang="zh-CN" u="sng"/>
              <a:t>         </a:t>
            </a:r>
            <a:endParaRPr lang="zh-CN" altLang="zh-CN"/>
          </a:p>
          <a:p>
            <a:r>
              <a:rPr lang="en-US" altLang="zh-CN"/>
              <a:t> </a:t>
            </a:r>
            <a:endParaRPr lang="zh-CN" altLang="zh-CN"/>
          </a:p>
          <a:p>
            <a:r>
              <a:rPr lang="zh-CN" altLang="zh-CN"/>
              <a:t>今义</a:t>
            </a:r>
            <a:r>
              <a:rPr lang="en-US" altLang="zh-CN"/>
              <a:t>:</a:t>
            </a:r>
            <a:r>
              <a:rPr lang="zh-CN" altLang="zh-CN" u="sng"/>
              <a:t>　</a:t>
            </a:r>
            <a:r>
              <a:rPr lang="en-US" altLang="zh-CN" u="sng"/>
              <a:t>                 </a:t>
            </a:r>
            <a:endParaRPr lang="zh-CN" altLang="zh-CN"/>
          </a:p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2397585" y="3447181"/>
            <a:ext cx="2154919" cy="746994"/>
          </a:xfrm>
        </p:spPr>
        <p:txBody>
          <a:bodyPr/>
          <a:lstStyle/>
          <a:p>
            <a:r>
              <a:rPr lang="zh-CN" altLang="zh-CN"/>
              <a:t>阻挡</a:t>
            </a:r>
            <a:r>
              <a:rPr lang="en-US" altLang="zh-CN"/>
              <a:t>;</a:t>
            </a:r>
            <a:r>
              <a:rPr lang="zh-CN" altLang="zh-CN"/>
              <a:t>阻碍</a:t>
            </a:r>
            <a:endParaRPr lang="zh-CN" altLang="en-US"/>
          </a:p>
        </p:txBody>
      </p:sp>
      <p:sp>
        <p:nvSpPr>
          <p:cNvPr id="4" name="文本占位符 2"/>
          <p:cNvSpPr txBox="1"/>
          <p:nvPr/>
        </p:nvSpPr>
        <p:spPr>
          <a:xfrm>
            <a:off x="2424721" y="1953542"/>
            <a:ext cx="1448544" cy="2240633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indent="0" algn="l" defTabSz="914400" rtl="0" eaLnBrk="1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3200" b="1" kern="1200" baseline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  <a:lvl2pPr marL="6858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ct val="0"/>
              </a:spcAft>
            </a:pPr>
            <a:r>
              <a:rPr lang="zh-CN" altLang="zh-CN"/>
              <a:t>艰险</a:t>
            </a:r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/>
              <a:t>(2)</a:t>
            </a:r>
            <a:r>
              <a:rPr lang="zh-CN" altLang="zh-CN"/>
              <a:t>解释下列句中加点词的活用现象。</a:t>
            </a:r>
          </a:p>
          <a:p>
            <a:r>
              <a:rPr lang="en-US" altLang="zh-CN"/>
              <a:t>①</a:t>
            </a:r>
            <a:r>
              <a:rPr lang="zh-CN" altLang="zh-CN"/>
              <a:t>琴瑟</a:t>
            </a:r>
            <a:r>
              <a:rPr lang="zh-CN" altLang="zh-CN">
                <a:solidFill>
                  <a:srgbClr val="00B0F0"/>
                </a:solidFill>
              </a:rPr>
              <a:t>友</a:t>
            </a:r>
            <a:r>
              <a:rPr lang="zh-CN" altLang="zh-CN"/>
              <a:t>之</a:t>
            </a:r>
            <a:r>
              <a:rPr lang="en-US" altLang="zh-CN"/>
              <a:t>:</a:t>
            </a:r>
            <a:r>
              <a:rPr lang="zh-CN" altLang="zh-CN" u="sng"/>
              <a:t>　</a:t>
            </a:r>
            <a:r>
              <a:rPr lang="en-US" altLang="zh-CN" u="sng"/>
              <a:t>                                                                   </a:t>
            </a:r>
            <a:endParaRPr lang="zh-CN" altLang="zh-CN"/>
          </a:p>
          <a:p>
            <a:r>
              <a:rPr lang="en-US" altLang="zh-CN"/>
              <a:t> </a:t>
            </a:r>
            <a:endParaRPr lang="zh-CN" altLang="zh-CN"/>
          </a:p>
          <a:p>
            <a:r>
              <a:rPr lang="en-US" altLang="zh-CN"/>
              <a:t>②</a:t>
            </a:r>
            <a:r>
              <a:rPr lang="zh-CN" altLang="zh-CN"/>
              <a:t>道阻且</a:t>
            </a:r>
            <a:r>
              <a:rPr lang="zh-CN" altLang="zh-CN">
                <a:solidFill>
                  <a:srgbClr val="00B0F0"/>
                </a:solidFill>
              </a:rPr>
              <a:t>右</a:t>
            </a:r>
            <a:r>
              <a:rPr lang="en-US" altLang="zh-CN"/>
              <a:t>:</a:t>
            </a:r>
            <a:r>
              <a:rPr lang="zh-CN" altLang="zh-CN" u="sng"/>
              <a:t>　</a:t>
            </a:r>
            <a:r>
              <a:rPr lang="en-US" altLang="zh-CN" u="sng"/>
              <a:t>                                                                       </a:t>
            </a:r>
            <a:endParaRPr lang="zh-CN" altLang="zh-CN"/>
          </a:p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4079776" y="3391640"/>
            <a:ext cx="8635639" cy="891009"/>
          </a:xfrm>
        </p:spPr>
        <p:txBody>
          <a:bodyPr/>
          <a:lstStyle/>
          <a:p>
            <a:r>
              <a:rPr lang="zh-CN" altLang="zh-CN"/>
              <a:t>方位名词作形容词</a:t>
            </a:r>
            <a:r>
              <a:rPr lang="en-US" altLang="zh-CN"/>
              <a:t>,</a:t>
            </a:r>
            <a:r>
              <a:rPr lang="zh-CN" altLang="zh-CN"/>
              <a:t>迂回曲折。</a:t>
            </a:r>
            <a:endParaRPr lang="zh-CN" altLang="en-US"/>
          </a:p>
        </p:txBody>
      </p:sp>
      <p:sp>
        <p:nvSpPr>
          <p:cNvPr id="4" name="文本占位符 2"/>
          <p:cNvSpPr txBox="1"/>
          <p:nvPr/>
        </p:nvSpPr>
        <p:spPr>
          <a:xfrm>
            <a:off x="3559313" y="2001110"/>
            <a:ext cx="8635639" cy="891009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indent="0" algn="l" defTabSz="914400" rtl="0" eaLnBrk="1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3200" b="1" kern="1200" baseline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  <a:lvl2pPr marL="6858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ct val="0"/>
              </a:spcAft>
            </a:pPr>
            <a:r>
              <a:rPr lang="zh-CN" altLang="zh-CN"/>
              <a:t>名词的意动用法</a:t>
            </a:r>
            <a:r>
              <a:rPr lang="en-US" altLang="zh-CN"/>
              <a:t>,</a:t>
            </a:r>
            <a:r>
              <a:rPr lang="zh-CN" altLang="zh-CN"/>
              <a:t>对</a:t>
            </a:r>
            <a:r>
              <a:rPr lang="en-US" altLang="zh-CN"/>
              <a:t>……</a:t>
            </a:r>
            <a:r>
              <a:rPr lang="zh-CN" altLang="zh-CN"/>
              <a:t>表示亲近。</a:t>
            </a:r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/>
              <a:t>          </a:t>
            </a:r>
            <a:r>
              <a:rPr lang="zh-CN" altLang="zh-CN"/>
              <a:t>熟读成诵</a:t>
            </a:r>
            <a:r>
              <a:rPr lang="en-US" altLang="zh-CN"/>
              <a:t>,</a:t>
            </a:r>
            <a:r>
              <a:rPr lang="zh-CN" altLang="zh-CN"/>
              <a:t>整体感知诗歌主要内容。</a:t>
            </a:r>
          </a:p>
          <a:p>
            <a:r>
              <a:rPr lang="en-US" altLang="zh-CN"/>
              <a:t>1.</a:t>
            </a:r>
            <a:r>
              <a:rPr lang="zh-CN" altLang="zh-CN"/>
              <a:t>《关雎》共</a:t>
            </a:r>
            <a:r>
              <a:rPr lang="en-US" altLang="zh-CN"/>
              <a:t>5</a:t>
            </a:r>
            <a:r>
              <a:rPr lang="zh-CN" altLang="zh-CN"/>
              <a:t>小节</a:t>
            </a:r>
            <a:r>
              <a:rPr lang="en-US" altLang="zh-CN"/>
              <a:t>,</a:t>
            </a:r>
            <a:r>
              <a:rPr lang="zh-CN" altLang="zh-CN"/>
              <a:t>其结构层次是怎样的</a:t>
            </a:r>
            <a:r>
              <a:rPr lang="en-US" altLang="zh-CN"/>
              <a:t>?</a:t>
            </a:r>
            <a:endParaRPr lang="zh-CN" altLang="zh-CN"/>
          </a:p>
          <a:p>
            <a:endParaRPr lang="zh-CN" altLang="en-US"/>
          </a:p>
        </p:txBody>
      </p:sp>
      <p:pic>
        <p:nvPicPr>
          <p:cNvPr id="4" name="驱动二.eps" descr="id:2147496415;FounderCES"/>
          <p:cNvPicPr/>
          <p:nvPr/>
        </p:nvPicPr>
        <p:blipFill>
          <a:blip r:embed="rId2"/>
          <a:stretch>
            <a:fillRect/>
          </a:stretch>
        </p:blipFill>
        <p:spPr>
          <a:xfrm>
            <a:off x="623392" y="1315652"/>
            <a:ext cx="1584176" cy="574981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zh-CN">
                <a:solidFill>
                  <a:srgbClr val="FF0000"/>
                </a:solidFill>
              </a:rPr>
              <a:t>第一章</a:t>
            </a:r>
            <a:r>
              <a:rPr lang="en-US" altLang="zh-CN">
                <a:solidFill>
                  <a:srgbClr val="FF0000"/>
                </a:solidFill>
              </a:rPr>
              <a:t>(</a:t>
            </a:r>
            <a:r>
              <a:rPr lang="zh-CN" altLang="zh-CN">
                <a:solidFill>
                  <a:srgbClr val="FF0000"/>
                </a:solidFill>
              </a:rPr>
              <a:t>第</a:t>
            </a:r>
            <a:r>
              <a:rPr lang="en-US" altLang="zh-CN">
                <a:solidFill>
                  <a:srgbClr val="FF0000"/>
                </a:solidFill>
              </a:rPr>
              <a:t>1</a:t>
            </a:r>
            <a:r>
              <a:rPr lang="zh-CN" altLang="zh-CN">
                <a:solidFill>
                  <a:srgbClr val="FF0000"/>
                </a:solidFill>
              </a:rPr>
              <a:t>节</a:t>
            </a:r>
            <a:r>
              <a:rPr lang="en-US" altLang="zh-CN">
                <a:solidFill>
                  <a:srgbClr val="FF0000"/>
                </a:solidFill>
              </a:rPr>
              <a:t>):</a:t>
            </a:r>
            <a:r>
              <a:rPr lang="zh-CN" altLang="zh-CN">
                <a:solidFill>
                  <a:srgbClr val="FF0000"/>
                </a:solidFill>
              </a:rPr>
              <a:t>描写小伙子见到一位漂亮的姑娘</a:t>
            </a:r>
            <a:r>
              <a:rPr lang="en-US" altLang="zh-CN">
                <a:solidFill>
                  <a:srgbClr val="FF0000"/>
                </a:solidFill>
              </a:rPr>
              <a:t>,</a:t>
            </a:r>
            <a:r>
              <a:rPr lang="zh-CN" altLang="zh-CN">
                <a:solidFill>
                  <a:srgbClr val="FF0000"/>
                </a:solidFill>
              </a:rPr>
              <a:t>从而引起爱慕的感情和求婚的愿望。</a:t>
            </a:r>
          </a:p>
          <a:p>
            <a:r>
              <a:rPr lang="zh-CN" altLang="zh-CN">
                <a:solidFill>
                  <a:srgbClr val="FF0000"/>
                </a:solidFill>
              </a:rPr>
              <a:t>第二章</a:t>
            </a:r>
            <a:r>
              <a:rPr lang="en-US" altLang="zh-CN">
                <a:solidFill>
                  <a:srgbClr val="FF0000"/>
                </a:solidFill>
              </a:rPr>
              <a:t>(</a:t>
            </a:r>
            <a:r>
              <a:rPr lang="zh-CN" altLang="zh-CN">
                <a:solidFill>
                  <a:srgbClr val="FF0000"/>
                </a:solidFill>
              </a:rPr>
              <a:t>第</a:t>
            </a:r>
            <a:r>
              <a:rPr lang="en-US" altLang="zh-CN">
                <a:solidFill>
                  <a:srgbClr val="FF0000"/>
                </a:solidFill>
              </a:rPr>
              <a:t>2</a:t>
            </a:r>
            <a:r>
              <a:rPr lang="zh-CN" altLang="zh-CN">
                <a:solidFill>
                  <a:srgbClr val="FF0000"/>
                </a:solidFill>
              </a:rPr>
              <a:t>、</a:t>
            </a:r>
            <a:r>
              <a:rPr lang="en-US" altLang="zh-CN">
                <a:solidFill>
                  <a:srgbClr val="FF0000"/>
                </a:solidFill>
              </a:rPr>
              <a:t>3</a:t>
            </a:r>
            <a:r>
              <a:rPr lang="zh-CN" altLang="zh-CN">
                <a:solidFill>
                  <a:srgbClr val="FF0000"/>
                </a:solidFill>
              </a:rPr>
              <a:t>节</a:t>
            </a:r>
            <a:r>
              <a:rPr lang="en-US" altLang="zh-CN">
                <a:solidFill>
                  <a:srgbClr val="FF0000"/>
                </a:solidFill>
              </a:rPr>
              <a:t>):</a:t>
            </a:r>
            <a:r>
              <a:rPr lang="zh-CN" altLang="zh-CN">
                <a:solidFill>
                  <a:srgbClr val="FF0000"/>
                </a:solidFill>
              </a:rPr>
              <a:t>描写小伙子求婚</a:t>
            </a:r>
            <a:r>
              <a:rPr lang="en-US" altLang="zh-CN">
                <a:solidFill>
                  <a:srgbClr val="FF0000"/>
                </a:solidFill>
              </a:rPr>
              <a:t>,</a:t>
            </a:r>
            <a:r>
              <a:rPr lang="zh-CN" altLang="zh-CN">
                <a:solidFill>
                  <a:srgbClr val="FF0000"/>
                </a:solidFill>
              </a:rPr>
              <a:t>苦于无法</a:t>
            </a:r>
            <a:r>
              <a:rPr lang="en-US" altLang="zh-CN">
                <a:solidFill>
                  <a:srgbClr val="FF0000"/>
                </a:solidFill>
              </a:rPr>
              <a:t>,</a:t>
            </a:r>
            <a:r>
              <a:rPr lang="zh-CN" altLang="zh-CN">
                <a:solidFill>
                  <a:srgbClr val="FF0000"/>
                </a:solidFill>
              </a:rPr>
              <a:t>求之不得</a:t>
            </a:r>
            <a:r>
              <a:rPr lang="en-US" altLang="zh-CN">
                <a:solidFill>
                  <a:srgbClr val="FF0000"/>
                </a:solidFill>
              </a:rPr>
              <a:t>,</a:t>
            </a:r>
            <a:r>
              <a:rPr lang="zh-CN" altLang="zh-CN">
                <a:solidFill>
                  <a:srgbClr val="FF0000"/>
                </a:solidFill>
              </a:rPr>
              <a:t>因而朝思暮想、寝食不安的苦恋情形。</a:t>
            </a:r>
          </a:p>
          <a:p>
            <a:r>
              <a:rPr lang="zh-CN" altLang="zh-CN">
                <a:solidFill>
                  <a:srgbClr val="FF0000"/>
                </a:solidFill>
              </a:rPr>
              <a:t>第三章</a:t>
            </a:r>
            <a:r>
              <a:rPr lang="en-US" altLang="zh-CN">
                <a:solidFill>
                  <a:srgbClr val="FF0000"/>
                </a:solidFill>
              </a:rPr>
              <a:t>(</a:t>
            </a:r>
            <a:r>
              <a:rPr lang="zh-CN" altLang="zh-CN">
                <a:solidFill>
                  <a:srgbClr val="FF0000"/>
                </a:solidFill>
              </a:rPr>
              <a:t>第</a:t>
            </a:r>
            <a:r>
              <a:rPr lang="en-US" altLang="zh-CN">
                <a:solidFill>
                  <a:srgbClr val="FF0000"/>
                </a:solidFill>
              </a:rPr>
              <a:t>4</a:t>
            </a:r>
            <a:r>
              <a:rPr lang="zh-CN" altLang="zh-CN">
                <a:solidFill>
                  <a:srgbClr val="FF0000"/>
                </a:solidFill>
              </a:rPr>
              <a:t>、</a:t>
            </a:r>
            <a:r>
              <a:rPr lang="en-US" altLang="zh-CN">
                <a:solidFill>
                  <a:srgbClr val="FF0000"/>
                </a:solidFill>
              </a:rPr>
              <a:t>5</a:t>
            </a:r>
            <a:r>
              <a:rPr lang="zh-CN" altLang="zh-CN">
                <a:solidFill>
                  <a:srgbClr val="FF0000"/>
                </a:solidFill>
              </a:rPr>
              <a:t>节</a:t>
            </a:r>
            <a:r>
              <a:rPr lang="en-US" altLang="zh-CN">
                <a:solidFill>
                  <a:srgbClr val="FF0000"/>
                </a:solidFill>
              </a:rPr>
              <a:t>):</a:t>
            </a:r>
            <a:r>
              <a:rPr lang="zh-CN" altLang="zh-CN">
                <a:solidFill>
                  <a:srgbClr val="FF0000"/>
                </a:solidFill>
              </a:rPr>
              <a:t>描写小伙子梦想与姑娘交朋友</a:t>
            </a:r>
            <a:r>
              <a:rPr lang="en-US" altLang="zh-CN">
                <a:solidFill>
                  <a:srgbClr val="FF0000"/>
                </a:solidFill>
              </a:rPr>
              <a:t>,</a:t>
            </a:r>
            <a:r>
              <a:rPr lang="zh-CN" altLang="zh-CN">
                <a:solidFill>
                  <a:srgbClr val="FF0000"/>
                </a:solidFill>
              </a:rPr>
              <a:t>梦想成婚的欢乐场景。</a:t>
            </a:r>
          </a:p>
          <a:p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https://d.book118.com/408136131021006040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章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>
        <a:spAutoFit/>
      </a:bodyPr>
      <a:lstStyle>
        <a:defPPr indent="457200">
          <a:lnSpc>
            <a:spcPct val="150000"/>
          </a:lnSpc>
          <a:defRPr sz="2800" b="0" dirty="0" smtClean="0">
            <a:solidFill>
              <a:srgbClr val="FF0000"/>
            </a:solidFill>
            <a:latin typeface="黑体" panose="02010609060101010101" pitchFamily="49" charset="-122"/>
            <a:ea typeface="黑体" panose="02010609060101010101" pitchFamily="49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 indent="457200">
          <a:lnSpc>
            <a:spcPct val="150000"/>
          </a:lnSpc>
          <a:defRPr sz="2800" b="0" dirty="0" smtClean="0">
            <a:solidFill>
              <a:srgbClr val="FF0000"/>
            </a:solidFill>
            <a:latin typeface="黑体" panose="02010609060101010101" pitchFamily="49" charset="-122"/>
            <a:ea typeface="黑体" panose="02010609060101010101" pitchFamily="49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116</Paragraphs>
  <Slides>21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baseType="lpstr" size="33">
      <vt:lpstr>Arial</vt:lpstr>
      <vt:lpstr>Calibri</vt:lpstr>
      <vt:lpstr>等线 Light</vt:lpstr>
      <vt:lpstr>等线</vt:lpstr>
      <vt:lpstr>黑体</vt:lpstr>
      <vt:lpstr>FZHei-B01S</vt:lpstr>
      <vt:lpstr>华文细黑</vt:lpstr>
      <vt:lpstr>字魂70号-灵悦黑体</vt:lpstr>
      <vt:lpstr>Microsoft YaHei Bold</vt:lpstr>
      <vt:lpstr>Times New Roman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2024-09-18T08:19:22.425</cp:lastPrinted>
  <dcterms:created xsi:type="dcterms:W3CDTF">2024-09-18T00:19:22Z</dcterms:created>
  <dcterms:modified xsi:type="dcterms:W3CDTF">2024-09-18T00:19:24Z</dcterms:modified>
</cp:coreProperties>
</file>