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JUFRF+MS-UIGothic"/>
      <p:regular r:id="rId18"/>
    </p:embeddedFont>
    <p:embeddedFont>
      <p:font typeface="PDWVDA+GFVETT+ArialMT"/>
      <p:regular r:id="rId19"/>
    </p:embeddedFont>
    <p:embeddedFont>
      <p:font typeface="ADNFVC+QUFVGK+MicrosoftYaHei-Bold"/>
      <p:regular r:id="rId20"/>
    </p:embeddedFont>
    <p:embeddedFont>
      <p:font typeface="IKLMKH+KKCHDR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1B1F4-3D76-4A79-AAC6-75F40EA6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3D7D-5A0A-45A0-81E5-3D99DDE4D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0661E-8FF4-4075-A0CF-62DFCCEE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A363C-C049-4BD5-A0BF-D0AB9F636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E0E053-70DB-4C05-BCAE-A96FFD1D9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58BE3C-5846-49FE-8D47-093C9C509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DC0FC-3E75-4944-B43F-2A496F135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C9C8C-7FA9-461F-B5BC-812878C3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5973D-68A6-43D3-A687-3DF48F8A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86821-08E2-49A4-9BC6-76512C4AB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CCE1D-ACAB-4633-810B-20E8FEEB3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7053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BJUFRF+MS-UIGothic"/>
                <a:cs typeface="BJUFRF+MS-UIGothic"/>
              </a:rPr>
              <a:t>房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5150" spc="23">
                <a:solidFill>
                  <a:srgbClr val="00B6FF"/>
                </a:solidFill>
                <a:latin typeface="BJUFRF+MS-UIGothic"/>
                <a:cs typeface="BJUFRF+MS-UIGothic"/>
              </a:rPr>
              <a:t>中介客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5150" spc="25">
                <a:solidFill>
                  <a:srgbClr val="00B6FF"/>
                </a:solidFill>
                <a:latin typeface="BJUFRF+MS-UIGothic"/>
                <a:cs typeface="BJUFRF+MS-UIGothic"/>
              </a:rPr>
              <a:t>开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BJUFRF+MS-UIGothic"/>
                <a:cs typeface="BJUFR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738822" cy="13326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DWVDA+GFVETT+ArialMT"/>
                <a:cs typeface="PDWVDA+GFVET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中介客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DWVDA+GFVETT+ArialMT"/>
                <a:cs typeface="PDWVDA+GFVET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房源开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4932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DWVDA+GFVETT+ArialMT"/>
                <a:cs typeface="PDWVDA+GFVET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客源开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4439861" cy="18810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DWVDA+GFVETT+ArialMT"/>
                <a:cs typeface="PDWVDA+GFVET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户维护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DWVDA+GFVETT+ArialMT"/>
                <a:cs typeface="PDWVDA+GFVET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中介客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发实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践建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DWVDA+GFVETT+ArialMT"/>
                <a:cs typeface="PDWVDA+GFVET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BJUFRF+MS-UIGothic"/>
                <a:cs typeface="BJUFRF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BJUFRF+MS-UIGothic"/>
                <a:cs typeface="BJUFRF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DNFVC+QUFVGK+MicrosoftYaHei-Bold"/>
                <a:cs typeface="ADNFVC+QUFVGK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BJUFRF+MS-UIGothic"/>
                <a:cs typeface="BJUFRF+MS-UIGothic"/>
              </a:rPr>
              <a:t>房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800" spc="25">
                <a:solidFill>
                  <a:srgbClr val="00B6FF"/>
                </a:solidFill>
                <a:latin typeface="BJUFRF+MS-UIGothic"/>
                <a:cs typeface="BJUFRF+MS-UIGothic"/>
              </a:rPr>
              <a:t>中介客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800" spc="27">
                <a:solidFill>
                  <a:srgbClr val="00B6FF"/>
                </a:solidFill>
                <a:latin typeface="BJUFRF+MS-UIGothic"/>
                <a:cs typeface="BJUFRF+MS-UIGothic"/>
              </a:rPr>
              <a:t>开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800" spc="23">
                <a:solidFill>
                  <a:srgbClr val="00B6FF"/>
                </a:solidFill>
                <a:latin typeface="BJUFRF+MS-UIGothic"/>
                <a:cs typeface="BJUFRF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的目的和意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意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的基本流程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2634" y="1644412"/>
            <a:ext cx="2446705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1.</a:t>
            </a:r>
            <a:r>
              <a:rPr sz="1800" spc="90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1800">
                <a:solidFill>
                  <a:srgbClr val="00B6FF"/>
                </a:solidFill>
                <a:latin typeface="BJUFRF+MS-UIGothic"/>
                <a:cs typeface="BJUFRF+MS-UIGothic"/>
              </a:rPr>
              <a:t>确定目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1800">
                <a:solidFill>
                  <a:srgbClr val="00B6FF"/>
                </a:solidFill>
                <a:latin typeface="BJUFRF+MS-UIGothic"/>
                <a:cs typeface="BJUFRF+MS-UIGothic"/>
              </a:rPr>
              <a:t>客</a:t>
            </a:r>
            <a:r>
              <a:rPr sz="18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1800">
                <a:solidFill>
                  <a:srgbClr val="00B6FF"/>
                </a:solidFill>
                <a:latin typeface="BJUFRF+MS-UIGothic"/>
                <a:cs typeface="BJUFRF+MS-UIGothic"/>
              </a:rPr>
              <a:t>群体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3530" y="1626877"/>
            <a:ext cx="1897977" cy="553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71"/>
              </a:lnSpc>
              <a:spcBef>
                <a:spcPct val="0"/>
              </a:spcBef>
              <a:spcAft>
                <a:spcPct val="0"/>
              </a:spcAft>
            </a:pPr>
            <a:r>
              <a:rPr sz="17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4.</a:t>
            </a:r>
            <a:r>
              <a:rPr sz="1700" spc="80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建立信任关系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3850" y="3305182"/>
            <a:ext cx="2336253" cy="553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71"/>
              </a:lnSpc>
              <a:spcBef>
                <a:spcPct val="0"/>
              </a:spcBef>
              <a:spcAft>
                <a:spcPct val="0"/>
              </a:spcAft>
            </a:pPr>
            <a:r>
              <a:rPr sz="17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2.</a:t>
            </a:r>
            <a:r>
              <a:rPr sz="1700" spc="80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收集潜在客</a:t>
            </a: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信息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11209" y="3305182"/>
            <a:ext cx="1897977" cy="553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71"/>
              </a:lnSpc>
              <a:spcBef>
                <a:spcPct val="0"/>
              </a:spcBef>
              <a:spcAft>
                <a:spcPct val="0"/>
              </a:spcAft>
            </a:pPr>
            <a:r>
              <a:rPr sz="17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5.</a:t>
            </a:r>
            <a:r>
              <a:rPr sz="1700" spc="80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引</a:t>
            </a:r>
            <a:r>
              <a:rPr sz="1700" spc="23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客</a:t>
            </a: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1700" spc="23">
                <a:solidFill>
                  <a:srgbClr val="00B6FF"/>
                </a:solidFill>
                <a:latin typeface="BJUFRF+MS-UIGothic"/>
                <a:cs typeface="BJUFRF+MS-UIGothic"/>
              </a:rPr>
              <a:t>需求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2634" y="4977772"/>
            <a:ext cx="1897976" cy="553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71"/>
              </a:lnSpc>
              <a:spcBef>
                <a:spcPct val="0"/>
              </a:spcBef>
              <a:spcAft>
                <a:spcPct val="0"/>
              </a:spcAft>
            </a:pPr>
            <a:r>
              <a:rPr sz="17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3.</a:t>
            </a:r>
            <a:r>
              <a:rPr sz="1700" spc="80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1700" spc="25">
                <a:solidFill>
                  <a:srgbClr val="00B6FF"/>
                </a:solidFill>
                <a:latin typeface="SimSun"/>
                <a:cs typeface="SimSun"/>
              </a:rPr>
              <a:t>筛选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有效客</a:t>
            </a:r>
            <a:r>
              <a:rPr sz="1700">
                <a:solidFill>
                  <a:srgbClr val="00B6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06055" y="4978407"/>
            <a:ext cx="1459915" cy="553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71"/>
              </a:lnSpc>
              <a:spcBef>
                <a:spcPct val="0"/>
              </a:spcBef>
              <a:spcAft>
                <a:spcPct val="0"/>
              </a:spcAft>
            </a:pPr>
            <a:r>
              <a:rPr sz="17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6.</a:t>
            </a:r>
            <a:r>
              <a:rPr sz="1700" spc="80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促</a:t>
            </a:r>
            <a:r>
              <a:rPr sz="1700" spc="23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1700" spc="25">
                <a:solidFill>
                  <a:srgbClr val="00B6FF"/>
                </a:solidFill>
                <a:latin typeface="BJUFRF+MS-UIGothic"/>
                <a:cs typeface="BJUFRF+MS-UIGothic"/>
              </a:rPr>
              <a:t>成交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的核心技巧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378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592609"/>
            <a:ext cx="12560300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1.</a:t>
            </a:r>
            <a:r>
              <a:rPr sz="2000" spc="9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了解客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需求</a:t>
            </a:r>
            <a:r>
              <a:rPr sz="2000" spc="2870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2.</a:t>
            </a:r>
            <a:r>
              <a:rPr sz="2000" spc="9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2000" spc="23">
                <a:solidFill>
                  <a:srgbClr val="00B6FF"/>
                </a:solidFill>
                <a:latin typeface="BJUFRF+MS-UIGothic"/>
                <a:cs typeface="BJUFRF+MS-UIGothic"/>
              </a:rPr>
              <a:t>知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识储备</a:t>
            </a:r>
            <a:r>
              <a:rPr sz="2000" spc="2930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3.</a:t>
            </a:r>
            <a:r>
              <a:rPr sz="2000" spc="9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良好的沟通技</a:t>
            </a:r>
            <a:r>
              <a:rPr sz="2000" spc="2775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4.</a:t>
            </a:r>
            <a:r>
              <a:rPr sz="2000" spc="9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人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关系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00B6FF"/>
                </a:solidFill>
                <a:latin typeface="BJUFRF+MS-UIGothic"/>
                <a:cs typeface="BJUFRF+MS-UIGothic"/>
              </a:rPr>
              <a:t>理</a:t>
            </a:r>
            <a:r>
              <a:rPr sz="2000" spc="2570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1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5.</a:t>
            </a:r>
            <a:r>
              <a:rPr sz="2000" spc="95">
                <a:solidFill>
                  <a:srgbClr val="00B6FF"/>
                </a:solidFill>
                <a:latin typeface="ADNFVC+QUFVGK+MicrosoftYaHei-Bold"/>
                <a:cs typeface="ADNFVC+QUFVGK+MicrosoftYaHei-Bold"/>
              </a:rPr>
              <a:t> 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时间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管理能力</a:t>
            </a:r>
          </a:p>
          <a:p>
            <a:pPr marL="456692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>
                <a:solidFill>
                  <a:srgbClr val="00B6FF"/>
                </a:solidFill>
                <a:latin typeface="BJUFRF+MS-UIGothic"/>
                <a:cs typeface="BJUFRF+MS-UIGothic"/>
              </a:rPr>
              <a:t>巧</a:t>
            </a:r>
            <a:r>
              <a:rPr sz="2000" spc="15355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23">
                <a:solidFill>
                  <a:srgbClr val="00B6FF"/>
                </a:solidFill>
                <a:latin typeface="BJUFRF+MS-UIGothic"/>
                <a:cs typeface="BJUFRF+MS-UIGothic"/>
              </a:rPr>
              <a:t>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DNFVC+QUFVGK+MicrosoftYaHei-Bold"/>
                <a:cs typeface="ADNFVC+QUFVGK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BJUFRF+MS-UIGothic"/>
                <a:cs typeface="BJUFRF+MS-UIGothic"/>
              </a:rPr>
              <a:t>房源开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房源开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的途径和方法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034" y="164000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通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社交媒体平台开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房源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参加房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展会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客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推荐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房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300" spc="23">
                <a:solidFill>
                  <a:srgbClr val="00B6FF"/>
                </a:solidFill>
                <a:latin typeface="BJUFRF+MS-UIGothic"/>
                <a:cs typeface="BJUFRF+MS-UIGothic"/>
              </a:rPr>
              <a:t>网站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查询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房源开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了解市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行情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提供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的咨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询</a:t>
            </a: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服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JUFRF+MS-UIGothic"/>
                <a:cs typeface="BJUFR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卖</a:t>
            </a: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家建立信任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快速响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房源开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的案例分享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LMKH+KKCHDR+MicrosoftYaHei"/>
                <a:cs typeface="IKLMKH+KKCHD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LMKH+KKCHDR+MicrosoftYaHei"/>
                <a:cs typeface="IKLMKH+KKCHD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LMKH+KKCHDR+MicrosoftYaHei"/>
                <a:cs typeface="IKLMKH+KKCHD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LMKH+KKCHDR+MicrosoftYaHei"/>
                <a:cs typeface="IKLMKH+KKCHD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成功案例一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成功案例二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失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败</a:t>
            </a: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案例一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失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败</a:t>
            </a:r>
            <a:r>
              <a:rPr sz="1550" spc="25">
                <a:solidFill>
                  <a:srgbClr val="00B6FF"/>
                </a:solidFill>
                <a:latin typeface="BJUFRF+MS-UIGothic"/>
                <a:cs typeface="BJUFRF+MS-UIGothic"/>
              </a:rPr>
              <a:t>案例二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DNFVC+QUFVGK+MicrosoftYaHei-Bold"/>
                <a:cs typeface="ADNFVC+QUFVGK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BJUFRF+MS-UIGothic"/>
                <a:cs typeface="BJUFRF+MS-UIGothic"/>
              </a:rPr>
              <a:t>客源开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客源开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的途径和方法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DNFVC+QUFVGK+MicrosoftYaHei-Bold"/>
                <a:cs typeface="ADNFVC+QUFVG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上平台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下宣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BJUFRF+MS-UIGothic"/>
                <a:cs typeface="BJUFRF+MS-UIGothic"/>
              </a:rPr>
              <a:t>社交媒体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客源开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的关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00B6FF"/>
                </a:solidFill>
                <a:latin typeface="BJUFRF+MS-UIGothic"/>
                <a:cs typeface="BJUFRF+MS-UIGothic"/>
              </a:rPr>
              <a:t>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房源信息准确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及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更新信息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00B6FF"/>
                </a:solidFill>
                <a:latin typeface="BJUFRF+MS-UIGothic"/>
                <a:cs typeface="BJUFRF+MS-UIGothic"/>
              </a:rPr>
              <a:t>极沟通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https://d.book118.com/408137053027006032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BJUFRF+MS-UIGothic</vt:lpstr>
      <vt:lpstr>SimSun</vt:lpstr>
      <vt:lpstr>PDWVDA+GFVETT+ArialMT</vt:lpstr>
      <vt:lpstr>Times New Roman</vt:lpstr>
      <vt:lpstr>ADNFVC+QUFVGK+MicrosoftYaHei-Bold</vt:lpstr>
      <vt:lpstr>IKLMKH+KKCHDR+MicrosoftYaHei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2024-09-09T12:34:57.100</cp:lastPrinted>
  <dcterms:created xsi:type="dcterms:W3CDTF">2024-09-09T04:34:57Z</dcterms:created>
  <dcterms:modified xsi:type="dcterms:W3CDTF">2024-09-09T04:34:58Z</dcterms:modified>
</cp:coreProperties>
</file>