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346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62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image" Target="../media/image4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29.xml" /><Relationship Id="rId11" Type="http://schemas.openxmlformats.org/officeDocument/2006/relationships/tags" Target="../tags/tag30.xml" /><Relationship Id="rId12" Type="http://schemas.openxmlformats.org/officeDocument/2006/relationships/tags" Target="../tags/tag31.xml" /><Relationship Id="rId13" Type="http://schemas.openxmlformats.org/officeDocument/2006/relationships/tags" Target="../tags/tag3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6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10" Type="http://schemas.openxmlformats.org/officeDocument/2006/relationships/tags" Target="../tags/tag40.xml" /><Relationship Id="rId11" Type="http://schemas.openxmlformats.org/officeDocument/2006/relationships/tags" Target="../tags/tag41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image" Target="../media/image2.png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image" Target="../media/image4.png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57.xml" /><Relationship Id="rId11" Type="http://schemas.openxmlformats.org/officeDocument/2006/relationships/tags" Target="../tags/tag58.xml" /><Relationship Id="rId12" Type="http://schemas.openxmlformats.org/officeDocument/2006/relationships/tags" Target="../tags/tag5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image" Target="../media/image4.png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image" Target="../media/image4.png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66.xml" /><Relationship Id="rId3" Type="http://schemas.openxmlformats.org/officeDocument/2006/relationships/image" Target="../media/image3.png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image" Target="../media/image4.png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image" Target="../media/image4.png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image" Target="../media/image2.png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6D48BC-DC63-457B-8C3C-359CB29BD0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E820F9-B086-43C5-BF76-A8407C2B0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72C13C-06FC-419E-93DE-74E5BA862B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89573E-D5D5-40B0-89AF-D26CCCCE67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33506E-8342-4620-9C1E-8078201AFA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FD95E0-D9AC-4E7B-870D-E542EE642F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9499AA-F9EE-4E8C-AF7C-0890CA3AFA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82672F-1514-4367-A2D1-C26B9295F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F43977-70CA-4757-AB47-F4A43C2B74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2F9AC6-806E-4AD8-9F2F-2B83171272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09E012-CCE1-40DA-96FA-003E5B2C6A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666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68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5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670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672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4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6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8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3619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80" name="副标题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1106170" y="3143250"/>
            <a:ext cx="5610860" cy="902335"/>
          </a:xfrm>
          <a:prstGeom prst="rect">
            <a:avLst/>
          </a:prstGeom>
          <a:noFill/>
        </p:spPr>
        <p:txBody>
          <a:bodyPr vert="horz" wrap="square" lIns="10795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1106170" y="995681"/>
            <a:ext cx="5611495" cy="2147570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690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63" name="图片 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VCG41N121564510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71775"/>
            <a:ext cx="4980305" cy="4086225"/>
          </a:xfrm>
          <a:prstGeom prst="rect">
            <a:avLst/>
          </a:prstGeom>
        </p:spPr>
      </p:pic>
      <p:pic>
        <p:nvPicPr>
          <p:cNvPr id="2097167" name="图片 7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1077148">
            <a:off x="8822897" y="-131634"/>
            <a:ext cx="3427141" cy="13031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00" name="副标题"/>
          <p:cNvSpPr txBox="1">
            <a:spLocks noGrp="1"/>
          </p:cNvSpPr>
          <p:nvPr>
            <p:ph type="body" idx="6" hasCustomPrompt="1"/>
            <p:custDataLst>
              <p:tags r:id="rId5"/>
            </p:custDataLst>
          </p:nvPr>
        </p:nvSpPr>
        <p:spPr>
          <a:xfrm>
            <a:off x="494030" y="1307465"/>
            <a:ext cx="2223135" cy="368300"/>
          </a:xfrm>
          <a:prstGeom prst="rect">
            <a:avLst/>
          </a:prstGeom>
          <a:noFill/>
        </p:spPr>
        <p:txBody>
          <a:bodyPr vert="horz" wrap="square" lIns="144145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5" hasCustomPrompt="1"/>
            <p:custDataLst>
              <p:tags r:id="rId6"/>
            </p:custDataLst>
          </p:nvPr>
        </p:nvSpPr>
        <p:spPr>
          <a:xfrm>
            <a:off x="494030" y="327660"/>
            <a:ext cx="2223135" cy="979805"/>
          </a:xfrm>
          <a:prstGeom prst="rect">
            <a:avLst/>
          </a:prstGeom>
          <a:noFill/>
        </p:spPr>
        <p:txBody>
          <a:bodyPr vert="horz" wrap="square" lIns="7175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04" name="椭圆 58"/>
          <p:cNvSpPr/>
          <p:nvPr>
            <p:custDataLst>
              <p:tags r:id="rId7"/>
            </p:custDataLst>
          </p:nvPr>
        </p:nvSpPr>
        <p:spPr>
          <a:xfrm>
            <a:off x="11436350" y="544957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06" name="椭圆 59"/>
          <p:cNvSpPr/>
          <p:nvPr>
            <p:custDataLst>
              <p:tags r:id="rId8"/>
            </p:custDataLst>
          </p:nvPr>
        </p:nvSpPr>
        <p:spPr>
          <a:xfrm>
            <a:off x="11436350" y="564451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08" name="椭圆 60"/>
          <p:cNvSpPr/>
          <p:nvPr>
            <p:custDataLst>
              <p:tags r:id="rId9"/>
            </p:custDataLst>
          </p:nvPr>
        </p:nvSpPr>
        <p:spPr>
          <a:xfrm>
            <a:off x="11436350" y="583882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0" name="椭圆 61"/>
          <p:cNvSpPr/>
          <p:nvPr>
            <p:custDataLst>
              <p:tags r:id="rId10"/>
            </p:custDataLst>
          </p:nvPr>
        </p:nvSpPr>
        <p:spPr>
          <a:xfrm>
            <a:off x="11436350" y="603377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矩形: 圆角 28"/>
          <p:cNvSpPr/>
          <p:nvPr>
            <p:custDataLst>
              <p:tags r:id="rId1"/>
            </p:custDataLst>
          </p:nvPr>
        </p:nvSpPr>
        <p:spPr>
          <a:xfrm>
            <a:off x="840740" y="3615055"/>
            <a:ext cx="10354310" cy="1998345"/>
          </a:xfrm>
          <a:prstGeom prst="roundRect">
            <a:avLst>
              <a:gd name="adj" fmla="val 679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69" name="图片 1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5776686" y="1594582"/>
            <a:ext cx="6415314" cy="5263418"/>
          </a:xfrm>
          <a:prstGeom prst="rect">
            <a:avLst/>
          </a:prstGeom>
        </p:spPr>
      </p:pic>
      <p:sp>
        <p:nvSpPr>
          <p:cNvPr id="1048720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996950" y="3731895"/>
            <a:ext cx="5430520" cy="1765300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71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22" name="联系方式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111885" y="323057"/>
            <a:ext cx="1956435" cy="2603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100" b="0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24" name="节编号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863600" y="2158466"/>
            <a:ext cx="7115956" cy="155696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500" normalizeH="0" baseline="0" noProof="1">
                <a:solidFill>
                  <a:schemeClr val="accent1"/>
                </a:solidFill>
                <a:latin typeface="+mj-ea"/>
                <a:ea typeface="+mj-ea"/>
                <a:cs typeface="+mn-cs"/>
                <a:sym typeface="站酷文艺体"/>
              </a:defRPr>
            </a:lvl1pPr>
          </a:lstStyle>
          <a:p>
            <a:pPr lvl="0" algn="l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32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kumimoji="0" sz="18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cs typeface="MiSans Normal" panose="00000500000000000000" charset="-122"/>
                <a:sym typeface="+mn-ea"/>
              </a:defRPr>
            </a:lvl1pPr>
            <a:lvl2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2pPr>
            <a:lvl3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3pPr>
            <a:lvl4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4pPr>
            <a:lvl5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5pPr>
          </a:lstStyle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5" name="图片 7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9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83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6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85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pic>
        <p:nvPicPr>
          <p:cNvPr id="2097187" name="图片 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8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7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327025"/>
            <a:ext cx="10968990" cy="59296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91" name="图片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93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82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969010" y="962025"/>
            <a:ext cx="1060831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t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95" name="图片 5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9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792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94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9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96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98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0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2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4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6273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sp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站酷文艺体"/>
                <a:ea typeface="站酷文艺体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12"/>
            </p:custDataLst>
          </p:nvPr>
        </p:nvSpPr>
        <p:spPr>
          <a:xfrm>
            <a:off x="1106170" y="1579245"/>
            <a:ext cx="6847840" cy="2820035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97.xml" /><Relationship Id="rId14" Type="http://schemas.openxmlformats.org/officeDocument/2006/relationships/image" Target="../media/image4.png" /><Relationship Id="rId15" Type="http://schemas.openxmlformats.org/officeDocument/2006/relationships/tags" Target="../tags/tag98.xml" /><Relationship Id="rId16" Type="http://schemas.openxmlformats.org/officeDocument/2006/relationships/tags" Target="../tags/tag99.xml" /><Relationship Id="rId17" Type="http://schemas.openxmlformats.org/officeDocument/2006/relationships/tags" Target="../tags/tag100.xml" /><Relationship Id="rId18" Type="http://schemas.openxmlformats.org/officeDocument/2006/relationships/tags" Target="../tags/tag101.xml" /><Relationship Id="rId19" Type="http://schemas.openxmlformats.org/officeDocument/2006/relationships/tags" Target="../tags/tag10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3.xml" /><Relationship Id="rId21" Type="http://schemas.openxmlformats.org/officeDocument/2006/relationships/tags" Target="../tags/tag104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pic>
        <p:nvPicPr>
          <p:cNvPr id="2097155" name="图片 5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54" name="日期占位符 2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3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4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91003"/>
            <a:ext cx="10515600" cy="530927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1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9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052423"/>
            <a:ext cx="10515600" cy="51245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rgbClr val="A1D6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3452" r:id="rId2"/>
    <p:sldLayoutId id="2147493453" r:id="rId3"/>
    <p:sldLayoutId id="2147493454" r:id="rId4"/>
    <p:sldLayoutId id="2147493455" r:id="rId5"/>
    <p:sldLayoutId id="2147493456" r:id="rId6"/>
    <p:sldLayoutId id="2147493457" r:id="rId7"/>
    <p:sldLayoutId id="2147493458" r:id="rId8"/>
    <p:sldLayoutId id="2147493459" r:id="rId9"/>
    <p:sldLayoutId id="2147493460" r:id="rId10"/>
    <p:sldLayoutId id="214749346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chemeClr val="accent1"/>
          </a:solidFill>
          <a:latin typeface="+mj-ea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6.xml" /><Relationship Id="rId21" Type="http://schemas.openxmlformats.org/officeDocument/2006/relationships/tags" Target="../tags/tag127.xml" /><Relationship Id="rId22" Type="http://schemas.openxmlformats.org/officeDocument/2006/relationships/tags" Target="../tags/tag128.xml" /><Relationship Id="rId23" Type="http://schemas.openxmlformats.org/officeDocument/2006/relationships/tags" Target="../tags/tag129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8.xml" /><Relationship Id="rId11" Type="http://schemas.openxmlformats.org/officeDocument/2006/relationships/tags" Target="../tags/tag159.xml" /><Relationship Id="rId12" Type="http://schemas.openxmlformats.org/officeDocument/2006/relationships/tags" Target="../tags/tag160.xml" /><Relationship Id="rId13" Type="http://schemas.openxmlformats.org/officeDocument/2006/relationships/tags" Target="../tags/tag161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tags" Target="../tags/tag185.xml" /><Relationship Id="rId14" Type="http://schemas.openxmlformats.org/officeDocument/2006/relationships/tags" Target="../tags/tag186.xml" /><Relationship Id="rId15" Type="http://schemas.openxmlformats.org/officeDocument/2006/relationships/tags" Target="../tags/tag187.xml" /><Relationship Id="rId16" Type="http://schemas.openxmlformats.org/officeDocument/2006/relationships/tags" Target="../tags/tag188.xml" /><Relationship Id="rId17" Type="http://schemas.openxmlformats.org/officeDocument/2006/relationships/tags" Target="../tags/tag189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2.xml" /><Relationship Id="rId11" Type="http://schemas.openxmlformats.org/officeDocument/2006/relationships/tags" Target="../tags/tag203.xml" /><Relationship Id="rId12" Type="http://schemas.openxmlformats.org/officeDocument/2006/relationships/tags" Target="../tags/tag204.xml" /><Relationship Id="rId13" Type="http://schemas.openxmlformats.org/officeDocument/2006/relationships/tags" Target="../tags/tag205.xml" /><Relationship Id="rId14" Type="http://schemas.openxmlformats.org/officeDocument/2006/relationships/tags" Target="../tags/tag206.xml" /><Relationship Id="rId15" Type="http://schemas.openxmlformats.org/officeDocument/2006/relationships/tags" Target="../tags/tag207.xml" /><Relationship Id="rId16" Type="http://schemas.openxmlformats.org/officeDocument/2006/relationships/tags" Target="../tags/tag208.xml" /><Relationship Id="rId17" Type="http://schemas.openxmlformats.org/officeDocument/2006/relationships/tags" Target="../tags/tag209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tags" Target="../tags/tag198.xml" /><Relationship Id="rId7" Type="http://schemas.openxmlformats.org/officeDocument/2006/relationships/tags" Target="../tags/tag199.xml" /><Relationship Id="rId8" Type="http://schemas.openxmlformats.org/officeDocument/2006/relationships/tags" Target="../tags/tag200.xml" /><Relationship Id="rId9" Type="http://schemas.openxmlformats.org/officeDocument/2006/relationships/tags" Target="../tags/tag20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8.xml" /><Relationship Id="rId11" Type="http://schemas.openxmlformats.org/officeDocument/2006/relationships/tags" Target="../tags/tag219.xml" /><Relationship Id="rId12" Type="http://schemas.openxmlformats.org/officeDocument/2006/relationships/tags" Target="../tags/tag220.xml" /><Relationship Id="rId13" Type="http://schemas.openxmlformats.org/officeDocument/2006/relationships/tags" Target="../tags/tag221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Relationship Id="rId6" Type="http://schemas.openxmlformats.org/officeDocument/2006/relationships/tags" Target="../tags/tag214.xml" /><Relationship Id="rId7" Type="http://schemas.openxmlformats.org/officeDocument/2006/relationships/tags" Target="../tags/tag215.xml" /><Relationship Id="rId8" Type="http://schemas.openxmlformats.org/officeDocument/2006/relationships/tags" Target="../tags/tag216.xml" /><Relationship Id="rId9" Type="http://schemas.openxmlformats.org/officeDocument/2006/relationships/tags" Target="../tags/tag21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0.xml" /><Relationship Id="rId11" Type="http://schemas.openxmlformats.org/officeDocument/2006/relationships/tags" Target="../tags/tag231.xml" /><Relationship Id="rId12" Type="http://schemas.openxmlformats.org/officeDocument/2006/relationships/tags" Target="../tags/tag232.xml" /><Relationship Id="rId13" Type="http://schemas.openxmlformats.org/officeDocument/2006/relationships/tags" Target="../tags/tag233.xml" /><Relationship Id="rId14" Type="http://schemas.openxmlformats.org/officeDocument/2006/relationships/tags" Target="../tags/tag234.xml" /><Relationship Id="rId15" Type="http://schemas.openxmlformats.org/officeDocument/2006/relationships/tags" Target="../tags/tag235.xml" /><Relationship Id="rId16" Type="http://schemas.openxmlformats.org/officeDocument/2006/relationships/tags" Target="../tags/tag236.xml" /><Relationship Id="rId17" Type="http://schemas.openxmlformats.org/officeDocument/2006/relationships/tags" Target="../tags/tag237.xml" /><Relationship Id="rId18" Type="http://schemas.openxmlformats.org/officeDocument/2006/relationships/tags" Target="../tags/tag238.xml" /><Relationship Id="rId19" Type="http://schemas.openxmlformats.org/officeDocument/2006/relationships/tags" Target="../tags/tag239.xml" /><Relationship Id="rId2" Type="http://schemas.openxmlformats.org/officeDocument/2006/relationships/tags" Target="../tags/tag222.xml" /><Relationship Id="rId20" Type="http://schemas.openxmlformats.org/officeDocument/2006/relationships/tags" Target="../tags/tag240.xml" /><Relationship Id="rId21" Type="http://schemas.openxmlformats.org/officeDocument/2006/relationships/tags" Target="../tags/tag241.xml" /><Relationship Id="rId22" Type="http://schemas.openxmlformats.org/officeDocument/2006/relationships/tags" Target="../tags/tag242.xml" /><Relationship Id="rId23" Type="http://schemas.openxmlformats.org/officeDocument/2006/relationships/tags" Target="../tags/tag243.xml" /><Relationship Id="rId24" Type="http://schemas.openxmlformats.org/officeDocument/2006/relationships/tags" Target="../tags/tag244.xml" /><Relationship Id="rId25" Type="http://schemas.openxmlformats.org/officeDocument/2006/relationships/tags" Target="../tags/tag245.xml" /><Relationship Id="rId3" Type="http://schemas.openxmlformats.org/officeDocument/2006/relationships/tags" Target="../tags/tag223.xml" /><Relationship Id="rId4" Type="http://schemas.openxmlformats.org/officeDocument/2006/relationships/tags" Target="../tags/tag224.xml" /><Relationship Id="rId5" Type="http://schemas.openxmlformats.org/officeDocument/2006/relationships/tags" Target="../tags/tag225.xml" /><Relationship Id="rId6" Type="http://schemas.openxmlformats.org/officeDocument/2006/relationships/tags" Target="../tags/tag226.xml" /><Relationship Id="rId7" Type="http://schemas.openxmlformats.org/officeDocument/2006/relationships/tags" Target="../tags/tag227.xml" /><Relationship Id="rId8" Type="http://schemas.openxmlformats.org/officeDocument/2006/relationships/tags" Target="../tags/tag228.xml" /><Relationship Id="rId9" Type="http://schemas.openxmlformats.org/officeDocument/2006/relationships/tags" Target="../tags/tag22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4.xml" /><Relationship Id="rId11" Type="http://schemas.openxmlformats.org/officeDocument/2006/relationships/tags" Target="../tags/tag255.xml" /><Relationship Id="rId12" Type="http://schemas.openxmlformats.org/officeDocument/2006/relationships/tags" Target="../tags/tag256.xml" /><Relationship Id="rId13" Type="http://schemas.openxmlformats.org/officeDocument/2006/relationships/tags" Target="../tags/tag257.xml" /><Relationship Id="rId2" Type="http://schemas.openxmlformats.org/officeDocument/2006/relationships/tags" Target="../tags/tag246.xml" /><Relationship Id="rId3" Type="http://schemas.openxmlformats.org/officeDocument/2006/relationships/tags" Target="../tags/tag247.xml" /><Relationship Id="rId4" Type="http://schemas.openxmlformats.org/officeDocument/2006/relationships/tags" Target="../tags/tag248.xml" /><Relationship Id="rId5" Type="http://schemas.openxmlformats.org/officeDocument/2006/relationships/tags" Target="../tags/tag249.xml" /><Relationship Id="rId6" Type="http://schemas.openxmlformats.org/officeDocument/2006/relationships/tags" Target="../tags/tag250.xml" /><Relationship Id="rId7" Type="http://schemas.openxmlformats.org/officeDocument/2006/relationships/tags" Target="../tags/tag251.xml" /><Relationship Id="rId8" Type="http://schemas.openxmlformats.org/officeDocument/2006/relationships/tags" Target="../tags/tag252.xml" /><Relationship Id="rId9" Type="http://schemas.openxmlformats.org/officeDocument/2006/relationships/tags" Target="../tags/tag25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8.xml" /><Relationship Id="rId3" Type="http://schemas.openxmlformats.org/officeDocument/2006/relationships/tags" Target="../tags/tag259.xml" /><Relationship Id="rId4" Type="http://schemas.openxmlformats.org/officeDocument/2006/relationships/tags" Target="../tags/tag260.xml" /><Relationship Id="rId5" Type="http://schemas.openxmlformats.org/officeDocument/2006/relationships/tags" Target="../tags/tag26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14010506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单击此处添加副标题内容</a:t>
            </a:r>
            <a:endParaRPr lang="zh-CN" altLang="en-US"/>
          </a:p>
        </p:txBody>
      </p:sp>
      <p:sp>
        <p:nvSpPr>
          <p:cNvPr id="1048652" name="标题 5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学生心理健康问题的个体差异与干预策略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8" name="文本占位符 2"/>
          <p:cNvSpPr>
            <a:spLocks noGrp="1"/>
          </p:cNvSpPr>
          <p:nvPr>
            <p:ph type="body" idx="6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 O N T E N T S</a:t>
            </a:r>
            <a:endParaRPr lang="zh-CN" altLang="en-US"/>
          </a:p>
        </p:txBody>
      </p:sp>
      <p:sp>
        <p:nvSpPr>
          <p:cNvPr id="1048840" name="标题 3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2" name="矩形: 圆角 28"/>
          <p:cNvSpPr/>
          <p:nvPr>
            <p:custDataLst>
              <p:tags r:id="rId5"/>
            </p:custDataLst>
          </p:nvPr>
        </p:nvSpPr>
        <p:spPr>
          <a:xfrm>
            <a:off x="3983990" y="88709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44" name="序号"/>
          <p:cNvSpPr txBox="1"/>
          <p:nvPr>
            <p:custDataLst>
              <p:tags r:id="rId6"/>
            </p:custDataLst>
          </p:nvPr>
        </p:nvSpPr>
        <p:spPr>
          <a:xfrm>
            <a:off x="4057930" y="9325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6" name="标题"/>
          <p:cNvSpPr txBox="1"/>
          <p:nvPr>
            <p:custDataLst>
              <p:tags r:id="rId7"/>
            </p:custDataLst>
          </p:nvPr>
        </p:nvSpPr>
        <p:spPr>
          <a:xfrm>
            <a:off x="4915104" y="9979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5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单击此处添加文本</a:t>
            </a:r>
            <a:endParaRPr lang="zh-CN" altLang="en-US" sz="25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8" name="矩形: 圆角 28"/>
          <p:cNvSpPr/>
          <p:nvPr>
            <p:custDataLst>
              <p:tags r:id="rId8"/>
            </p:custDataLst>
          </p:nvPr>
        </p:nvSpPr>
        <p:spPr>
          <a:xfrm>
            <a:off x="3983990" y="178371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0" name="序号"/>
          <p:cNvSpPr txBox="1"/>
          <p:nvPr>
            <p:custDataLst>
              <p:tags r:id="rId9"/>
            </p:custDataLst>
          </p:nvPr>
        </p:nvSpPr>
        <p:spPr>
          <a:xfrm>
            <a:off x="4057930" y="182913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2" name="标题"/>
          <p:cNvSpPr txBox="1"/>
          <p:nvPr>
            <p:custDataLst>
              <p:tags r:id="rId10"/>
            </p:custDataLst>
          </p:nvPr>
        </p:nvSpPr>
        <p:spPr>
          <a:xfrm>
            <a:off x="4915104" y="189461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学生心理健康问题的个体差异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4" name="矩形: 圆角 28"/>
          <p:cNvSpPr/>
          <p:nvPr>
            <p:custDataLst>
              <p:tags r:id="rId11"/>
            </p:custDataLst>
          </p:nvPr>
        </p:nvSpPr>
        <p:spPr>
          <a:xfrm>
            <a:off x="3983990" y="268033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12"/>
            </p:custDataLst>
          </p:nvPr>
        </p:nvSpPr>
        <p:spPr>
          <a:xfrm>
            <a:off x="4057930" y="272575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8" name="标题"/>
          <p:cNvSpPr txBox="1"/>
          <p:nvPr>
            <p:custDataLst>
              <p:tags r:id="rId13"/>
            </p:custDataLst>
          </p:nvPr>
        </p:nvSpPr>
        <p:spPr>
          <a:xfrm>
            <a:off x="4915104" y="279123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学生心理健康问题的干预策略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0" name="矩形: 圆角 28"/>
          <p:cNvSpPr/>
          <p:nvPr>
            <p:custDataLst>
              <p:tags r:id="rId14"/>
            </p:custDataLst>
          </p:nvPr>
        </p:nvSpPr>
        <p:spPr>
          <a:xfrm>
            <a:off x="3983990" y="357695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2" name="序号"/>
          <p:cNvSpPr txBox="1"/>
          <p:nvPr>
            <p:custDataLst>
              <p:tags r:id="rId15"/>
            </p:custDataLst>
          </p:nvPr>
        </p:nvSpPr>
        <p:spPr>
          <a:xfrm>
            <a:off x="4057930" y="362237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4" name="标题"/>
          <p:cNvSpPr txBox="1"/>
          <p:nvPr>
            <p:custDataLst>
              <p:tags r:id="rId16"/>
            </p:custDataLst>
          </p:nvPr>
        </p:nvSpPr>
        <p:spPr>
          <a:xfrm>
            <a:off x="4915104" y="368785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学生心理健康问题的预防措施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6" name="矩形: 圆角 28"/>
          <p:cNvSpPr/>
          <p:nvPr>
            <p:custDataLst>
              <p:tags r:id="rId17"/>
            </p:custDataLst>
          </p:nvPr>
        </p:nvSpPr>
        <p:spPr>
          <a:xfrm>
            <a:off x="3983990" y="447357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8"/>
            </p:custDataLst>
          </p:nvPr>
        </p:nvSpPr>
        <p:spPr>
          <a:xfrm>
            <a:off x="4057930" y="451899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0" name="标题"/>
          <p:cNvSpPr txBox="1"/>
          <p:nvPr>
            <p:custDataLst>
              <p:tags r:id="rId19"/>
            </p:custDataLst>
          </p:nvPr>
        </p:nvSpPr>
        <p:spPr>
          <a:xfrm>
            <a:off x="4915104" y="458447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学生心理健康问题的研究方法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2" name="矩形: 圆角 28"/>
          <p:cNvSpPr/>
          <p:nvPr>
            <p:custDataLst>
              <p:tags r:id="rId20"/>
            </p:custDataLst>
          </p:nvPr>
        </p:nvSpPr>
        <p:spPr>
          <a:xfrm>
            <a:off x="3983990" y="537019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74" name="序号"/>
          <p:cNvSpPr txBox="1"/>
          <p:nvPr>
            <p:custDataLst>
              <p:tags r:id="rId21"/>
            </p:custDataLst>
          </p:nvPr>
        </p:nvSpPr>
        <p:spPr>
          <a:xfrm>
            <a:off x="4057930" y="54156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6" name="标题"/>
          <p:cNvSpPr txBox="1"/>
          <p:nvPr>
            <p:custDataLst>
              <p:tags r:id="rId22"/>
            </p:custDataLst>
          </p:nvPr>
        </p:nvSpPr>
        <p:spPr>
          <a:xfrm>
            <a:off x="4915104" y="54810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学生心理健康问题的未来展望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6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928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8930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72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学生心理健康问题的个体差异</a:t>
            </a:r>
            <a:endParaRPr lang="zh-CN" altLang="en-US"/>
          </a:p>
        </p:txBody>
      </p:sp>
      <p:sp>
        <p:nvSpPr>
          <p:cNvPr id="104897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8976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4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不同年龄段的学生心理健康问题差异</a:t>
            </a:r>
            <a:endParaRPr lang="zh-CN" altLang="en-US"/>
          </a:p>
        </p:txBody>
      </p:sp>
      <p:sp>
        <p:nvSpPr>
          <p:cNvPr id="104904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幼儿阶段：情绪波动大，容易哭闹，缺乏安全感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小学阶段：注意力不集中，学习困难，社交恐惧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初中阶段：叛逆心理，情绪不稳定，容易冲动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高中阶段：学业压力，焦虑，抑郁，人际关系紧张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04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性别差异对学生心理健康的影响</a:t>
            </a:r>
            <a:endParaRPr lang="zh-CN" altLang="en-US"/>
          </a:p>
        </p:txBody>
      </p:sp>
      <p:sp>
        <p:nvSpPr>
          <p:cNvPr id="1049106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性别差异：男性和女性在心理健康问题上存在差异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8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男性心理健康问题：焦虑、抑郁、行为问题等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4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女性心理健康问题：情绪问题、人际关系问题、自我认知问题等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干预策略：针对性别差异制定不同的干预策略，如心理咨询、行为矫正、家庭支持等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6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家庭背景对学生心理健康的影响</a:t>
            </a:r>
            <a:endParaRPr lang="zh-CN" altLang="en-US"/>
          </a:p>
        </p:txBody>
      </p:sp>
      <p:sp>
        <p:nvSpPr>
          <p:cNvPr id="1049164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6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8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家庭环境：家庭氛围、家庭成员之间的关系等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70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4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家庭教育：家长的教育方式、对孩子的期望等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76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0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家庭经济状况：家庭收入、家庭经济压力等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82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4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6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家庭结构：单亲家庭、重组家庭等对心理健康的影响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20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遗传因素对学生心理健康的影响</a:t>
            </a:r>
            <a:endParaRPr lang="zh-CN" altLang="en-US"/>
          </a:p>
        </p:txBody>
      </p:sp>
      <p:sp>
        <p:nvSpPr>
          <p:cNvPr id="1049222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4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6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遗传因素对心理健康的影响机制：神经递质、激素水平等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0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2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4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6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遗传因素对心理健康的影响：家族史、基因突变等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8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0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2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4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遗传因素与心理健康的关系：家族聚集性、基因关联性等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6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8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0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2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遗传因素对心理健康的影响程度：个体差异、环境因素等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86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学生心理健康问题的干预策略</a:t>
            </a:r>
            <a:endParaRPr lang="zh-CN" altLang="en-US"/>
          </a:p>
        </p:txBody>
      </p:sp>
      <p:sp>
        <p:nvSpPr>
          <p:cNvPr id="1049288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9290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60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心理治疗策略</a:t>
            </a:r>
            <a:endParaRPr lang="zh-CN" altLang="en-US"/>
          </a:p>
        </p:txBody>
      </p:sp>
      <p:sp>
        <p:nvSpPr>
          <p:cNvPr id="1049362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4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6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人际关系疗法：通过改善人际关系来改善心理问题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0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2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4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6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认知行为疗法：通过改变认知和行为来改善心理问题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8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0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2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4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心理动力学疗法：通过探索潜意识和情感冲突来改善心理问题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6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8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0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2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药物治疗：通过药物来改善心理问题，如抗抑郁药、抗焦虑药等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2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家庭干预策略</a:t>
            </a:r>
            <a:endParaRPr lang="zh-CN" altLang="en-US"/>
          </a:p>
        </p:txBody>
      </p:sp>
      <p:sp>
        <p:nvSpPr>
          <p:cNvPr id="1049428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30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32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家长教育：提高家长心理健康意识，学会与孩子沟通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34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36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3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家庭环境：营造和谐、温馨的家庭氛围，减少家庭冲突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40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42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44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家庭支持：家长给予孩子情感支持，关注孩子的心理需求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46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48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50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家庭治疗：必要时寻求专业家庭治疗师的帮助，改善家庭关系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84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学校教育策略</a:t>
            </a:r>
            <a:endParaRPr lang="zh-CN" altLang="en-US"/>
          </a:p>
        </p:txBody>
      </p:sp>
      <p:sp>
        <p:nvSpPr>
          <p:cNvPr id="1049486" name="对角圆角矩形 52"/>
          <p:cNvSpPr/>
          <p:nvPr>
            <p:custDataLst>
              <p:tags r:id="rId2"/>
            </p:custDataLst>
          </p:nvPr>
        </p:nvSpPr>
        <p:spPr>
          <a:xfrm>
            <a:off x="754883" y="1619548"/>
            <a:ext cx="5113102" cy="1245339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8" name="对角圆角矩形 53"/>
          <p:cNvSpPr/>
          <p:nvPr>
            <p:custDataLst>
              <p:tags r:id="rId3"/>
            </p:custDataLst>
          </p:nvPr>
        </p:nvSpPr>
        <p:spPr>
          <a:xfrm>
            <a:off x="754883" y="1490400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0" name="直角三角形 54"/>
          <p:cNvSpPr/>
          <p:nvPr>
            <p:custDataLst>
              <p:tags r:id="rId4"/>
            </p:custDataLst>
          </p:nvPr>
        </p:nvSpPr>
        <p:spPr>
          <a:xfrm>
            <a:off x="1266977" y="1491043"/>
            <a:ext cx="77103" cy="128505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2" name="文本框 56"/>
          <p:cNvSpPr txBox="1"/>
          <p:nvPr>
            <p:custDataLst>
              <p:tags r:id="rId5"/>
            </p:custDataLst>
          </p:nvPr>
        </p:nvSpPr>
        <p:spPr>
          <a:xfrm>
            <a:off x="1300389" y="1671593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建立心理健康教育课程，提高学生的心理健康意识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4" name="对角圆角矩形 9"/>
          <p:cNvSpPr/>
          <p:nvPr>
            <p:custDataLst>
              <p:tags r:id="rId6"/>
            </p:custDataLst>
          </p:nvPr>
        </p:nvSpPr>
        <p:spPr>
          <a:xfrm>
            <a:off x="6317885" y="1619548"/>
            <a:ext cx="5113102" cy="1245339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6" name="对角圆角矩形 10"/>
          <p:cNvSpPr/>
          <p:nvPr>
            <p:custDataLst>
              <p:tags r:id="rId7"/>
            </p:custDataLst>
          </p:nvPr>
        </p:nvSpPr>
        <p:spPr>
          <a:xfrm>
            <a:off x="6317885" y="1490400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8" name="直角三角形 11"/>
          <p:cNvSpPr/>
          <p:nvPr>
            <p:custDataLst>
              <p:tags r:id="rId8"/>
            </p:custDataLst>
          </p:nvPr>
        </p:nvSpPr>
        <p:spPr>
          <a:xfrm>
            <a:off x="6829336" y="1491043"/>
            <a:ext cx="77103" cy="128505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0" name="文本框 12"/>
          <p:cNvSpPr txBox="1"/>
          <p:nvPr>
            <p:custDataLst>
              <p:tags r:id="rId9"/>
            </p:custDataLst>
          </p:nvPr>
        </p:nvSpPr>
        <p:spPr>
          <a:xfrm>
            <a:off x="6862748" y="1678018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加强教师培训，提高教师的心理健康教育能力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2" name="对角圆角矩形 5"/>
          <p:cNvSpPr/>
          <p:nvPr>
            <p:custDataLst>
              <p:tags r:id="rId10"/>
            </p:custDataLst>
          </p:nvPr>
        </p:nvSpPr>
        <p:spPr>
          <a:xfrm>
            <a:off x="754883" y="3311965"/>
            <a:ext cx="5113102" cy="1245339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4" name="对角圆角矩形 6"/>
          <p:cNvSpPr/>
          <p:nvPr>
            <p:custDataLst>
              <p:tags r:id="rId11"/>
            </p:custDataLst>
          </p:nvPr>
        </p:nvSpPr>
        <p:spPr>
          <a:xfrm>
            <a:off x="754883" y="3182817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6" name="直角三角形 7"/>
          <p:cNvSpPr/>
          <p:nvPr>
            <p:custDataLst>
              <p:tags r:id="rId12"/>
            </p:custDataLst>
          </p:nvPr>
        </p:nvSpPr>
        <p:spPr>
          <a:xfrm>
            <a:off x="1266977" y="3183459"/>
            <a:ext cx="77103" cy="128505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8" name="文本框 8"/>
          <p:cNvSpPr txBox="1"/>
          <p:nvPr>
            <p:custDataLst>
              <p:tags r:id="rId13"/>
            </p:custDataLst>
          </p:nvPr>
        </p:nvSpPr>
        <p:spPr>
          <a:xfrm>
            <a:off x="1300389" y="3370435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开展心理健康讲座和活动，增强学生的心理素质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0" name="对角圆角矩形 14"/>
          <p:cNvSpPr/>
          <p:nvPr>
            <p:custDataLst>
              <p:tags r:id="rId14"/>
            </p:custDataLst>
          </p:nvPr>
        </p:nvSpPr>
        <p:spPr>
          <a:xfrm>
            <a:off x="6317885" y="3311965"/>
            <a:ext cx="5113102" cy="1245339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2" name="对角圆角矩形 18"/>
          <p:cNvSpPr/>
          <p:nvPr>
            <p:custDataLst>
              <p:tags r:id="rId15"/>
            </p:custDataLst>
          </p:nvPr>
        </p:nvSpPr>
        <p:spPr>
          <a:xfrm>
            <a:off x="6317885" y="3182817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4" name="直角三角形 19"/>
          <p:cNvSpPr/>
          <p:nvPr>
            <p:custDataLst>
              <p:tags r:id="rId16"/>
            </p:custDataLst>
          </p:nvPr>
        </p:nvSpPr>
        <p:spPr>
          <a:xfrm>
            <a:off x="6829336" y="3183459"/>
            <a:ext cx="77103" cy="128505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6" name="文本框 20"/>
          <p:cNvSpPr txBox="1"/>
          <p:nvPr>
            <p:custDataLst>
              <p:tags r:id="rId17"/>
            </p:custDataLst>
          </p:nvPr>
        </p:nvSpPr>
        <p:spPr>
          <a:xfrm>
            <a:off x="6862748" y="3370435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建立家校合作机制，共同关注学生的心理健康问题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8" name="对角圆角矩形 15"/>
          <p:cNvSpPr/>
          <p:nvPr>
            <p:custDataLst>
              <p:tags r:id="rId18"/>
            </p:custDataLst>
          </p:nvPr>
        </p:nvSpPr>
        <p:spPr>
          <a:xfrm>
            <a:off x="754883" y="5004382"/>
            <a:ext cx="5113102" cy="1245339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0" name="对角圆角矩形 16"/>
          <p:cNvSpPr/>
          <p:nvPr>
            <p:custDataLst>
              <p:tags r:id="rId19"/>
            </p:custDataLst>
          </p:nvPr>
        </p:nvSpPr>
        <p:spPr>
          <a:xfrm>
            <a:off x="754883" y="4874591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2" name="直角三角形 17"/>
          <p:cNvSpPr/>
          <p:nvPr>
            <p:custDataLst>
              <p:tags r:id="rId20"/>
            </p:custDataLst>
          </p:nvPr>
        </p:nvSpPr>
        <p:spPr>
          <a:xfrm>
            <a:off x="1266977" y="4870736"/>
            <a:ext cx="77103" cy="128505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4" name="文本框 27"/>
          <p:cNvSpPr txBox="1"/>
          <p:nvPr>
            <p:custDataLst>
              <p:tags r:id="rId21"/>
            </p:custDataLst>
          </p:nvPr>
        </p:nvSpPr>
        <p:spPr>
          <a:xfrm>
            <a:off x="1300389" y="5062852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设立心理咨询室，为学生提供心理咨询服务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6" name="对角圆角矩形 22"/>
          <p:cNvSpPr/>
          <p:nvPr>
            <p:custDataLst>
              <p:tags r:id="rId22"/>
            </p:custDataLst>
          </p:nvPr>
        </p:nvSpPr>
        <p:spPr>
          <a:xfrm>
            <a:off x="6317885" y="5004382"/>
            <a:ext cx="5113102" cy="1245339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8" name="对角圆角矩形 23"/>
          <p:cNvSpPr/>
          <p:nvPr>
            <p:custDataLst>
              <p:tags r:id="rId23"/>
            </p:custDataLst>
          </p:nvPr>
        </p:nvSpPr>
        <p:spPr>
          <a:xfrm>
            <a:off x="6317885" y="4874591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0" name="直角三角形 24"/>
          <p:cNvSpPr/>
          <p:nvPr>
            <p:custDataLst>
              <p:tags r:id="rId24"/>
            </p:custDataLst>
          </p:nvPr>
        </p:nvSpPr>
        <p:spPr>
          <a:xfrm>
            <a:off x="6829336" y="4870736"/>
            <a:ext cx="77103" cy="128505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2" name="文本框 25"/>
          <p:cNvSpPr txBox="1"/>
          <p:nvPr>
            <p:custDataLst>
              <p:tags r:id="rId25"/>
            </p:custDataLst>
          </p:nvPr>
        </p:nvSpPr>
        <p:spPr>
          <a:xfrm>
            <a:off x="6862748" y="5062852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开展心理健康调查，了解学生的心理健康状况，制定针对性的干预措施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6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社会支持策略</a:t>
            </a:r>
            <a:endParaRPr lang="zh-CN" altLang="en-US"/>
          </a:p>
        </p:txBody>
      </p:sp>
      <p:sp>
        <p:nvSpPr>
          <p:cNvPr id="1049568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0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72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4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76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8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80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2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84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同伴支持：鼓励学生建立良好的人际关系，互相支持和帮助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86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社区支持：社区应提供心理健康教育和支持服务，提高公众对心理健康问题的认识和关注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88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家庭支持：家长应关注孩子的心理需求，提供关爱和支持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90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学校支持：学校应设立心理咨询室，提供专业的心理辅导和咨询服务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624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学生心理健康问题的预防措施</a:t>
            </a:r>
            <a:endParaRPr lang="zh-CN" altLang="en-US"/>
          </a:p>
        </p:txBody>
      </p:sp>
      <p:sp>
        <p:nvSpPr>
          <p:cNvPr id="1049626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9628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https://d.book118.com/408140105067006027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 您的观看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52.5&quot;,&quot;top&quot;:&quot;72.25&quot;,&quot;width&quot;:&quot;514.2&quot;,&quot;height&quot;:&quot;263.3&quot;}"/>
  <p:tag name="KSO_WM_SLIDE_ID" val="custom2023030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1_2"/>
  <p:tag name="KSO_WM_UNIT_INDEX" val="1_1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2_2"/>
  <p:tag name="KSO_WM_UNIT_INDEX" val="1_2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3_2"/>
  <p:tag name="KSO_WM_UNIT_INDEX" val="1_3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4_2"/>
  <p:tag name="KSO_WM_UNIT_INDEX" val="1_4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5_2"/>
  <p:tag name="KSO_WM_UNIT_INDEX" val="1_5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6_1"/>
  <p:tag name="KSO_WM_UNIT_INDEX" val="1_6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6_2"/>
  <p:tag name="KSO_WM_UNIT_INDEX" val="1_6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3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93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61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26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">
      <a:dk1>
        <a:srgbClr val="000000"/>
      </a:dk1>
      <a:lt1>
        <a:srgbClr val="FFFFFF"/>
      </a:lt1>
      <a:dk2>
        <a:srgbClr val="2A5043"/>
      </a:dk2>
      <a:lt2>
        <a:srgbClr val="F2F8F6"/>
      </a:lt2>
      <a:accent1>
        <a:srgbClr val="549A54"/>
      </a:accent1>
      <a:accent2>
        <a:srgbClr val="4E9574"/>
      </a:accent2>
      <a:accent3>
        <a:srgbClr val="499094"/>
      </a:accent3>
      <a:accent4>
        <a:srgbClr val="66958F"/>
      </a:accent4>
      <a:accent5>
        <a:srgbClr val="A7A666"/>
      </a:accent5>
      <a:accent6>
        <a:srgbClr val="E7B63D"/>
      </a:accent6>
      <a:hlink>
        <a:srgbClr val="FFC000"/>
      </a:hlink>
      <a:folHlink>
        <a:srgbClr val="0EE29F"/>
      </a:folHlink>
    </a:clrScheme>
    <a:fontScheme name="自定义 30">
      <a:majorFont>
        <a:latin typeface="站酷文艺体"/>
        <a:ea typeface="站酷文艺体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rgbClr val="A1D6E7"/>
        </a:solidFill>
        <a:ln>
          <a:noFill/>
        </a:ln>
      </a:spPr>
      <a:bodyPr anchor="ctr" rtlCol="0"/>
      <a:lstStyle>
        <a:defPPr algn="ctr">
          <a:defRPr dirty="0">
            <a:solidFill>
              <a:schemeClr val="bg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站酷文艺体</vt:lpstr>
      <vt:lpstr>MiSans Normal</vt:lpstr>
      <vt:lpstr>Wingdings</vt:lpstr>
      <vt:lpstr>Calibri Light</vt:lpstr>
      <vt:lpstr>微软雅黑</vt:lpstr>
      <vt:lpstr>Office Theme</vt:lpstr>
      <vt:lpstr>学生心理健康问题的个体差异与干预策略</vt:lpstr>
      <vt:lpstr>目录</vt:lpstr>
      <vt:lpstr>添加章节标题</vt:lpstr>
      <vt:lpstr>学生心理健康问题的个体差异</vt:lpstr>
      <vt:lpstr>不同年龄段的学生心理健康问题差异</vt:lpstr>
      <vt:lpstr>性别差异对学生心理健康的影响</vt:lpstr>
      <vt:lpstr>家庭背景对学生心理健康的影响</vt:lpstr>
      <vt:lpstr>遗传因素对学生心理健康的影响</vt:lpstr>
      <vt:lpstr>学生心理健康问题的干预策略</vt:lpstr>
      <vt:lpstr>心理治疗策略</vt:lpstr>
      <vt:lpstr>家庭干预策略</vt:lpstr>
      <vt:lpstr>学校教育策略</vt:lpstr>
      <vt:lpstr>社会支持策略</vt:lpstr>
      <vt:lpstr>学生心理健康问题的预防措施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2024-09-05T10:35:15.573</cp:lastPrinted>
  <dcterms:created xsi:type="dcterms:W3CDTF">2024-09-05T02:35:15Z</dcterms:created>
  <dcterms:modified xsi:type="dcterms:W3CDTF">2024-09-05T02:35:18Z</dcterms:modified>
</cp:coreProperties>
</file>