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UVBGKC+MS-UIGothic"/>
      <p:regular r:id="rId19"/>
    </p:embeddedFont>
    <p:embeddedFont>
      <p:font typeface="EUVPWR+VIRFED+ArialMT"/>
      <p:regular r:id="rId20"/>
    </p:embeddedFont>
    <p:embeddedFont>
      <p:font typeface="MGWSUS+OVROGQ+MicrosoftYaHei-Bold"/>
      <p:regular r:id="rId21"/>
    </p:embeddedFont>
    <p:embeddedFont>
      <p:font typeface="QKTDRF+OOMVNQ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EEE1F-7378-43F3-A64A-151EE798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E622-2C24-4FCE-A062-5AD7CD26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2EE9E-A9FB-4D81-A942-CAFBEA0B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1CEA2-46A4-4889-9D6B-ACBB5DC6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CE643-03D1-4AA9-933B-E50B33EB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55AD9-E627-43BC-82A6-319FB503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E3A1F-96FF-4F04-A604-A58EC535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30D3F-2EFB-4D39-82C4-6952A75C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8580A-D2E2-43BD-9D26-823FB1B4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370E4-0FB7-49DD-AD7A-0B9993D1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31A24-15A0-49BA-A9C1-9B1A0182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11022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VBGKC+MS-UIGothic"/>
                <a:cs typeface="UVBGKC+MS-UIGothic"/>
              </a:rPr>
              <a:t>如何做好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5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动课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1245" y="309935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VBGKC+MS-UIGothic"/>
                <a:cs typeface="UVBGK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UVBGKC+MS-UIGothic"/>
                <a:cs typeface="UVBGKC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34905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2835465"/>
            <a:ext cx="3738821" cy="12705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的策划与准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组织实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00960" y="3808920"/>
            <a:ext cx="4439861" cy="17575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的宣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与推广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估与改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UVPWR+VIRFED+ArialMT"/>
                <a:cs typeface="EUVPWR+VIRFED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展与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UVBGKC+MS-UIGothic"/>
                <a:cs typeface="UVBGKC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日活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与意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UVBGKC+MS-UIGothic"/>
                <a:cs typeface="UVBGKC+MS-UIGothic"/>
              </a:rPr>
              <a:t>定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是共青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团组织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以特定主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题为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核心，以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团组织为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主体，以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青年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主要参与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象，通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开展形式多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强团组织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凝聚力和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斗力，促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进团员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青年全面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展的集体活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UVBGKC+MS-UIGothic"/>
                <a:cs typeface="UVBGKC+MS-UIGothic"/>
              </a:rPr>
              <a:t>意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是共青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团组织对团员进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行思想教育、政治引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凝聚的重要途径，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青年的思想政治素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、促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进团组织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展具有重要意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日活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史与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UVBGKC+MS-UIGothic"/>
                <a:cs typeface="UVBGKC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起源于中国共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青年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成立初期，当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主要是以学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传马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克思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和开展社会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践活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动为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主。随着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和形式也不断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化，逐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形成了具有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代特色的活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FFFF"/>
                </a:solidFill>
                <a:latin typeface="UVBGKC+MS-UIGothic"/>
                <a:cs typeface="UVBGKC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近年来，随着共青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工作的不断推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的内容和形式也在不断丰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富和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展。例如，通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开展志愿服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创业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、文化体育等多种形式的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，更好地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足了青年人的需求，也提高了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团组织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的吸引力和凝聚力。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日活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的特点与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UVBGKC+MS-UIGothic"/>
                <a:cs typeface="UVBGKC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具有主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题鲜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明、形式多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、参与广泛、效果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著等特点。它不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对团员进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行思想教育的重要途径，也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是促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进团组织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展、增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强团员</a:t>
            </a:r>
            <a:r>
              <a:rPr sz="1500">
                <a:solidFill>
                  <a:srgbClr val="FFFFFF"/>
                </a:solidFill>
                <a:latin typeface="UVBGKC+MS-UIGothic"/>
                <a:cs typeface="UVBGKC+MS-UIGothic"/>
              </a:rPr>
              <a:t>凝聚力的重要手段。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日活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在于它能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有效地将思想教育、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凝聚和青年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展相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合，通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开展各种形式的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践活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团员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青年在参与中受到教育、得到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、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成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。同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日活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动还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能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增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强团组织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的吸引力和凝聚力，提高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团员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青年的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属感和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8478C"/>
                </a:solidFill>
                <a:latin typeface="UVBGKC+MS-UIGothic"/>
                <a:cs typeface="UVBGKC+MS-UIGothic"/>
              </a:rPr>
              <a:t>任感。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0000" y="369268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的策划与准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确定活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和目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UVBGKC+MS-UIGothic"/>
                <a:cs typeface="UVBGKC+MS-UIGothic"/>
              </a:rPr>
              <a:t>主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3490F4"/>
                </a:solidFill>
                <a:latin typeface="UVBGKC+MS-UIGothic"/>
                <a:cs typeface="UVBGKC+MS-UIGothic"/>
              </a:rPr>
              <a:t>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的主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国主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保、公益等，确保活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有明确的方向和目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UVBGKC+MS-UIGothic"/>
                <a:cs typeface="UVBGKC+MS-UIGothic"/>
              </a:rPr>
              <a:t>目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3490F4"/>
                </a:solidFill>
                <a:latin typeface="UVBGKC+MS-UIGothic"/>
                <a:cs typeface="UVBGKC+MS-UIGothic"/>
              </a:rPr>
              <a:t>清晰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根据主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，制定具体的活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如提高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思想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悟、增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作能力、培养社会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任感等。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制定活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动计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划和流程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3490F4"/>
                </a:solidFill>
                <a:latin typeface="UVBGKC+MS-UIGothic"/>
                <a:cs typeface="UVBGKC+MS-UIGothic"/>
              </a:rPr>
              <a:t>划周密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划，包括活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动时间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地点、人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分工、物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等，确保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VBGKC+MS-UIGothic"/>
                <a:cs typeface="UVBGKC+MS-UIGothic"/>
              </a:rPr>
              <a:t>流程合理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合理的活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流程，如开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动环节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等，使活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具吸引力和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物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和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UVBGKC+MS-UIGothic"/>
                <a:cs typeface="UVBGKC+MS-UIGothic"/>
              </a:rPr>
              <a:t>物</a:t>
            </a: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资</a:t>
            </a:r>
            <a:r>
              <a:rPr sz="2000" spc="15">
                <a:solidFill>
                  <a:srgbClr val="3490F4"/>
                </a:solidFill>
                <a:latin typeface="UVBGKC+MS-UIGothic"/>
                <a:cs typeface="UVBGKC+MS-UIGothic"/>
              </a:rPr>
              <a:t>充足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需要，提前准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必要的物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，如宣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传资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料、音响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、桌椅等，确保活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SimSun"/>
                <a:cs typeface="SimSun"/>
              </a:rPr>
              <a:t>场</a:t>
            </a:r>
            <a:r>
              <a:rPr sz="2000" spc="15">
                <a:solidFill>
                  <a:srgbClr val="3490F4"/>
                </a:solidFill>
                <a:latin typeface="UVBGKC+MS-UIGothic"/>
                <a:cs typeface="UVBGKC+MS-UIGothic"/>
              </a:rPr>
              <a:t>地适宜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合适的活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地，如学校礼堂、社区活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中心等，确保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地安全、舒适，符合活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招募活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人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和志愿者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UVBGKC+MS-UIGothic"/>
                <a:cs typeface="UVBGKC+MS-UIGothic"/>
              </a:rPr>
              <a:t>人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3490F4"/>
                </a:solidFill>
                <a:latin typeface="UVBGKC+MS-UIGothic"/>
                <a:cs typeface="UVBGKC+MS-UIGothic"/>
              </a:rPr>
              <a:t>精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3994" y="2347333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招募具有相关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如主持人、演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等，提高活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性和吸引力。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UVBGKC+MS-UIGothic"/>
                <a:cs typeface="UVBGKC+MS-UIGothic"/>
              </a:rPr>
              <a:t>志愿者招募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极招募志愿者，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助活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施，减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担，提高活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的效率和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VBGKC+MS-UIGothic"/>
                <a:cs typeface="UVBGKC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日活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组织实</a:t>
            </a:r>
            <a:r>
              <a:rPr sz="3600">
                <a:solidFill>
                  <a:srgbClr val="000000"/>
                </a:solidFill>
                <a:latin typeface="UVBGKC+MS-UIGothic"/>
                <a:cs typeface="UVBGKC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开幕式与开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914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VBGKC+MS-UIGothic"/>
                <a:cs typeface="UVBGKC+MS-UIGothic"/>
              </a:rPr>
              <a:t>明确活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15">
                <a:solidFill>
                  <a:srgbClr val="FFFFFF"/>
                </a:solidFill>
                <a:latin typeface="UVBGKC+MS-UIGothic"/>
                <a:cs typeface="UVBGKC+MS-UIGothic"/>
              </a:rPr>
              <a:t>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279380" y="232489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UVBGKC+MS-UIGothic"/>
                <a:cs typeface="UVBGKC+MS-UIGothic"/>
              </a:rPr>
              <a:t>开</a:t>
            </a: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3490F4"/>
                </a:solidFill>
                <a:latin typeface="UVBGKC+MS-UIGothic"/>
                <a:cs typeface="UVBGKC+MS-UIGothic"/>
              </a:rPr>
              <a:t>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在活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开始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明确本次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日活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和目的，以便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奠定基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UVBGKC+MS-UIGothic"/>
                <a:cs typeface="UVBGK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由主持人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行开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白，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要介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活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背景、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目的和流程，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活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正式开始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造氛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8478C"/>
                </a:solidFill>
                <a:latin typeface="UVBGKC+MS-UIGothic"/>
                <a:cs typeface="UVBGK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GWSUS+OVROGQ+MicrosoftYaHei-Bold"/>
                <a:cs typeface="MGWSUS+OVROGQ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UVBGKC+MS-UIGothic"/>
                <a:cs typeface="UVBGKC+MS-UIGothic"/>
              </a:rPr>
              <a:t>主体部分的开展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UVBGKC+MS-UIGothic"/>
                <a:cs typeface="UVBGKC+MS-UIGothic"/>
              </a:rPr>
              <a:t>活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2300" spc="23">
                <a:solidFill>
                  <a:srgbClr val="3490F4"/>
                </a:solidFill>
                <a:latin typeface="UVBGKC+MS-UIGothic"/>
                <a:cs typeface="UVBGKC+MS-UIGothic"/>
              </a:rPr>
              <a:t>内容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65696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根据活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效性的活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内容，如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践等。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UVBGKC+MS-UIGothic"/>
                <a:cs typeface="UVBGKC+MS-UIGothic"/>
              </a:rPr>
              <a:t>活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动实</a:t>
            </a:r>
            <a:r>
              <a:rPr sz="2300">
                <a:solidFill>
                  <a:srgbClr val="3490F4"/>
                </a:solidFill>
                <a:latin typeface="UVBGKC+MS-UIGothic"/>
                <a:cs typeface="UVBGKC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好的内容，有序开展各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，确保活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动顺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VBGKC+MS-UIGothic"/>
                <a:cs typeface="UVBGKC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https://d.book118.com/415011022234011113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UVBGKC+MS-UIGothic</vt:lpstr>
      <vt:lpstr>SimSun</vt:lpstr>
      <vt:lpstr>EUVPWR+VIRFED+ArialMT</vt:lpstr>
      <vt:lpstr>Times New Roman</vt:lpstr>
      <vt:lpstr>MGWSUS+OVROGQ+MicrosoftYaHei-Bold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2024-09-20T12:57:53.863</cp:lastPrinted>
  <dcterms:created xsi:type="dcterms:W3CDTF">2024-09-20T04:57:53Z</dcterms:created>
  <dcterms:modified xsi:type="dcterms:W3CDTF">2024-09-20T04:57:55Z</dcterms:modified>
</cp:coreProperties>
</file>