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F5625-A887-464A-8DDE-13656B3C5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489487-BC1B-4009-B0B1-0A161D3D5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701B8B-A670-4FC4-B8FE-B59E93FFC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C26FCC-B6F4-4101-AA44-A4721C92C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6FBD23-B8C0-46E0-9C9A-E39CD7A02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07E011-568A-4A39-B41C-EEA898568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A3CCCB-FFDD-4F7D-B795-F33DB0543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3E196F-D141-4E53-98A5-CDB0979BA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B442D9-E9A7-4C27-9DC8-51C4D4A94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1603BC-83CD-4E57-AB48-B0FD6D26C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FE6FE-5CAE-4C6D-BF72-3B9ED4A4E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500" b="1" i="0">
                <a:solidFill>
                  <a:srgbClr val="00608A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700" b="1" i="0">
                <a:solidFill>
                  <a:srgbClr val="00608A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500" b="1" i="0">
                <a:solidFill>
                  <a:srgbClr val="00608A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700" b="1" i="0">
                <a:solidFill>
                  <a:srgbClr val="00608A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5012266" y="3720617"/>
            <a:ext cx="2167890" cy="1834514"/>
          </a:xfrm>
          <a:custGeom>
            <a:rect l="l" t="t" r="r" b="b"/>
            <a:pathLst>
              <a:path w="2167890" h="1834514">
                <a:moveTo>
                  <a:pt x="1083733" y="1834100"/>
                </a:moveTo>
                <a:lnTo>
                  <a:pt x="0" y="0"/>
                </a:lnTo>
                <a:lnTo>
                  <a:pt x="2167466" y="0"/>
                </a:lnTo>
                <a:lnTo>
                  <a:pt x="1083733" y="1834100"/>
                </a:lnTo>
                <a:close/>
              </a:path>
            </a:pathLst>
          </a:custGeom>
          <a:solidFill>
            <a:srgbClr val="00304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3776916" y="3865016"/>
            <a:ext cx="4640580" cy="1826895"/>
          </a:xfrm>
          <a:custGeom>
            <a:rect l="l" t="t" r="r" b="b"/>
            <a:pathLst>
              <a:path w="4640580" h="1826895">
                <a:moveTo>
                  <a:pt x="2167458" y="1826285"/>
                </a:moveTo>
                <a:lnTo>
                  <a:pt x="1083729" y="0"/>
                </a:lnTo>
                <a:lnTo>
                  <a:pt x="0" y="1826285"/>
                </a:lnTo>
                <a:lnTo>
                  <a:pt x="2167458" y="1826285"/>
                </a:lnTo>
                <a:close/>
              </a:path>
              <a:path w="4640580" h="1826895">
                <a:moveTo>
                  <a:pt x="4640237" y="1826285"/>
                </a:moveTo>
                <a:lnTo>
                  <a:pt x="3556508" y="0"/>
                </a:lnTo>
                <a:lnTo>
                  <a:pt x="2472779" y="1826285"/>
                </a:lnTo>
                <a:lnTo>
                  <a:pt x="4640237" y="1826285"/>
                </a:lnTo>
                <a:close/>
              </a:path>
            </a:pathLst>
          </a:custGeom>
          <a:solidFill>
            <a:srgbClr val="00608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bg object 19"/>
          <p:cNvSpPr/>
          <p:nvPr/>
        </p:nvSpPr>
        <p:spPr>
          <a:xfrm>
            <a:off x="5012266" y="1711093"/>
            <a:ext cx="2167890" cy="1826895"/>
          </a:xfrm>
          <a:custGeom>
            <a:rect l="l" t="t" r="r" b="b"/>
            <a:pathLst>
              <a:path w="2167890" h="1826895">
                <a:moveTo>
                  <a:pt x="2167466" y="1826279"/>
                </a:moveTo>
                <a:lnTo>
                  <a:pt x="0" y="1826279"/>
                </a:lnTo>
                <a:lnTo>
                  <a:pt x="1083733" y="0"/>
                </a:lnTo>
                <a:lnTo>
                  <a:pt x="2167466" y="1826279"/>
                </a:lnTo>
                <a:close/>
              </a:path>
            </a:pathLst>
          </a:custGeom>
          <a:solidFill>
            <a:srgbClr val="00608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bg object 20"/>
          <p:cNvSpPr/>
          <p:nvPr/>
        </p:nvSpPr>
        <p:spPr>
          <a:xfrm>
            <a:off x="5743787" y="3022600"/>
            <a:ext cx="704850" cy="520700"/>
          </a:xfrm>
          <a:custGeom>
            <a:rect l="l" t="t" r="r" b="b"/>
            <a:pathLst>
              <a:path w="704850" h="520700">
                <a:moveTo>
                  <a:pt x="528320" y="520192"/>
                </a:moveTo>
                <a:lnTo>
                  <a:pt x="176106" y="520192"/>
                </a:lnTo>
                <a:lnTo>
                  <a:pt x="176106" y="260095"/>
                </a:lnTo>
                <a:lnTo>
                  <a:pt x="0" y="260095"/>
                </a:lnTo>
                <a:lnTo>
                  <a:pt x="352213" y="0"/>
                </a:lnTo>
                <a:lnTo>
                  <a:pt x="704427" y="260095"/>
                </a:lnTo>
                <a:lnTo>
                  <a:pt x="528320" y="260095"/>
                </a:lnTo>
                <a:lnTo>
                  <a:pt x="528320" y="520192"/>
                </a:lnTo>
                <a:close/>
              </a:path>
            </a:pathLst>
          </a:custGeom>
          <a:solidFill>
            <a:srgbClr val="EFEED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bg object 21"/>
          <p:cNvSpPr/>
          <p:nvPr/>
        </p:nvSpPr>
        <p:spPr>
          <a:xfrm>
            <a:off x="6627667" y="4632503"/>
            <a:ext cx="537210" cy="604520"/>
          </a:xfrm>
          <a:custGeom>
            <a:rect l="l" t="t" r="r" b="b"/>
            <a:pathLst>
              <a:path w="537209" h="604520">
                <a:moveTo>
                  <a:pt x="0" y="319014"/>
                </a:moveTo>
                <a:lnTo>
                  <a:pt x="181333" y="17066"/>
                </a:lnTo>
                <a:lnTo>
                  <a:pt x="404310" y="150974"/>
                </a:lnTo>
                <a:lnTo>
                  <a:pt x="494977" y="0"/>
                </a:lnTo>
                <a:lnTo>
                  <a:pt x="536620" y="435855"/>
                </a:lnTo>
                <a:lnTo>
                  <a:pt x="132309" y="603896"/>
                </a:lnTo>
                <a:lnTo>
                  <a:pt x="222976" y="452921"/>
                </a:lnTo>
                <a:lnTo>
                  <a:pt x="0" y="319014"/>
                </a:lnTo>
                <a:close/>
              </a:path>
            </a:pathLst>
          </a:custGeom>
          <a:solidFill>
            <a:srgbClr val="EFEED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bg object 22"/>
          <p:cNvSpPr/>
          <p:nvPr/>
        </p:nvSpPr>
        <p:spPr>
          <a:xfrm>
            <a:off x="5038631" y="4614591"/>
            <a:ext cx="538480" cy="608330"/>
          </a:xfrm>
          <a:custGeom>
            <a:rect l="l" t="t" r="r" b="b"/>
            <a:pathLst>
              <a:path w="538479" h="608329">
                <a:moveTo>
                  <a:pt x="359898" y="20535"/>
                </a:moveTo>
                <a:lnTo>
                  <a:pt x="537880" y="324470"/>
                </a:lnTo>
                <a:lnTo>
                  <a:pt x="313435" y="455903"/>
                </a:lnTo>
                <a:lnTo>
                  <a:pt x="402426" y="607871"/>
                </a:lnTo>
                <a:lnTo>
                  <a:pt x="0" y="435368"/>
                </a:lnTo>
                <a:lnTo>
                  <a:pt x="46463" y="0"/>
                </a:lnTo>
                <a:lnTo>
                  <a:pt x="135454" y="151967"/>
                </a:lnTo>
                <a:lnTo>
                  <a:pt x="359898" y="20535"/>
                </a:lnTo>
                <a:close/>
              </a:path>
            </a:pathLst>
          </a:custGeom>
          <a:solidFill>
            <a:srgbClr val="EFEED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bg object 23"/>
          <p:cNvSpPr/>
          <p:nvPr/>
        </p:nvSpPr>
        <p:spPr>
          <a:xfrm>
            <a:off x="6818376" y="3284051"/>
            <a:ext cx="4107815" cy="0"/>
          </a:xfrm>
          <a:custGeom>
            <a:rect l="l" t="t" r="r" b="b"/>
            <a:pathLst>
              <a:path w="4107815">
                <a:moveTo>
                  <a:pt x="4107349" y="0"/>
                </a:moveTo>
                <a:lnTo>
                  <a:pt x="0" y="0"/>
                </a:lnTo>
              </a:path>
            </a:pathLst>
          </a:custGeom>
          <a:solidFill>
            <a:srgbClr val="00608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bg object 24"/>
          <p:cNvSpPr/>
          <p:nvPr/>
        </p:nvSpPr>
        <p:spPr>
          <a:xfrm>
            <a:off x="6818376" y="3284051"/>
            <a:ext cx="4107815" cy="0"/>
          </a:xfrm>
          <a:custGeom>
            <a:rect l="l" t="t" r="r" b="b"/>
            <a:pathLst>
              <a:path w="4107815">
                <a:moveTo>
                  <a:pt x="0" y="0"/>
                </a:moveTo>
                <a:lnTo>
                  <a:pt x="4107349" y="0"/>
                </a:lnTo>
              </a:path>
            </a:pathLst>
          </a:custGeom>
          <a:ln w="9525">
            <a:solidFill>
              <a:srgbClr val="00608A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25" name="bg object 25"/>
          <p:cNvPicPr/>
          <p:nvPr/>
        </p:nvPicPr>
        <p:blipFill>
          <a:blip r:embed="rId2"/>
          <a:stretch>
            <a:fillRect/>
          </a:stretch>
        </p:blipFill>
        <p:spPr>
          <a:xfrm>
            <a:off x="10897276" y="3216316"/>
            <a:ext cx="151723" cy="151722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500" b="1" i="0">
                <a:solidFill>
                  <a:srgbClr val="00608A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500" b="1" i="0">
                <a:solidFill>
                  <a:srgbClr val="00608A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444065" y="2737835"/>
            <a:ext cx="7454900" cy="711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500" b="1" i="0">
                <a:solidFill>
                  <a:srgbClr val="00608A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437819" y="1593357"/>
            <a:ext cx="5171440" cy="436435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700" b="1" i="0">
                <a:solidFill>
                  <a:srgbClr val="00608A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5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5.png" /><Relationship Id="rId2" Type="http://schemas.openxmlformats.org/officeDocument/2006/relationships/image" Target="../media/image16.png" /><Relationship Id="rId3" Type="http://schemas.openxmlformats.org/officeDocument/2006/relationships/image" Target="../media/image7.png" /><Relationship Id="rId4" Type="http://schemas.openxmlformats.org/officeDocument/2006/relationships/image" Target="../media/image9.png" /><Relationship Id="rId5" Type="http://schemas.openxmlformats.org/officeDocument/2006/relationships/image" Target="../media/image8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12" Type="http://schemas.openxmlformats.org/officeDocument/2006/relationships/image" Target="../media/image15.png" /><Relationship Id="rId13" Type="http://schemas.openxmlformats.org/officeDocument/2006/relationships/image" Target="../media/image14.png" /><Relationship Id="rId2" Type="http://schemas.openxmlformats.org/officeDocument/2006/relationships/image" Target="../media/image17.png" /><Relationship Id="rId3" Type="http://schemas.openxmlformats.org/officeDocument/2006/relationships/image" Target="../media/image18.jpeg" /><Relationship Id="rId4" Type="http://schemas.openxmlformats.org/officeDocument/2006/relationships/image" Target="../media/image19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1.png" /><Relationship Id="rId9" Type="http://schemas.openxmlformats.org/officeDocument/2006/relationships/image" Target="../media/image10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5.png" /><Relationship Id="rId2" Type="http://schemas.openxmlformats.org/officeDocument/2006/relationships/image" Target="../media/image20.jpe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12" Type="http://schemas.openxmlformats.org/officeDocument/2006/relationships/image" Target="../media/image14.png" /><Relationship Id="rId13" Type="http://schemas.openxmlformats.org/officeDocument/2006/relationships/image" Target="../media/image15.png" /><Relationship Id="rId2" Type="http://schemas.openxmlformats.org/officeDocument/2006/relationships/image" Target="../media/image21.jpeg" /><Relationship Id="rId3" Type="http://schemas.openxmlformats.org/officeDocument/2006/relationships/image" Target="../media/image22.png" /><Relationship Id="rId4" Type="http://schemas.openxmlformats.org/officeDocument/2006/relationships/image" Target="../media/image23.jpe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12" Type="http://schemas.openxmlformats.org/officeDocument/2006/relationships/image" Target="../media/image15.png" /><Relationship Id="rId2" Type="http://schemas.openxmlformats.org/officeDocument/2006/relationships/image" Target="../media/image24.png" /><Relationship Id="rId3" Type="http://schemas.openxmlformats.org/officeDocument/2006/relationships/image" Target="../media/image25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01212303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91287" y="2743173"/>
            <a:ext cx="5683250" cy="7797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950" spc="-10"/>
              <a:t>华永道体育行业报告</a:t>
            </a:r>
            <a:endParaRPr sz="495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512447" y="2148937"/>
            <a:ext cx="4722495" cy="3375025"/>
          </a:xfrm>
          <a:prstGeom prst="rect">
            <a:avLst/>
          </a:prstGeom>
        </p:spPr>
        <p:txBody>
          <a:bodyPr vert="horz" wrap="square" lIns="0" tIns="196215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54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5">
                <a:solidFill>
                  <a:srgbClr val="00608A"/>
                </a:solidFill>
                <a:latin typeface="微软雅黑"/>
                <a:cs typeface="微软雅黑"/>
              </a:rPr>
              <a:t>体育行业概述与发展趋势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2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5">
                <a:solidFill>
                  <a:srgbClr val="00608A"/>
                </a:solidFill>
                <a:latin typeface="微软雅黑"/>
                <a:cs typeface="微软雅黑"/>
              </a:rPr>
              <a:t>体育赛事运营与商业模式创新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3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5">
                <a:solidFill>
                  <a:srgbClr val="00608A"/>
                </a:solidFill>
                <a:latin typeface="微软雅黑"/>
                <a:cs typeface="微软雅黑"/>
              </a:rPr>
              <a:t>健身休闲产业现状及前景展望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2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5">
                <a:solidFill>
                  <a:srgbClr val="00608A"/>
                </a:solidFill>
                <a:latin typeface="微软雅黑"/>
                <a:cs typeface="微软雅黑"/>
              </a:rPr>
              <a:t>体育用品制造与销售市场剖析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3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5">
                <a:solidFill>
                  <a:srgbClr val="00608A"/>
                </a:solidFill>
                <a:latin typeface="微软雅黑"/>
                <a:cs typeface="微软雅黑"/>
              </a:rPr>
              <a:t>竞技培训与人才培养体系建设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2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5">
                <a:solidFill>
                  <a:srgbClr val="00608A"/>
                </a:solidFill>
                <a:latin typeface="微软雅黑"/>
                <a:cs typeface="微软雅黑"/>
              </a:rPr>
              <a:t>互联网+体育融合发展机遇与挑战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553605" y="1355666"/>
            <a:ext cx="87058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54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444065" y="2737835"/>
            <a:ext cx="6311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体育行业概述与发展趋势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092556" y="1559287"/>
            <a:ext cx="4492828" cy="4492828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539110" y="1488376"/>
            <a:ext cx="1511935" cy="1374140"/>
          </a:xfrm>
          <a:custGeom>
            <a:rect l="l" t="t" r="r" b="b"/>
            <a:pathLst>
              <a:path w="1511935" h="1374139">
                <a:moveTo>
                  <a:pt x="1511759" y="1373901"/>
                </a:moveTo>
                <a:lnTo>
                  <a:pt x="171737" y="1373901"/>
                </a:lnTo>
                <a:lnTo>
                  <a:pt x="119262" y="1369130"/>
                </a:lnTo>
                <a:lnTo>
                  <a:pt x="76327" y="1354819"/>
                </a:lnTo>
                <a:lnTo>
                  <a:pt x="42934" y="1330966"/>
                </a:lnTo>
                <a:lnTo>
                  <a:pt x="19081" y="1297573"/>
                </a:lnTo>
                <a:lnTo>
                  <a:pt x="4770" y="1254638"/>
                </a:lnTo>
                <a:lnTo>
                  <a:pt x="0" y="1202163"/>
                </a:lnTo>
                <a:lnTo>
                  <a:pt x="0" y="0"/>
                </a:lnTo>
                <a:lnTo>
                  <a:pt x="1340022" y="0"/>
                </a:lnTo>
                <a:lnTo>
                  <a:pt x="1392497" y="4770"/>
                </a:lnTo>
                <a:lnTo>
                  <a:pt x="1435432" y="19081"/>
                </a:lnTo>
                <a:lnTo>
                  <a:pt x="1468825" y="42934"/>
                </a:lnTo>
                <a:lnTo>
                  <a:pt x="1492677" y="76327"/>
                </a:lnTo>
                <a:lnTo>
                  <a:pt x="1506989" y="119262"/>
                </a:lnTo>
                <a:lnTo>
                  <a:pt x="1511759" y="171737"/>
                </a:lnTo>
                <a:lnTo>
                  <a:pt x="1511759" y="1373901"/>
                </a:lnTo>
                <a:close/>
              </a:path>
            </a:pathLst>
          </a:custGeom>
          <a:solidFill>
            <a:srgbClr val="0080B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539110" y="3205846"/>
            <a:ext cx="1511935" cy="1374140"/>
          </a:xfrm>
          <a:custGeom>
            <a:rect l="l" t="t" r="r" b="b"/>
            <a:pathLst>
              <a:path w="1511935" h="1374139">
                <a:moveTo>
                  <a:pt x="1511759" y="1373900"/>
                </a:moveTo>
                <a:lnTo>
                  <a:pt x="171737" y="1373900"/>
                </a:lnTo>
                <a:lnTo>
                  <a:pt x="119262" y="1369130"/>
                </a:lnTo>
                <a:lnTo>
                  <a:pt x="76327" y="1354818"/>
                </a:lnTo>
                <a:lnTo>
                  <a:pt x="42934" y="1330966"/>
                </a:lnTo>
                <a:lnTo>
                  <a:pt x="19081" y="1297573"/>
                </a:lnTo>
                <a:lnTo>
                  <a:pt x="4770" y="1254638"/>
                </a:lnTo>
                <a:lnTo>
                  <a:pt x="0" y="1202163"/>
                </a:lnTo>
                <a:lnTo>
                  <a:pt x="0" y="0"/>
                </a:lnTo>
                <a:lnTo>
                  <a:pt x="1340022" y="0"/>
                </a:lnTo>
                <a:lnTo>
                  <a:pt x="1392497" y="4770"/>
                </a:lnTo>
                <a:lnTo>
                  <a:pt x="1435432" y="19081"/>
                </a:lnTo>
                <a:lnTo>
                  <a:pt x="1468825" y="42934"/>
                </a:lnTo>
                <a:lnTo>
                  <a:pt x="1492677" y="76327"/>
                </a:lnTo>
                <a:lnTo>
                  <a:pt x="1506989" y="119262"/>
                </a:lnTo>
                <a:lnTo>
                  <a:pt x="1511759" y="171737"/>
                </a:lnTo>
                <a:lnTo>
                  <a:pt x="1511759" y="1373900"/>
                </a:lnTo>
                <a:close/>
              </a:path>
            </a:pathLst>
          </a:custGeom>
          <a:solidFill>
            <a:srgbClr val="0080B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089476" y="1767220"/>
            <a:ext cx="478155" cy="26231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15">
                <a:solidFill>
                  <a:srgbClr val="FFFFFF"/>
                </a:solidFill>
                <a:latin typeface="微软雅黑"/>
                <a:cs typeface="微软雅黑"/>
              </a:rPr>
              <a:t>1</a:t>
            </a:r>
            <a:endParaRPr sz="57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6620"/>
              </a:spcBef>
            </a:pPr>
            <a:r>
              <a:rPr sz="5750" b="1" spc="15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539110" y="4984277"/>
            <a:ext cx="1511935" cy="1374140"/>
          </a:xfrm>
          <a:custGeom>
            <a:rect l="l" t="t" r="r" b="b"/>
            <a:pathLst>
              <a:path w="1511935" h="1374139">
                <a:moveTo>
                  <a:pt x="1511759" y="1373901"/>
                </a:moveTo>
                <a:lnTo>
                  <a:pt x="171737" y="1373901"/>
                </a:lnTo>
                <a:lnTo>
                  <a:pt x="119262" y="1369130"/>
                </a:lnTo>
                <a:lnTo>
                  <a:pt x="76327" y="1354819"/>
                </a:lnTo>
                <a:lnTo>
                  <a:pt x="42934" y="1330966"/>
                </a:lnTo>
                <a:lnTo>
                  <a:pt x="19081" y="1297573"/>
                </a:lnTo>
                <a:lnTo>
                  <a:pt x="4770" y="1254638"/>
                </a:lnTo>
                <a:lnTo>
                  <a:pt x="0" y="1202163"/>
                </a:lnTo>
                <a:lnTo>
                  <a:pt x="0" y="0"/>
                </a:lnTo>
                <a:lnTo>
                  <a:pt x="1340022" y="0"/>
                </a:lnTo>
                <a:lnTo>
                  <a:pt x="1392497" y="4770"/>
                </a:lnTo>
                <a:lnTo>
                  <a:pt x="1435432" y="19081"/>
                </a:lnTo>
                <a:lnTo>
                  <a:pt x="1468825" y="42934"/>
                </a:lnTo>
                <a:lnTo>
                  <a:pt x="1492677" y="76327"/>
                </a:lnTo>
                <a:lnTo>
                  <a:pt x="1506989" y="119262"/>
                </a:lnTo>
                <a:lnTo>
                  <a:pt x="1511759" y="171737"/>
                </a:lnTo>
                <a:lnTo>
                  <a:pt x="1511759" y="1373901"/>
                </a:lnTo>
                <a:close/>
              </a:path>
            </a:pathLst>
          </a:custGeom>
          <a:solidFill>
            <a:srgbClr val="0080B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1089476" y="5263121"/>
            <a:ext cx="478155" cy="905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15">
                <a:solidFill>
                  <a:srgbClr val="FFFFFF"/>
                </a:solidFill>
                <a:latin typeface="微软雅黑"/>
                <a:cs typeface="微软雅黑"/>
              </a:rPr>
              <a:t>3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359659" y="1441017"/>
            <a:ext cx="4025900" cy="10566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00608A"/>
                </a:solidFill>
                <a:latin typeface="微软雅黑"/>
                <a:cs typeface="微软雅黑"/>
              </a:rPr>
              <a:t>产业规模持续扩大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790"/>
              </a:spcBef>
            </a:pPr>
            <a:r>
              <a:rPr sz="1500" spc="-5">
                <a:solidFill>
                  <a:srgbClr val="0D0D06"/>
                </a:solidFill>
                <a:latin typeface="微软雅黑"/>
                <a:cs typeface="微软雅黑"/>
              </a:rPr>
              <a:t>全球体育产业规模逐年增长，涉及体育赛事、健身休闲、体育培训、体育器材等多个领域。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359659" y="3118976"/>
            <a:ext cx="4025900" cy="13754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00608A"/>
                </a:solidFill>
                <a:latin typeface="微软雅黑"/>
                <a:cs typeface="微软雅黑"/>
              </a:rPr>
              <a:t>赛事商业化程度加深</a:t>
            </a:r>
            <a:endParaRPr sz="16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600"/>
              </a:spcBef>
            </a:pPr>
            <a:r>
              <a:rPr sz="1500" spc="-5">
                <a:solidFill>
                  <a:srgbClr val="0D0D06"/>
                </a:solidFill>
                <a:latin typeface="微软雅黑"/>
                <a:cs typeface="微软雅黑"/>
              </a:rPr>
              <a:t>国际顶级体育赛事如奥运会、世界杯等商业化运作日益成熟，品牌赞助、转播权销售等收入大幅</a:t>
            </a:r>
            <a:r>
              <a:rPr sz="1500" spc="-20">
                <a:solidFill>
                  <a:srgbClr val="0D0D06"/>
                </a:solidFill>
                <a:latin typeface="微软雅黑"/>
                <a:cs typeface="微软雅黑"/>
              </a:rPr>
              <a:t>增长。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359659" y="4884829"/>
            <a:ext cx="4025900" cy="1032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5">
                <a:solidFill>
                  <a:srgbClr val="00608A"/>
                </a:solidFill>
                <a:latin typeface="微软雅黑"/>
                <a:cs typeface="微软雅黑"/>
              </a:rPr>
              <a:t>科技应用助力产业升级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600"/>
              </a:spcBef>
            </a:pPr>
            <a:r>
              <a:rPr sz="1500" spc="-5">
                <a:solidFill>
                  <a:srgbClr val="0D0D06"/>
                </a:solidFill>
                <a:latin typeface="微软雅黑"/>
                <a:cs typeface="微软雅黑"/>
              </a:rPr>
              <a:t>大数据、人工智能等技术在体育产业中的应用逐渐普及，为产业发展提供了有力支持。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2" name="object 32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835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5"/>
              <a:t>全球体育产业发展现状</a:t>
            </a:r>
            <a:endParaRPr sz="30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1165346"/>
            <a:ext cx="4902200" cy="5692775"/>
            <a:chOff x="0" y="1165346"/>
            <a:chExt cx="4902200" cy="5692775"/>
          </a:xfrm>
        </p:grpSpPr>
        <p:sp>
          <p:nvSpPr>
            <p:cNvPr id="3" name="object 3"/>
            <p:cNvSpPr/>
            <p:nvPr/>
          </p:nvSpPr>
          <p:spPr>
            <a:xfrm>
              <a:off x="0" y="1165346"/>
              <a:ext cx="1442085" cy="5692775"/>
            </a:xfrm>
            <a:custGeom>
              <a:rect l="l" t="t" r="r" b="b"/>
              <a:pathLst>
                <a:path w="1442085" h="5692775">
                  <a:moveTo>
                    <a:pt x="196363" y="5692653"/>
                  </a:moveTo>
                  <a:lnTo>
                    <a:pt x="0" y="5692653"/>
                  </a:lnTo>
                  <a:lnTo>
                    <a:pt x="0" y="0"/>
                  </a:lnTo>
                  <a:lnTo>
                    <a:pt x="1441525" y="0"/>
                  </a:lnTo>
                  <a:lnTo>
                    <a:pt x="196363" y="5692653"/>
                  </a:lnTo>
                  <a:close/>
                </a:path>
              </a:pathLst>
            </a:custGeom>
            <a:solidFill>
              <a:srgbClr val="0080B8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69658" y="1165346"/>
              <a:ext cx="4292480" cy="5692653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3633800" y="1360423"/>
              <a:ext cx="1268095" cy="550545"/>
            </a:xfrm>
            <a:custGeom>
              <a:rect l="l" t="t" r="r" b="b"/>
              <a:pathLst>
                <a:path w="1268095" h="550544">
                  <a:moveTo>
                    <a:pt x="1267917" y="275056"/>
                  </a:moveTo>
                  <a:lnTo>
                    <a:pt x="1263484" y="225615"/>
                  </a:lnTo>
                  <a:lnTo>
                    <a:pt x="1250708" y="179082"/>
                  </a:lnTo>
                  <a:lnTo>
                    <a:pt x="1230363" y="136232"/>
                  </a:lnTo>
                  <a:lnTo>
                    <a:pt x="1203223" y="97840"/>
                  </a:lnTo>
                  <a:lnTo>
                    <a:pt x="1170076" y="64693"/>
                  </a:lnTo>
                  <a:lnTo>
                    <a:pt x="1131684" y="37553"/>
                  </a:lnTo>
                  <a:lnTo>
                    <a:pt x="1088834" y="17208"/>
                  </a:lnTo>
                  <a:lnTo>
                    <a:pt x="1042301" y="4432"/>
                  </a:lnTo>
                  <a:lnTo>
                    <a:pt x="992860" y="0"/>
                  </a:lnTo>
                  <a:lnTo>
                    <a:pt x="976528" y="1473"/>
                  </a:lnTo>
                  <a:lnTo>
                    <a:pt x="976528" y="0"/>
                  </a:lnTo>
                  <a:lnTo>
                    <a:pt x="275056" y="0"/>
                  </a:lnTo>
                  <a:lnTo>
                    <a:pt x="225615" y="4432"/>
                  </a:lnTo>
                  <a:lnTo>
                    <a:pt x="179082" y="17208"/>
                  </a:lnTo>
                  <a:lnTo>
                    <a:pt x="136232" y="37553"/>
                  </a:lnTo>
                  <a:lnTo>
                    <a:pt x="97853" y="64693"/>
                  </a:lnTo>
                  <a:lnTo>
                    <a:pt x="64693" y="97840"/>
                  </a:lnTo>
                  <a:lnTo>
                    <a:pt x="37566" y="136232"/>
                  </a:lnTo>
                  <a:lnTo>
                    <a:pt x="17221" y="179082"/>
                  </a:lnTo>
                  <a:lnTo>
                    <a:pt x="4445" y="225615"/>
                  </a:lnTo>
                  <a:lnTo>
                    <a:pt x="12" y="275056"/>
                  </a:lnTo>
                  <a:lnTo>
                    <a:pt x="4432" y="324497"/>
                  </a:lnTo>
                  <a:lnTo>
                    <a:pt x="17208" y="371030"/>
                  </a:lnTo>
                  <a:lnTo>
                    <a:pt x="37553" y="413880"/>
                  </a:lnTo>
                  <a:lnTo>
                    <a:pt x="64693" y="452259"/>
                  </a:lnTo>
                  <a:lnTo>
                    <a:pt x="97840" y="485419"/>
                  </a:lnTo>
                  <a:lnTo>
                    <a:pt x="136232" y="512546"/>
                  </a:lnTo>
                  <a:lnTo>
                    <a:pt x="179082" y="532892"/>
                  </a:lnTo>
                  <a:lnTo>
                    <a:pt x="225615" y="545668"/>
                  </a:lnTo>
                  <a:lnTo>
                    <a:pt x="275056" y="550100"/>
                  </a:lnTo>
                  <a:lnTo>
                    <a:pt x="976528" y="550100"/>
                  </a:lnTo>
                  <a:lnTo>
                    <a:pt x="976528" y="548640"/>
                  </a:lnTo>
                  <a:lnTo>
                    <a:pt x="992860" y="550100"/>
                  </a:lnTo>
                  <a:lnTo>
                    <a:pt x="1042301" y="545668"/>
                  </a:lnTo>
                  <a:lnTo>
                    <a:pt x="1088834" y="532892"/>
                  </a:lnTo>
                  <a:lnTo>
                    <a:pt x="1131684" y="512546"/>
                  </a:lnTo>
                  <a:lnTo>
                    <a:pt x="1170076" y="485419"/>
                  </a:lnTo>
                  <a:lnTo>
                    <a:pt x="1203223" y="452259"/>
                  </a:lnTo>
                  <a:lnTo>
                    <a:pt x="1230363" y="413880"/>
                  </a:lnTo>
                  <a:lnTo>
                    <a:pt x="1250708" y="371030"/>
                  </a:lnTo>
                  <a:lnTo>
                    <a:pt x="1263484" y="324497"/>
                  </a:lnTo>
                  <a:lnTo>
                    <a:pt x="1267917" y="275056"/>
                  </a:lnTo>
                  <a:close/>
                </a:path>
              </a:pathLst>
            </a:custGeom>
            <a:solidFill>
              <a:srgbClr val="0080B8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4049027" y="1459176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383345" y="1366163"/>
            <a:ext cx="5930900" cy="11087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608A"/>
                </a:solidFill>
                <a:latin typeface="微软雅黑"/>
                <a:cs typeface="微软雅黑"/>
              </a:rPr>
              <a:t>发展历</a:t>
            </a:r>
            <a:r>
              <a:rPr sz="2300" b="1" spc="-50">
                <a:solidFill>
                  <a:srgbClr val="00608A"/>
                </a:solidFill>
                <a:latin typeface="微软雅黑"/>
                <a:cs typeface="微软雅黑"/>
              </a:rPr>
              <a:t>程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340"/>
              </a:spcBef>
            </a:pPr>
            <a:r>
              <a:rPr sz="1500" spc="-5">
                <a:solidFill>
                  <a:srgbClr val="0D0D06"/>
                </a:solidFill>
                <a:latin typeface="微软雅黑"/>
                <a:cs typeface="微软雅黑"/>
              </a:rPr>
              <a:t>中国体育产业经历了从计划经济到市场经济的转型，近年来在政策扶持和市场需求的推动下，实现了快速发展。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3194227" y="3099218"/>
            <a:ext cx="1268095" cy="550545"/>
          </a:xfrm>
          <a:custGeom>
            <a:rect l="l" t="t" r="r" b="b"/>
            <a:pathLst>
              <a:path w="1268095" h="550545">
                <a:moveTo>
                  <a:pt x="1267904" y="275043"/>
                </a:moveTo>
                <a:lnTo>
                  <a:pt x="1263472" y="225602"/>
                </a:lnTo>
                <a:lnTo>
                  <a:pt x="1250696" y="179070"/>
                </a:lnTo>
                <a:lnTo>
                  <a:pt x="1230350" y="136220"/>
                </a:lnTo>
                <a:lnTo>
                  <a:pt x="1203210" y="97828"/>
                </a:lnTo>
                <a:lnTo>
                  <a:pt x="1170063" y="64681"/>
                </a:lnTo>
                <a:lnTo>
                  <a:pt x="1131671" y="37541"/>
                </a:lnTo>
                <a:lnTo>
                  <a:pt x="1088821" y="17208"/>
                </a:lnTo>
                <a:lnTo>
                  <a:pt x="1042289" y="4419"/>
                </a:lnTo>
                <a:lnTo>
                  <a:pt x="992847" y="0"/>
                </a:lnTo>
                <a:lnTo>
                  <a:pt x="976515" y="1460"/>
                </a:lnTo>
                <a:lnTo>
                  <a:pt x="976515" y="0"/>
                </a:lnTo>
                <a:lnTo>
                  <a:pt x="275043" y="0"/>
                </a:lnTo>
                <a:lnTo>
                  <a:pt x="225602" y="4419"/>
                </a:lnTo>
                <a:lnTo>
                  <a:pt x="179070" y="17195"/>
                </a:lnTo>
                <a:lnTo>
                  <a:pt x="136220" y="37541"/>
                </a:lnTo>
                <a:lnTo>
                  <a:pt x="97840" y="64681"/>
                </a:lnTo>
                <a:lnTo>
                  <a:pt x="64681" y="97828"/>
                </a:lnTo>
                <a:lnTo>
                  <a:pt x="37553" y="136220"/>
                </a:lnTo>
                <a:lnTo>
                  <a:pt x="17208" y="179070"/>
                </a:lnTo>
                <a:lnTo>
                  <a:pt x="4432" y="225602"/>
                </a:lnTo>
                <a:lnTo>
                  <a:pt x="0" y="275043"/>
                </a:lnTo>
                <a:lnTo>
                  <a:pt x="4432" y="324485"/>
                </a:lnTo>
                <a:lnTo>
                  <a:pt x="17208" y="371017"/>
                </a:lnTo>
                <a:lnTo>
                  <a:pt x="37553" y="413867"/>
                </a:lnTo>
                <a:lnTo>
                  <a:pt x="64681" y="452259"/>
                </a:lnTo>
                <a:lnTo>
                  <a:pt x="97840" y="485406"/>
                </a:lnTo>
                <a:lnTo>
                  <a:pt x="136220" y="512546"/>
                </a:lnTo>
                <a:lnTo>
                  <a:pt x="179070" y="532892"/>
                </a:lnTo>
                <a:lnTo>
                  <a:pt x="225602" y="545668"/>
                </a:lnTo>
                <a:lnTo>
                  <a:pt x="275043" y="550100"/>
                </a:lnTo>
                <a:lnTo>
                  <a:pt x="976515" y="550100"/>
                </a:lnTo>
                <a:lnTo>
                  <a:pt x="976515" y="548640"/>
                </a:lnTo>
                <a:lnTo>
                  <a:pt x="992847" y="550100"/>
                </a:lnTo>
                <a:lnTo>
                  <a:pt x="1042289" y="545668"/>
                </a:lnTo>
                <a:lnTo>
                  <a:pt x="1088821" y="532892"/>
                </a:lnTo>
                <a:lnTo>
                  <a:pt x="1131671" y="512546"/>
                </a:lnTo>
                <a:lnTo>
                  <a:pt x="1170063" y="485406"/>
                </a:lnTo>
                <a:lnTo>
                  <a:pt x="1203210" y="452259"/>
                </a:lnTo>
                <a:lnTo>
                  <a:pt x="1230350" y="413867"/>
                </a:lnTo>
                <a:lnTo>
                  <a:pt x="1250696" y="371017"/>
                </a:lnTo>
                <a:lnTo>
                  <a:pt x="1263472" y="324485"/>
                </a:lnTo>
                <a:lnTo>
                  <a:pt x="1267904" y="275043"/>
                </a:lnTo>
                <a:close/>
              </a:path>
            </a:pathLst>
          </a:custGeom>
          <a:solidFill>
            <a:srgbClr val="0080B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3638872" y="3197965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943761" y="3104952"/>
            <a:ext cx="6121400" cy="14516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608A"/>
                </a:solidFill>
                <a:latin typeface="微软雅黑"/>
                <a:cs typeface="微软雅黑"/>
              </a:rPr>
              <a:t>产业现</a:t>
            </a:r>
            <a:r>
              <a:rPr sz="2300" b="1" spc="-50">
                <a:solidFill>
                  <a:srgbClr val="00608A"/>
                </a:solidFill>
                <a:latin typeface="微软雅黑"/>
                <a:cs typeface="微软雅黑"/>
              </a:rPr>
              <a:t>状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340"/>
              </a:spcBef>
            </a:pPr>
            <a:r>
              <a:rPr sz="1500" spc="-5">
                <a:solidFill>
                  <a:srgbClr val="0D0D06"/>
                </a:solidFill>
                <a:latin typeface="微软雅黑"/>
                <a:cs typeface="微软雅黑"/>
              </a:rPr>
              <a:t>中国体育产业已初步形成较为完整的产业链，包括体育赛事、健身休闲、体育培训、体育器材等多个领域。同时，体育产业与旅游、文化等产业</a:t>
            </a:r>
            <a:r>
              <a:rPr sz="1500" spc="-50">
                <a:solidFill>
                  <a:srgbClr val="0D0D06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0D0D06"/>
                </a:solidFill>
                <a:latin typeface="微软雅黑"/>
                <a:cs typeface="微软雅黑"/>
              </a:rPr>
              <a:t>的融合发展也取得了显著成果。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2793149" y="4838001"/>
            <a:ext cx="1268095" cy="550545"/>
          </a:xfrm>
          <a:custGeom>
            <a:rect l="l" t="t" r="r" b="b"/>
            <a:pathLst>
              <a:path w="1268095" h="550545">
                <a:moveTo>
                  <a:pt x="1267904" y="275056"/>
                </a:moveTo>
                <a:lnTo>
                  <a:pt x="1263472" y="225615"/>
                </a:lnTo>
                <a:lnTo>
                  <a:pt x="1250696" y="179082"/>
                </a:lnTo>
                <a:lnTo>
                  <a:pt x="1230350" y="136232"/>
                </a:lnTo>
                <a:lnTo>
                  <a:pt x="1203223" y="97840"/>
                </a:lnTo>
                <a:lnTo>
                  <a:pt x="1170063" y="64693"/>
                </a:lnTo>
                <a:lnTo>
                  <a:pt x="1131684" y="37553"/>
                </a:lnTo>
                <a:lnTo>
                  <a:pt x="1088834" y="17208"/>
                </a:lnTo>
                <a:lnTo>
                  <a:pt x="1042301" y="4432"/>
                </a:lnTo>
                <a:lnTo>
                  <a:pt x="992860" y="0"/>
                </a:lnTo>
                <a:lnTo>
                  <a:pt x="976515" y="1473"/>
                </a:lnTo>
                <a:lnTo>
                  <a:pt x="976515" y="0"/>
                </a:lnTo>
                <a:lnTo>
                  <a:pt x="275056" y="0"/>
                </a:lnTo>
                <a:lnTo>
                  <a:pt x="225615" y="4432"/>
                </a:lnTo>
                <a:lnTo>
                  <a:pt x="179082" y="17208"/>
                </a:lnTo>
                <a:lnTo>
                  <a:pt x="136232" y="37553"/>
                </a:lnTo>
                <a:lnTo>
                  <a:pt x="97840" y="64693"/>
                </a:lnTo>
                <a:lnTo>
                  <a:pt x="64693" y="97840"/>
                </a:lnTo>
                <a:lnTo>
                  <a:pt x="37553" y="136232"/>
                </a:lnTo>
                <a:lnTo>
                  <a:pt x="17208" y="179082"/>
                </a:lnTo>
                <a:lnTo>
                  <a:pt x="4432" y="225615"/>
                </a:lnTo>
                <a:lnTo>
                  <a:pt x="0" y="275056"/>
                </a:lnTo>
                <a:lnTo>
                  <a:pt x="4432" y="324497"/>
                </a:lnTo>
                <a:lnTo>
                  <a:pt x="17208" y="371030"/>
                </a:lnTo>
                <a:lnTo>
                  <a:pt x="37553" y="413880"/>
                </a:lnTo>
                <a:lnTo>
                  <a:pt x="64693" y="452259"/>
                </a:lnTo>
                <a:lnTo>
                  <a:pt x="97840" y="485419"/>
                </a:lnTo>
                <a:lnTo>
                  <a:pt x="136232" y="512546"/>
                </a:lnTo>
                <a:lnTo>
                  <a:pt x="179082" y="532892"/>
                </a:lnTo>
                <a:lnTo>
                  <a:pt x="225615" y="545668"/>
                </a:lnTo>
                <a:lnTo>
                  <a:pt x="275056" y="550100"/>
                </a:lnTo>
                <a:lnTo>
                  <a:pt x="976515" y="550100"/>
                </a:lnTo>
                <a:lnTo>
                  <a:pt x="976515" y="548640"/>
                </a:lnTo>
                <a:lnTo>
                  <a:pt x="992860" y="550100"/>
                </a:lnTo>
                <a:lnTo>
                  <a:pt x="1042301" y="545668"/>
                </a:lnTo>
                <a:lnTo>
                  <a:pt x="1088834" y="532892"/>
                </a:lnTo>
                <a:lnTo>
                  <a:pt x="1131684" y="512546"/>
                </a:lnTo>
                <a:lnTo>
                  <a:pt x="1170063" y="485419"/>
                </a:lnTo>
                <a:lnTo>
                  <a:pt x="1203223" y="452259"/>
                </a:lnTo>
                <a:lnTo>
                  <a:pt x="1230350" y="413880"/>
                </a:lnTo>
                <a:lnTo>
                  <a:pt x="1250696" y="371030"/>
                </a:lnTo>
                <a:lnTo>
                  <a:pt x="1263472" y="324497"/>
                </a:lnTo>
                <a:lnTo>
                  <a:pt x="1267904" y="275056"/>
                </a:lnTo>
                <a:close/>
              </a:path>
            </a:pathLst>
          </a:custGeom>
          <a:solidFill>
            <a:srgbClr val="0080B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3274897" y="4936754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542687" y="4843741"/>
            <a:ext cx="5930900" cy="14516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608A"/>
                </a:solidFill>
                <a:latin typeface="微软雅黑"/>
                <a:cs typeface="微软雅黑"/>
              </a:rPr>
              <a:t>挑战与机</a:t>
            </a:r>
            <a:r>
              <a:rPr sz="2300" b="1" spc="-50">
                <a:solidFill>
                  <a:srgbClr val="00608A"/>
                </a:solidFill>
                <a:latin typeface="微软雅黑"/>
                <a:cs typeface="微软雅黑"/>
              </a:rPr>
              <a:t>遇</a:t>
            </a:r>
            <a:endParaRPr sz="23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340"/>
              </a:spcBef>
            </a:pPr>
            <a:r>
              <a:rPr sz="1500" spc="-5">
                <a:solidFill>
                  <a:srgbClr val="0D0D06"/>
                </a:solidFill>
                <a:latin typeface="微软雅黑"/>
                <a:cs typeface="微软雅黑"/>
              </a:rPr>
              <a:t>中国体育产业在快速发展的同时，也面临着市场不规范、人才匮乏等挑战。然而，随着政策红利的释放和市场需求的不断增长，体育产业也迎来了前所未有的发展机遇。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5" name="object 1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978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5"/>
              <a:t>中国体育产业发展历程及现状</a:t>
            </a:r>
            <a:endParaRPr sz="30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24981" y="1427393"/>
            <a:ext cx="2682240" cy="4817745"/>
            <a:chOff x="424981" y="1427393"/>
            <a:chExt cx="2682240" cy="4817745"/>
          </a:xfrm>
        </p:grpSpPr>
        <p:sp>
          <p:nvSpPr>
            <p:cNvPr id="3" name="object 3"/>
            <p:cNvSpPr/>
            <p:nvPr/>
          </p:nvSpPr>
          <p:spPr>
            <a:xfrm>
              <a:off x="424981" y="2204113"/>
              <a:ext cx="2682240" cy="4041140"/>
            </a:xfrm>
            <a:custGeom>
              <a:rect l="l" t="t" r="r" b="b"/>
              <a:pathLst>
                <a:path w="2682240" h="4041140">
                  <a:moveTo>
                    <a:pt x="447048" y="4040827"/>
                  </a:moveTo>
                  <a:lnTo>
                    <a:pt x="398338" y="4038203"/>
                  </a:lnTo>
                  <a:lnTo>
                    <a:pt x="351146" y="4030515"/>
                  </a:lnTo>
                  <a:lnTo>
                    <a:pt x="305747" y="4018035"/>
                  </a:lnTo>
                  <a:lnTo>
                    <a:pt x="262412" y="4001036"/>
                  </a:lnTo>
                  <a:lnTo>
                    <a:pt x="221414" y="3979791"/>
                  </a:lnTo>
                  <a:lnTo>
                    <a:pt x="183027" y="3954571"/>
                  </a:lnTo>
                  <a:lnTo>
                    <a:pt x="147523" y="3925651"/>
                  </a:lnTo>
                  <a:lnTo>
                    <a:pt x="115174" y="3893303"/>
                  </a:lnTo>
                  <a:lnTo>
                    <a:pt x="86254" y="3857798"/>
                  </a:lnTo>
                  <a:lnTo>
                    <a:pt x="61035" y="3819411"/>
                  </a:lnTo>
                  <a:lnTo>
                    <a:pt x="39789" y="3778414"/>
                  </a:lnTo>
                  <a:lnTo>
                    <a:pt x="22790" y="3735079"/>
                  </a:lnTo>
                  <a:lnTo>
                    <a:pt x="10311" y="3689679"/>
                  </a:lnTo>
                  <a:lnTo>
                    <a:pt x="2623" y="3642488"/>
                  </a:lnTo>
                  <a:lnTo>
                    <a:pt x="0" y="3593778"/>
                  </a:lnTo>
                  <a:lnTo>
                    <a:pt x="0" y="447048"/>
                  </a:lnTo>
                  <a:lnTo>
                    <a:pt x="2623" y="398337"/>
                  </a:lnTo>
                  <a:lnTo>
                    <a:pt x="10311" y="351146"/>
                  </a:lnTo>
                  <a:lnTo>
                    <a:pt x="22791" y="305746"/>
                  </a:lnTo>
                  <a:lnTo>
                    <a:pt x="39790" y="262411"/>
                  </a:lnTo>
                  <a:lnTo>
                    <a:pt x="61035" y="221414"/>
                  </a:lnTo>
                  <a:lnTo>
                    <a:pt x="86254" y="183027"/>
                  </a:lnTo>
                  <a:lnTo>
                    <a:pt x="115175" y="147523"/>
                  </a:lnTo>
                  <a:lnTo>
                    <a:pt x="147524" y="115174"/>
                  </a:lnTo>
                  <a:lnTo>
                    <a:pt x="183028" y="86254"/>
                  </a:lnTo>
                  <a:lnTo>
                    <a:pt x="221415" y="61034"/>
                  </a:lnTo>
                  <a:lnTo>
                    <a:pt x="262413" y="39789"/>
                  </a:lnTo>
                  <a:lnTo>
                    <a:pt x="305748" y="22790"/>
                  </a:lnTo>
                  <a:lnTo>
                    <a:pt x="351148" y="10310"/>
                  </a:lnTo>
                  <a:lnTo>
                    <a:pt x="398343" y="2623"/>
                  </a:lnTo>
                  <a:lnTo>
                    <a:pt x="447048" y="0"/>
                  </a:lnTo>
                  <a:lnTo>
                    <a:pt x="2235190" y="0"/>
                  </a:lnTo>
                  <a:lnTo>
                    <a:pt x="2283902" y="2623"/>
                  </a:lnTo>
                  <a:lnTo>
                    <a:pt x="2331094" y="10311"/>
                  </a:lnTo>
                  <a:lnTo>
                    <a:pt x="2376493" y="22791"/>
                  </a:lnTo>
                  <a:lnTo>
                    <a:pt x="2419828" y="39790"/>
                  </a:lnTo>
                  <a:lnTo>
                    <a:pt x="2460825" y="61035"/>
                  </a:lnTo>
                  <a:lnTo>
                    <a:pt x="2499212" y="86254"/>
                  </a:lnTo>
                  <a:lnTo>
                    <a:pt x="2534716" y="115175"/>
                  </a:lnTo>
                  <a:lnTo>
                    <a:pt x="2567065" y="147523"/>
                  </a:lnTo>
                  <a:lnTo>
                    <a:pt x="2595985" y="183028"/>
                  </a:lnTo>
                  <a:lnTo>
                    <a:pt x="2621204" y="221415"/>
                  </a:lnTo>
                  <a:lnTo>
                    <a:pt x="2642449" y="262412"/>
                  </a:lnTo>
                  <a:lnTo>
                    <a:pt x="2659448" y="305747"/>
                  </a:lnTo>
                  <a:lnTo>
                    <a:pt x="2671928" y="351146"/>
                  </a:lnTo>
                  <a:lnTo>
                    <a:pt x="2679616" y="398338"/>
                  </a:lnTo>
                  <a:lnTo>
                    <a:pt x="2682239" y="447048"/>
                  </a:lnTo>
                  <a:lnTo>
                    <a:pt x="2682239" y="3593778"/>
                  </a:lnTo>
                  <a:lnTo>
                    <a:pt x="2679616" y="3642488"/>
                  </a:lnTo>
                  <a:lnTo>
                    <a:pt x="2671928" y="3689680"/>
                  </a:lnTo>
                  <a:lnTo>
                    <a:pt x="2659448" y="3735079"/>
                  </a:lnTo>
                  <a:lnTo>
                    <a:pt x="2642449" y="3778414"/>
                  </a:lnTo>
                  <a:lnTo>
                    <a:pt x="2621204" y="3819411"/>
                  </a:lnTo>
                  <a:lnTo>
                    <a:pt x="2595985" y="3857799"/>
                  </a:lnTo>
                  <a:lnTo>
                    <a:pt x="2567064" y="3893303"/>
                  </a:lnTo>
                  <a:lnTo>
                    <a:pt x="2534716" y="3925651"/>
                  </a:lnTo>
                  <a:lnTo>
                    <a:pt x="2499212" y="3954572"/>
                  </a:lnTo>
                  <a:lnTo>
                    <a:pt x="2460824" y="3979791"/>
                  </a:lnTo>
                  <a:lnTo>
                    <a:pt x="2419827" y="4001036"/>
                  </a:lnTo>
                  <a:lnTo>
                    <a:pt x="2376492" y="4018035"/>
                  </a:lnTo>
                  <a:lnTo>
                    <a:pt x="2331093" y="4030515"/>
                  </a:lnTo>
                  <a:lnTo>
                    <a:pt x="2283901" y="4038203"/>
                  </a:lnTo>
                  <a:lnTo>
                    <a:pt x="2235191" y="4040826"/>
                  </a:lnTo>
                  <a:lnTo>
                    <a:pt x="447048" y="4040827"/>
                  </a:lnTo>
                  <a:close/>
                </a:path>
              </a:pathLst>
            </a:custGeom>
            <a:solidFill>
              <a:srgbClr val="00608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989381" y="1427393"/>
              <a:ext cx="1553845" cy="1553845"/>
            </a:xfrm>
            <a:custGeom>
              <a:rect l="l" t="t" r="r" b="b"/>
              <a:pathLst>
                <a:path w="1553845" h="1553845">
                  <a:moveTo>
                    <a:pt x="58302" y="920407"/>
                  </a:moveTo>
                  <a:lnTo>
                    <a:pt x="29151" y="883665"/>
                  </a:lnTo>
                  <a:lnTo>
                    <a:pt x="9717" y="842612"/>
                  </a:lnTo>
                  <a:lnTo>
                    <a:pt x="0" y="798971"/>
                  </a:lnTo>
                  <a:lnTo>
                    <a:pt x="0" y="754468"/>
                  </a:lnTo>
                  <a:lnTo>
                    <a:pt x="9717" y="710827"/>
                  </a:lnTo>
                  <a:lnTo>
                    <a:pt x="29151" y="669774"/>
                  </a:lnTo>
                  <a:lnTo>
                    <a:pt x="58302" y="633033"/>
                  </a:lnTo>
                  <a:lnTo>
                    <a:pt x="633033" y="58302"/>
                  </a:lnTo>
                  <a:lnTo>
                    <a:pt x="669774" y="29151"/>
                  </a:lnTo>
                  <a:lnTo>
                    <a:pt x="710827" y="9717"/>
                  </a:lnTo>
                  <a:lnTo>
                    <a:pt x="754468" y="0"/>
                  </a:lnTo>
                  <a:lnTo>
                    <a:pt x="798971" y="0"/>
                  </a:lnTo>
                  <a:lnTo>
                    <a:pt x="842612" y="9717"/>
                  </a:lnTo>
                  <a:lnTo>
                    <a:pt x="883666" y="29151"/>
                  </a:lnTo>
                  <a:lnTo>
                    <a:pt x="920406" y="58302"/>
                  </a:lnTo>
                  <a:lnTo>
                    <a:pt x="1495137" y="633033"/>
                  </a:lnTo>
                  <a:lnTo>
                    <a:pt x="1524288" y="669773"/>
                  </a:lnTo>
                  <a:lnTo>
                    <a:pt x="1543722" y="710827"/>
                  </a:lnTo>
                  <a:lnTo>
                    <a:pt x="1553439" y="754468"/>
                  </a:lnTo>
                  <a:lnTo>
                    <a:pt x="1553439" y="798971"/>
                  </a:lnTo>
                  <a:lnTo>
                    <a:pt x="1543722" y="842612"/>
                  </a:lnTo>
                  <a:lnTo>
                    <a:pt x="1524288" y="883665"/>
                  </a:lnTo>
                  <a:lnTo>
                    <a:pt x="1495137" y="920406"/>
                  </a:lnTo>
                  <a:lnTo>
                    <a:pt x="920406" y="1495137"/>
                  </a:lnTo>
                  <a:lnTo>
                    <a:pt x="883665" y="1524288"/>
                  </a:lnTo>
                  <a:lnTo>
                    <a:pt x="842612" y="1543722"/>
                  </a:lnTo>
                  <a:lnTo>
                    <a:pt x="798971" y="1553439"/>
                  </a:lnTo>
                  <a:lnTo>
                    <a:pt x="754468" y="1553439"/>
                  </a:lnTo>
                  <a:lnTo>
                    <a:pt x="710827" y="1543722"/>
                  </a:lnTo>
                  <a:lnTo>
                    <a:pt x="669773" y="1524288"/>
                  </a:lnTo>
                  <a:lnTo>
                    <a:pt x="633033" y="1495137"/>
                  </a:lnTo>
                  <a:lnTo>
                    <a:pt x="58302" y="920407"/>
                  </a:lnTo>
                  <a:close/>
                </a:path>
              </a:pathLst>
            </a:custGeom>
            <a:solidFill>
              <a:srgbClr val="6AD2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1461954" y="1810206"/>
              <a:ext cx="608330" cy="608330"/>
            </a:xfrm>
            <a:custGeom>
              <a:rect l="l" t="t" r="r" b="b"/>
              <a:pathLst>
                <a:path w="608330" h="608330">
                  <a:moveTo>
                    <a:pt x="395393" y="608296"/>
                  </a:moveTo>
                  <a:lnTo>
                    <a:pt x="152074" y="608296"/>
                  </a:lnTo>
                  <a:lnTo>
                    <a:pt x="126796" y="603810"/>
                  </a:lnTo>
                  <a:lnTo>
                    <a:pt x="102916" y="591568"/>
                  </a:lnTo>
                  <a:lnTo>
                    <a:pt x="83085" y="573395"/>
                  </a:lnTo>
                  <a:lnTo>
                    <a:pt x="69954" y="551117"/>
                  </a:lnTo>
                  <a:lnTo>
                    <a:pt x="0" y="364978"/>
                  </a:lnTo>
                  <a:lnTo>
                    <a:pt x="0" y="304148"/>
                  </a:lnTo>
                  <a:lnTo>
                    <a:pt x="4781" y="280473"/>
                  </a:lnTo>
                  <a:lnTo>
                    <a:pt x="17818" y="261137"/>
                  </a:lnTo>
                  <a:lnTo>
                    <a:pt x="37154" y="248099"/>
                  </a:lnTo>
                  <a:lnTo>
                    <a:pt x="60829" y="243318"/>
                  </a:lnTo>
                  <a:lnTo>
                    <a:pt x="273733" y="243318"/>
                  </a:lnTo>
                  <a:lnTo>
                    <a:pt x="273733" y="60829"/>
                  </a:lnTo>
                  <a:lnTo>
                    <a:pt x="278514" y="37154"/>
                  </a:lnTo>
                  <a:lnTo>
                    <a:pt x="291552" y="17818"/>
                  </a:lnTo>
                  <a:lnTo>
                    <a:pt x="310887" y="4781"/>
                  </a:lnTo>
                  <a:lnTo>
                    <a:pt x="334563" y="0"/>
                  </a:lnTo>
                  <a:lnTo>
                    <a:pt x="364978" y="0"/>
                  </a:lnTo>
                  <a:lnTo>
                    <a:pt x="364978" y="91244"/>
                  </a:lnTo>
                  <a:lnTo>
                    <a:pt x="456222" y="304148"/>
                  </a:lnTo>
                  <a:lnTo>
                    <a:pt x="456222" y="547467"/>
                  </a:lnTo>
                  <a:lnTo>
                    <a:pt x="451441" y="571142"/>
                  </a:lnTo>
                  <a:lnTo>
                    <a:pt x="438404" y="590478"/>
                  </a:lnTo>
                  <a:lnTo>
                    <a:pt x="419068" y="603515"/>
                  </a:lnTo>
                  <a:lnTo>
                    <a:pt x="395393" y="608296"/>
                  </a:lnTo>
                  <a:close/>
                </a:path>
                <a:path w="608330" h="608330">
                  <a:moveTo>
                    <a:pt x="608296" y="608296"/>
                  </a:moveTo>
                  <a:lnTo>
                    <a:pt x="517052" y="608296"/>
                  </a:lnTo>
                  <a:lnTo>
                    <a:pt x="517052" y="304148"/>
                  </a:lnTo>
                  <a:lnTo>
                    <a:pt x="608296" y="304148"/>
                  </a:lnTo>
                  <a:lnTo>
                    <a:pt x="608296" y="608296"/>
                  </a:lnTo>
                  <a:close/>
                </a:path>
              </a:pathLst>
            </a:custGeom>
            <a:solidFill>
              <a:srgbClr val="00608A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594741" y="3757940"/>
            <a:ext cx="2311400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随着科技的进步，体育产业将更加注重智能化发展，如智能健身器材、智能运动装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备等将逐渐普及。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276834" y="3256722"/>
            <a:ext cx="1045210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FFFFFF"/>
                </a:solidFill>
                <a:latin typeface="微软雅黑"/>
                <a:cs typeface="微软雅黑"/>
              </a:rPr>
              <a:t>智能化发展</a:t>
            </a:r>
            <a:endParaRPr sz="1600">
              <a:latin typeface="微软雅黑"/>
              <a:cs typeface="微软雅黑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3311580" y="1427393"/>
            <a:ext cx="2682240" cy="4817745"/>
            <a:chOff x="3311580" y="1427393"/>
            <a:chExt cx="2682240" cy="4817745"/>
          </a:xfrm>
        </p:grpSpPr>
        <p:sp>
          <p:nvSpPr>
            <p:cNvPr id="9" name="object 9"/>
            <p:cNvSpPr/>
            <p:nvPr/>
          </p:nvSpPr>
          <p:spPr>
            <a:xfrm>
              <a:off x="3311580" y="2204113"/>
              <a:ext cx="2682240" cy="4041140"/>
            </a:xfrm>
            <a:custGeom>
              <a:rect l="l" t="t" r="r" b="b"/>
              <a:pathLst>
                <a:path w="2682240" h="4041140">
                  <a:moveTo>
                    <a:pt x="2235190" y="4040826"/>
                  </a:moveTo>
                  <a:lnTo>
                    <a:pt x="447049" y="4040826"/>
                  </a:lnTo>
                  <a:lnTo>
                    <a:pt x="398338" y="4038203"/>
                  </a:lnTo>
                  <a:lnTo>
                    <a:pt x="351146" y="4030515"/>
                  </a:lnTo>
                  <a:lnTo>
                    <a:pt x="305746" y="4018035"/>
                  </a:lnTo>
                  <a:lnTo>
                    <a:pt x="262412" y="4001036"/>
                  </a:lnTo>
                  <a:lnTo>
                    <a:pt x="221414" y="3979791"/>
                  </a:lnTo>
                  <a:lnTo>
                    <a:pt x="183027" y="3954571"/>
                  </a:lnTo>
                  <a:lnTo>
                    <a:pt x="147523" y="3925651"/>
                  </a:lnTo>
                  <a:lnTo>
                    <a:pt x="115174" y="3893303"/>
                  </a:lnTo>
                  <a:lnTo>
                    <a:pt x="86254" y="3857798"/>
                  </a:lnTo>
                  <a:lnTo>
                    <a:pt x="61035" y="3819411"/>
                  </a:lnTo>
                  <a:lnTo>
                    <a:pt x="39789" y="3778414"/>
                  </a:lnTo>
                  <a:lnTo>
                    <a:pt x="22790" y="3735079"/>
                  </a:lnTo>
                  <a:lnTo>
                    <a:pt x="10311" y="3689679"/>
                  </a:lnTo>
                  <a:lnTo>
                    <a:pt x="2623" y="3642488"/>
                  </a:lnTo>
                  <a:lnTo>
                    <a:pt x="0" y="3593778"/>
                  </a:lnTo>
                  <a:lnTo>
                    <a:pt x="0" y="447048"/>
                  </a:lnTo>
                  <a:lnTo>
                    <a:pt x="2623" y="398337"/>
                  </a:lnTo>
                  <a:lnTo>
                    <a:pt x="10311" y="351146"/>
                  </a:lnTo>
                  <a:lnTo>
                    <a:pt x="22790" y="305746"/>
                  </a:lnTo>
                  <a:lnTo>
                    <a:pt x="39790" y="262411"/>
                  </a:lnTo>
                  <a:lnTo>
                    <a:pt x="61035" y="221414"/>
                  </a:lnTo>
                  <a:lnTo>
                    <a:pt x="86254" y="183027"/>
                  </a:lnTo>
                  <a:lnTo>
                    <a:pt x="115175" y="147523"/>
                  </a:lnTo>
                  <a:lnTo>
                    <a:pt x="147523" y="115174"/>
                  </a:lnTo>
                  <a:lnTo>
                    <a:pt x="183028" y="86254"/>
                  </a:lnTo>
                  <a:lnTo>
                    <a:pt x="221415" y="61034"/>
                  </a:lnTo>
                  <a:lnTo>
                    <a:pt x="262413" y="39789"/>
                  </a:lnTo>
                  <a:lnTo>
                    <a:pt x="305748" y="22790"/>
                  </a:lnTo>
                  <a:lnTo>
                    <a:pt x="351148" y="10310"/>
                  </a:lnTo>
                  <a:lnTo>
                    <a:pt x="398343" y="2623"/>
                  </a:lnTo>
                  <a:lnTo>
                    <a:pt x="447048" y="0"/>
                  </a:lnTo>
                  <a:lnTo>
                    <a:pt x="2235191" y="0"/>
                  </a:lnTo>
                  <a:lnTo>
                    <a:pt x="2283903" y="2623"/>
                  </a:lnTo>
                  <a:lnTo>
                    <a:pt x="2331094" y="10311"/>
                  </a:lnTo>
                  <a:lnTo>
                    <a:pt x="2376493" y="22791"/>
                  </a:lnTo>
                  <a:lnTo>
                    <a:pt x="2419828" y="39790"/>
                  </a:lnTo>
                  <a:lnTo>
                    <a:pt x="2460825" y="61035"/>
                  </a:lnTo>
                  <a:lnTo>
                    <a:pt x="2499212" y="86254"/>
                  </a:lnTo>
                  <a:lnTo>
                    <a:pt x="2534716" y="115175"/>
                  </a:lnTo>
                  <a:lnTo>
                    <a:pt x="2567065" y="147523"/>
                  </a:lnTo>
                  <a:lnTo>
                    <a:pt x="2595985" y="183028"/>
                  </a:lnTo>
                  <a:lnTo>
                    <a:pt x="2621204" y="221415"/>
                  </a:lnTo>
                  <a:lnTo>
                    <a:pt x="2642449" y="262412"/>
                  </a:lnTo>
                  <a:lnTo>
                    <a:pt x="2659448" y="305747"/>
                  </a:lnTo>
                  <a:lnTo>
                    <a:pt x="2671928" y="351146"/>
                  </a:lnTo>
                  <a:lnTo>
                    <a:pt x="2679616" y="398338"/>
                  </a:lnTo>
                  <a:lnTo>
                    <a:pt x="2682239" y="447048"/>
                  </a:lnTo>
                  <a:lnTo>
                    <a:pt x="2682239" y="3593778"/>
                  </a:lnTo>
                  <a:lnTo>
                    <a:pt x="2679616" y="3642488"/>
                  </a:lnTo>
                  <a:lnTo>
                    <a:pt x="2671928" y="3689680"/>
                  </a:lnTo>
                  <a:lnTo>
                    <a:pt x="2659448" y="3735079"/>
                  </a:lnTo>
                  <a:lnTo>
                    <a:pt x="2642449" y="3778414"/>
                  </a:lnTo>
                  <a:lnTo>
                    <a:pt x="2621203" y="3819411"/>
                  </a:lnTo>
                  <a:lnTo>
                    <a:pt x="2595984" y="3857799"/>
                  </a:lnTo>
                  <a:lnTo>
                    <a:pt x="2567064" y="3893303"/>
                  </a:lnTo>
                  <a:lnTo>
                    <a:pt x="2534715" y="3925651"/>
                  </a:lnTo>
                  <a:lnTo>
                    <a:pt x="2499211" y="3954572"/>
                  </a:lnTo>
                  <a:lnTo>
                    <a:pt x="2460824" y="3979791"/>
                  </a:lnTo>
                  <a:lnTo>
                    <a:pt x="2419827" y="4001036"/>
                  </a:lnTo>
                  <a:lnTo>
                    <a:pt x="2376492" y="4018035"/>
                  </a:lnTo>
                  <a:lnTo>
                    <a:pt x="2331092" y="4030515"/>
                  </a:lnTo>
                  <a:lnTo>
                    <a:pt x="2283901" y="4038203"/>
                  </a:lnTo>
                  <a:lnTo>
                    <a:pt x="2235190" y="4040826"/>
                  </a:lnTo>
                  <a:close/>
                </a:path>
              </a:pathLst>
            </a:custGeom>
            <a:solidFill>
              <a:srgbClr val="00608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3875981" y="1427393"/>
              <a:ext cx="1553845" cy="1553845"/>
            </a:xfrm>
            <a:custGeom>
              <a:rect l="l" t="t" r="r" b="b"/>
              <a:pathLst>
                <a:path w="1553845" h="1553845">
                  <a:moveTo>
                    <a:pt x="58302" y="920407"/>
                  </a:moveTo>
                  <a:lnTo>
                    <a:pt x="29151" y="883665"/>
                  </a:lnTo>
                  <a:lnTo>
                    <a:pt x="9717" y="842612"/>
                  </a:lnTo>
                  <a:lnTo>
                    <a:pt x="0" y="798971"/>
                  </a:lnTo>
                  <a:lnTo>
                    <a:pt x="0" y="754468"/>
                  </a:lnTo>
                  <a:lnTo>
                    <a:pt x="9717" y="710827"/>
                  </a:lnTo>
                  <a:lnTo>
                    <a:pt x="29151" y="669773"/>
                  </a:lnTo>
                  <a:lnTo>
                    <a:pt x="58302" y="633033"/>
                  </a:lnTo>
                  <a:lnTo>
                    <a:pt x="633033" y="58302"/>
                  </a:lnTo>
                  <a:lnTo>
                    <a:pt x="669774" y="29151"/>
                  </a:lnTo>
                  <a:lnTo>
                    <a:pt x="710827" y="9717"/>
                  </a:lnTo>
                  <a:lnTo>
                    <a:pt x="754468" y="0"/>
                  </a:lnTo>
                  <a:lnTo>
                    <a:pt x="798971" y="0"/>
                  </a:lnTo>
                  <a:lnTo>
                    <a:pt x="842612" y="9717"/>
                  </a:lnTo>
                  <a:lnTo>
                    <a:pt x="883666" y="29151"/>
                  </a:lnTo>
                  <a:lnTo>
                    <a:pt x="920406" y="58302"/>
                  </a:lnTo>
                  <a:lnTo>
                    <a:pt x="1495137" y="633033"/>
                  </a:lnTo>
                  <a:lnTo>
                    <a:pt x="1524288" y="669773"/>
                  </a:lnTo>
                  <a:lnTo>
                    <a:pt x="1543722" y="710827"/>
                  </a:lnTo>
                  <a:lnTo>
                    <a:pt x="1553439" y="754468"/>
                  </a:lnTo>
                  <a:lnTo>
                    <a:pt x="1553439" y="798971"/>
                  </a:lnTo>
                  <a:lnTo>
                    <a:pt x="1543722" y="842612"/>
                  </a:lnTo>
                  <a:lnTo>
                    <a:pt x="1524288" y="883665"/>
                  </a:lnTo>
                  <a:lnTo>
                    <a:pt x="1495137" y="920406"/>
                  </a:lnTo>
                  <a:lnTo>
                    <a:pt x="920406" y="1495137"/>
                  </a:lnTo>
                  <a:lnTo>
                    <a:pt x="883665" y="1524288"/>
                  </a:lnTo>
                  <a:lnTo>
                    <a:pt x="842612" y="1543722"/>
                  </a:lnTo>
                  <a:lnTo>
                    <a:pt x="798971" y="1553439"/>
                  </a:lnTo>
                  <a:lnTo>
                    <a:pt x="754467" y="1553439"/>
                  </a:lnTo>
                  <a:lnTo>
                    <a:pt x="710827" y="1543722"/>
                  </a:lnTo>
                  <a:lnTo>
                    <a:pt x="669773" y="1524288"/>
                  </a:lnTo>
                  <a:lnTo>
                    <a:pt x="633032" y="1495137"/>
                  </a:lnTo>
                  <a:lnTo>
                    <a:pt x="58302" y="920407"/>
                  </a:lnTo>
                  <a:close/>
                </a:path>
              </a:pathLst>
            </a:custGeom>
            <a:solidFill>
              <a:srgbClr val="6AD2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3481340" y="3757940"/>
            <a:ext cx="2311400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消费者对体育产品和服务的需求将越来越个性化，体育企业需要提供更加定制化的服务以满足消费者需求。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163431" y="3256722"/>
            <a:ext cx="1045210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FFFFFF"/>
                </a:solidFill>
                <a:latin typeface="微软雅黑"/>
                <a:cs typeface="微软雅黑"/>
              </a:rPr>
              <a:t>个性化服务</a:t>
            </a:r>
            <a:endParaRPr sz="1600">
              <a:latin typeface="微软雅黑"/>
              <a:cs typeface="微软雅黑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6198177" y="1427393"/>
            <a:ext cx="2682240" cy="4817745"/>
            <a:chOff x="6198177" y="1427393"/>
            <a:chExt cx="2682240" cy="4817745"/>
          </a:xfrm>
        </p:grpSpPr>
        <p:sp>
          <p:nvSpPr>
            <p:cNvPr id="14" name="object 14"/>
            <p:cNvSpPr/>
            <p:nvPr/>
          </p:nvSpPr>
          <p:spPr>
            <a:xfrm>
              <a:off x="6198177" y="2204113"/>
              <a:ext cx="2682240" cy="4041140"/>
            </a:xfrm>
            <a:custGeom>
              <a:rect l="l" t="t" r="r" b="b"/>
              <a:pathLst>
                <a:path w="2682240" h="4041140">
                  <a:moveTo>
                    <a:pt x="2235191" y="4040826"/>
                  </a:moveTo>
                  <a:lnTo>
                    <a:pt x="447049" y="4040826"/>
                  </a:lnTo>
                  <a:lnTo>
                    <a:pt x="398338" y="4038203"/>
                  </a:lnTo>
                  <a:lnTo>
                    <a:pt x="351146" y="4030515"/>
                  </a:lnTo>
                  <a:lnTo>
                    <a:pt x="305746" y="4018035"/>
                  </a:lnTo>
                  <a:lnTo>
                    <a:pt x="262412" y="4001036"/>
                  </a:lnTo>
                  <a:lnTo>
                    <a:pt x="221414" y="3979791"/>
                  </a:lnTo>
                  <a:lnTo>
                    <a:pt x="183027" y="3954571"/>
                  </a:lnTo>
                  <a:lnTo>
                    <a:pt x="147523" y="3925651"/>
                  </a:lnTo>
                  <a:lnTo>
                    <a:pt x="115174" y="3893303"/>
                  </a:lnTo>
                  <a:lnTo>
                    <a:pt x="86254" y="3857798"/>
                  </a:lnTo>
                  <a:lnTo>
                    <a:pt x="61035" y="3819411"/>
                  </a:lnTo>
                  <a:lnTo>
                    <a:pt x="39789" y="3778414"/>
                  </a:lnTo>
                  <a:lnTo>
                    <a:pt x="22790" y="3735079"/>
                  </a:lnTo>
                  <a:lnTo>
                    <a:pt x="10311" y="3689679"/>
                  </a:lnTo>
                  <a:lnTo>
                    <a:pt x="2623" y="3642488"/>
                  </a:lnTo>
                  <a:lnTo>
                    <a:pt x="0" y="3593778"/>
                  </a:lnTo>
                  <a:lnTo>
                    <a:pt x="0" y="447048"/>
                  </a:lnTo>
                  <a:lnTo>
                    <a:pt x="2623" y="398337"/>
                  </a:lnTo>
                  <a:lnTo>
                    <a:pt x="10311" y="351146"/>
                  </a:lnTo>
                  <a:lnTo>
                    <a:pt x="22790" y="305746"/>
                  </a:lnTo>
                  <a:lnTo>
                    <a:pt x="39790" y="262411"/>
                  </a:lnTo>
                  <a:lnTo>
                    <a:pt x="61035" y="221414"/>
                  </a:lnTo>
                  <a:lnTo>
                    <a:pt x="86254" y="183027"/>
                  </a:lnTo>
                  <a:lnTo>
                    <a:pt x="115175" y="147523"/>
                  </a:lnTo>
                  <a:lnTo>
                    <a:pt x="147523" y="115174"/>
                  </a:lnTo>
                  <a:lnTo>
                    <a:pt x="183028" y="86254"/>
                  </a:lnTo>
                  <a:lnTo>
                    <a:pt x="221415" y="61034"/>
                  </a:lnTo>
                  <a:lnTo>
                    <a:pt x="262413" y="39789"/>
                  </a:lnTo>
                  <a:lnTo>
                    <a:pt x="305748" y="22790"/>
                  </a:lnTo>
                  <a:lnTo>
                    <a:pt x="351148" y="10310"/>
                  </a:lnTo>
                  <a:lnTo>
                    <a:pt x="398343" y="2623"/>
                  </a:lnTo>
                  <a:lnTo>
                    <a:pt x="447048" y="0"/>
                  </a:lnTo>
                  <a:lnTo>
                    <a:pt x="2235191" y="0"/>
                  </a:lnTo>
                  <a:lnTo>
                    <a:pt x="2283903" y="2623"/>
                  </a:lnTo>
                  <a:lnTo>
                    <a:pt x="2331094" y="10311"/>
                  </a:lnTo>
                  <a:lnTo>
                    <a:pt x="2376494" y="22791"/>
                  </a:lnTo>
                  <a:lnTo>
                    <a:pt x="2419828" y="39790"/>
                  </a:lnTo>
                  <a:lnTo>
                    <a:pt x="2460826" y="61035"/>
                  </a:lnTo>
                  <a:lnTo>
                    <a:pt x="2499213" y="86254"/>
                  </a:lnTo>
                  <a:lnTo>
                    <a:pt x="2534717" y="115175"/>
                  </a:lnTo>
                  <a:lnTo>
                    <a:pt x="2567065" y="147523"/>
                  </a:lnTo>
                  <a:lnTo>
                    <a:pt x="2595986" y="183028"/>
                  </a:lnTo>
                  <a:lnTo>
                    <a:pt x="2621205" y="221415"/>
                  </a:lnTo>
                  <a:lnTo>
                    <a:pt x="2642450" y="262412"/>
                  </a:lnTo>
                  <a:lnTo>
                    <a:pt x="2659449" y="305747"/>
                  </a:lnTo>
                  <a:lnTo>
                    <a:pt x="2671929" y="351146"/>
                  </a:lnTo>
                  <a:lnTo>
                    <a:pt x="2679617" y="398338"/>
                  </a:lnTo>
                  <a:lnTo>
                    <a:pt x="2682240" y="447048"/>
                  </a:lnTo>
                  <a:lnTo>
                    <a:pt x="2682240" y="3593778"/>
                  </a:lnTo>
                  <a:lnTo>
                    <a:pt x="2679617" y="3642488"/>
                  </a:lnTo>
                  <a:lnTo>
                    <a:pt x="2671929" y="3689680"/>
                  </a:lnTo>
                  <a:lnTo>
                    <a:pt x="2659449" y="3735079"/>
                  </a:lnTo>
                  <a:lnTo>
                    <a:pt x="2642450" y="3778414"/>
                  </a:lnTo>
                  <a:lnTo>
                    <a:pt x="2621205" y="3819411"/>
                  </a:lnTo>
                  <a:lnTo>
                    <a:pt x="2595985" y="3857799"/>
                  </a:lnTo>
                  <a:lnTo>
                    <a:pt x="2567065" y="3893303"/>
                  </a:lnTo>
                  <a:lnTo>
                    <a:pt x="2534716" y="3925651"/>
                  </a:lnTo>
                  <a:lnTo>
                    <a:pt x="2499212" y="3954572"/>
                  </a:lnTo>
                  <a:lnTo>
                    <a:pt x="2460825" y="3979791"/>
                  </a:lnTo>
                  <a:lnTo>
                    <a:pt x="2419828" y="4001036"/>
                  </a:lnTo>
                  <a:lnTo>
                    <a:pt x="2376493" y="4018035"/>
                  </a:lnTo>
                  <a:lnTo>
                    <a:pt x="2331094" y="4030515"/>
                  </a:lnTo>
                  <a:lnTo>
                    <a:pt x="2283902" y="4038203"/>
                  </a:lnTo>
                  <a:lnTo>
                    <a:pt x="2235191" y="4040826"/>
                  </a:lnTo>
                  <a:close/>
                </a:path>
              </a:pathLst>
            </a:custGeom>
            <a:solidFill>
              <a:srgbClr val="00608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6762577" y="1427393"/>
              <a:ext cx="1553845" cy="1553845"/>
            </a:xfrm>
            <a:custGeom>
              <a:rect l="l" t="t" r="r" b="b"/>
              <a:pathLst>
                <a:path w="1553845" h="1553845">
                  <a:moveTo>
                    <a:pt x="58302" y="920407"/>
                  </a:moveTo>
                  <a:lnTo>
                    <a:pt x="29151" y="883666"/>
                  </a:lnTo>
                  <a:lnTo>
                    <a:pt x="9717" y="842612"/>
                  </a:lnTo>
                  <a:lnTo>
                    <a:pt x="0" y="798971"/>
                  </a:lnTo>
                  <a:lnTo>
                    <a:pt x="0" y="754468"/>
                  </a:lnTo>
                  <a:lnTo>
                    <a:pt x="9717" y="710827"/>
                  </a:lnTo>
                  <a:lnTo>
                    <a:pt x="29151" y="669773"/>
                  </a:lnTo>
                  <a:lnTo>
                    <a:pt x="58302" y="633033"/>
                  </a:lnTo>
                  <a:lnTo>
                    <a:pt x="633033" y="58302"/>
                  </a:lnTo>
                  <a:lnTo>
                    <a:pt x="669774" y="29151"/>
                  </a:lnTo>
                  <a:lnTo>
                    <a:pt x="710827" y="9717"/>
                  </a:lnTo>
                  <a:lnTo>
                    <a:pt x="754468" y="0"/>
                  </a:lnTo>
                  <a:lnTo>
                    <a:pt x="798971" y="0"/>
                  </a:lnTo>
                  <a:lnTo>
                    <a:pt x="842612" y="9717"/>
                  </a:lnTo>
                  <a:lnTo>
                    <a:pt x="883666" y="29151"/>
                  </a:lnTo>
                  <a:lnTo>
                    <a:pt x="920406" y="58302"/>
                  </a:lnTo>
                  <a:lnTo>
                    <a:pt x="1495137" y="633033"/>
                  </a:lnTo>
                  <a:lnTo>
                    <a:pt x="1524288" y="669773"/>
                  </a:lnTo>
                  <a:lnTo>
                    <a:pt x="1543722" y="710827"/>
                  </a:lnTo>
                  <a:lnTo>
                    <a:pt x="1553439" y="754468"/>
                  </a:lnTo>
                  <a:lnTo>
                    <a:pt x="1553439" y="798971"/>
                  </a:lnTo>
                  <a:lnTo>
                    <a:pt x="1543722" y="842612"/>
                  </a:lnTo>
                  <a:lnTo>
                    <a:pt x="1524288" y="883665"/>
                  </a:lnTo>
                  <a:lnTo>
                    <a:pt x="1495137" y="920406"/>
                  </a:lnTo>
                  <a:lnTo>
                    <a:pt x="920407" y="1495138"/>
                  </a:lnTo>
                  <a:lnTo>
                    <a:pt x="883666" y="1524289"/>
                  </a:lnTo>
                  <a:lnTo>
                    <a:pt x="842612" y="1543723"/>
                  </a:lnTo>
                  <a:lnTo>
                    <a:pt x="798972" y="1553440"/>
                  </a:lnTo>
                  <a:lnTo>
                    <a:pt x="754468" y="1553440"/>
                  </a:lnTo>
                  <a:lnTo>
                    <a:pt x="710827" y="1543723"/>
                  </a:lnTo>
                  <a:lnTo>
                    <a:pt x="669774" y="1524289"/>
                  </a:lnTo>
                  <a:lnTo>
                    <a:pt x="633033" y="1495138"/>
                  </a:lnTo>
                  <a:lnTo>
                    <a:pt x="58302" y="920407"/>
                  </a:lnTo>
                  <a:close/>
                </a:path>
              </a:pathLst>
            </a:custGeom>
            <a:solidFill>
              <a:srgbClr val="6AD2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" name="object 16"/>
          <p:cNvSpPr txBox="1"/>
          <p:nvPr/>
        </p:nvSpPr>
        <p:spPr>
          <a:xfrm>
            <a:off x="6367939" y="3757940"/>
            <a:ext cx="2311400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体育产业将与旅游、文化、教育等产业实现更深入的跨界融合，形成更加多元化的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商业模式。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7152011" y="3256722"/>
            <a:ext cx="84137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FFFFFF"/>
                </a:solidFill>
                <a:latin typeface="微软雅黑"/>
                <a:cs typeface="微软雅黑"/>
              </a:rPr>
              <a:t>跨界融合</a:t>
            </a:r>
            <a:endParaRPr sz="1600">
              <a:latin typeface="微软雅黑"/>
              <a:cs typeface="微软雅黑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9084777" y="1427393"/>
            <a:ext cx="2682240" cy="4817745"/>
            <a:chOff x="9084777" y="1427393"/>
            <a:chExt cx="2682240" cy="4817745"/>
          </a:xfrm>
        </p:grpSpPr>
        <p:sp>
          <p:nvSpPr>
            <p:cNvPr id="19" name="object 19"/>
            <p:cNvSpPr/>
            <p:nvPr/>
          </p:nvSpPr>
          <p:spPr>
            <a:xfrm>
              <a:off x="9084777" y="2204113"/>
              <a:ext cx="2682240" cy="4041140"/>
            </a:xfrm>
            <a:custGeom>
              <a:rect l="l" t="t" r="r" b="b"/>
              <a:pathLst>
                <a:path w="2682240" h="4041140">
                  <a:moveTo>
                    <a:pt x="447049" y="4040827"/>
                  </a:moveTo>
                  <a:lnTo>
                    <a:pt x="398338" y="4038203"/>
                  </a:lnTo>
                  <a:lnTo>
                    <a:pt x="351146" y="4030515"/>
                  </a:lnTo>
                  <a:lnTo>
                    <a:pt x="305747" y="4018035"/>
                  </a:lnTo>
                  <a:lnTo>
                    <a:pt x="262412" y="4001036"/>
                  </a:lnTo>
                  <a:lnTo>
                    <a:pt x="221415" y="3979791"/>
                  </a:lnTo>
                  <a:lnTo>
                    <a:pt x="183027" y="3954571"/>
                  </a:lnTo>
                  <a:lnTo>
                    <a:pt x="147523" y="3925651"/>
                  </a:lnTo>
                  <a:lnTo>
                    <a:pt x="115174" y="3893303"/>
                  </a:lnTo>
                  <a:lnTo>
                    <a:pt x="86254" y="3857798"/>
                  </a:lnTo>
                  <a:lnTo>
                    <a:pt x="61035" y="3819411"/>
                  </a:lnTo>
                  <a:lnTo>
                    <a:pt x="39789" y="3778414"/>
                  </a:lnTo>
                  <a:lnTo>
                    <a:pt x="22790" y="3735079"/>
                  </a:lnTo>
                  <a:lnTo>
                    <a:pt x="10311" y="3689679"/>
                  </a:lnTo>
                  <a:lnTo>
                    <a:pt x="2623" y="3642488"/>
                  </a:lnTo>
                  <a:lnTo>
                    <a:pt x="0" y="3593778"/>
                  </a:lnTo>
                  <a:lnTo>
                    <a:pt x="0" y="447048"/>
                  </a:lnTo>
                  <a:lnTo>
                    <a:pt x="2623" y="398337"/>
                  </a:lnTo>
                  <a:lnTo>
                    <a:pt x="10311" y="351146"/>
                  </a:lnTo>
                  <a:lnTo>
                    <a:pt x="22791" y="305746"/>
                  </a:lnTo>
                  <a:lnTo>
                    <a:pt x="39790" y="262411"/>
                  </a:lnTo>
                  <a:lnTo>
                    <a:pt x="61035" y="221414"/>
                  </a:lnTo>
                  <a:lnTo>
                    <a:pt x="86255" y="183027"/>
                  </a:lnTo>
                  <a:lnTo>
                    <a:pt x="115175" y="147523"/>
                  </a:lnTo>
                  <a:lnTo>
                    <a:pt x="147524" y="115174"/>
                  </a:lnTo>
                  <a:lnTo>
                    <a:pt x="183028" y="86254"/>
                  </a:lnTo>
                  <a:lnTo>
                    <a:pt x="221415" y="61034"/>
                  </a:lnTo>
                  <a:lnTo>
                    <a:pt x="262413" y="39789"/>
                  </a:lnTo>
                  <a:lnTo>
                    <a:pt x="305748" y="22790"/>
                  </a:lnTo>
                  <a:lnTo>
                    <a:pt x="351148" y="10310"/>
                  </a:lnTo>
                  <a:lnTo>
                    <a:pt x="398343" y="2623"/>
                  </a:lnTo>
                  <a:lnTo>
                    <a:pt x="447048" y="0"/>
                  </a:lnTo>
                  <a:lnTo>
                    <a:pt x="2235191" y="0"/>
                  </a:lnTo>
                  <a:lnTo>
                    <a:pt x="2283903" y="2623"/>
                  </a:lnTo>
                  <a:lnTo>
                    <a:pt x="2331094" y="10311"/>
                  </a:lnTo>
                  <a:lnTo>
                    <a:pt x="2376493" y="22791"/>
                  </a:lnTo>
                  <a:lnTo>
                    <a:pt x="2419828" y="39790"/>
                  </a:lnTo>
                  <a:lnTo>
                    <a:pt x="2460825" y="61035"/>
                  </a:lnTo>
                  <a:lnTo>
                    <a:pt x="2499212" y="86254"/>
                  </a:lnTo>
                  <a:lnTo>
                    <a:pt x="2534716" y="115175"/>
                  </a:lnTo>
                  <a:lnTo>
                    <a:pt x="2567065" y="147523"/>
                  </a:lnTo>
                  <a:lnTo>
                    <a:pt x="2595985" y="183028"/>
                  </a:lnTo>
                  <a:lnTo>
                    <a:pt x="2621204" y="221415"/>
                  </a:lnTo>
                  <a:lnTo>
                    <a:pt x="2642450" y="262412"/>
                  </a:lnTo>
                  <a:lnTo>
                    <a:pt x="2659449" y="305747"/>
                  </a:lnTo>
                  <a:lnTo>
                    <a:pt x="2671928" y="351146"/>
                  </a:lnTo>
                  <a:lnTo>
                    <a:pt x="2679616" y="398338"/>
                  </a:lnTo>
                  <a:lnTo>
                    <a:pt x="2682240" y="447048"/>
                  </a:lnTo>
                  <a:lnTo>
                    <a:pt x="2682240" y="3593778"/>
                  </a:lnTo>
                  <a:lnTo>
                    <a:pt x="2679617" y="3642488"/>
                  </a:lnTo>
                  <a:lnTo>
                    <a:pt x="2671929" y="3689680"/>
                  </a:lnTo>
                  <a:lnTo>
                    <a:pt x="2659449" y="3735079"/>
                  </a:lnTo>
                  <a:lnTo>
                    <a:pt x="2642450" y="3778414"/>
                  </a:lnTo>
                  <a:lnTo>
                    <a:pt x="2621205" y="3819411"/>
                  </a:lnTo>
                  <a:lnTo>
                    <a:pt x="2595986" y="3857799"/>
                  </a:lnTo>
                  <a:lnTo>
                    <a:pt x="2567065" y="3893303"/>
                  </a:lnTo>
                  <a:lnTo>
                    <a:pt x="2534717" y="3925651"/>
                  </a:lnTo>
                  <a:lnTo>
                    <a:pt x="2499213" y="3954572"/>
                  </a:lnTo>
                  <a:lnTo>
                    <a:pt x="2460826" y="3979791"/>
                  </a:lnTo>
                  <a:lnTo>
                    <a:pt x="2419828" y="4001036"/>
                  </a:lnTo>
                  <a:lnTo>
                    <a:pt x="2376494" y="4018035"/>
                  </a:lnTo>
                  <a:lnTo>
                    <a:pt x="2331094" y="4030515"/>
                  </a:lnTo>
                  <a:lnTo>
                    <a:pt x="2283903" y="4038203"/>
                  </a:lnTo>
                  <a:lnTo>
                    <a:pt x="2235192" y="4040826"/>
                  </a:lnTo>
                  <a:lnTo>
                    <a:pt x="447049" y="4040827"/>
                  </a:lnTo>
                  <a:close/>
                </a:path>
              </a:pathLst>
            </a:custGeom>
            <a:solidFill>
              <a:srgbClr val="00608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9649177" y="1427393"/>
              <a:ext cx="1553845" cy="1553845"/>
            </a:xfrm>
            <a:custGeom>
              <a:rect l="l" t="t" r="r" b="b"/>
              <a:pathLst>
                <a:path w="1553845" h="1553845">
                  <a:moveTo>
                    <a:pt x="58302" y="920408"/>
                  </a:moveTo>
                  <a:lnTo>
                    <a:pt x="29151" y="883666"/>
                  </a:lnTo>
                  <a:lnTo>
                    <a:pt x="9717" y="842613"/>
                  </a:lnTo>
                  <a:lnTo>
                    <a:pt x="0" y="798972"/>
                  </a:lnTo>
                  <a:lnTo>
                    <a:pt x="0" y="754468"/>
                  </a:lnTo>
                  <a:lnTo>
                    <a:pt x="9717" y="710827"/>
                  </a:lnTo>
                  <a:lnTo>
                    <a:pt x="29151" y="669774"/>
                  </a:lnTo>
                  <a:lnTo>
                    <a:pt x="58302" y="633033"/>
                  </a:lnTo>
                  <a:lnTo>
                    <a:pt x="633032" y="58302"/>
                  </a:lnTo>
                  <a:lnTo>
                    <a:pt x="669773" y="29151"/>
                  </a:lnTo>
                  <a:lnTo>
                    <a:pt x="710826" y="9717"/>
                  </a:lnTo>
                  <a:lnTo>
                    <a:pt x="754467" y="0"/>
                  </a:lnTo>
                  <a:lnTo>
                    <a:pt x="798971" y="0"/>
                  </a:lnTo>
                  <a:lnTo>
                    <a:pt x="842612" y="9717"/>
                  </a:lnTo>
                  <a:lnTo>
                    <a:pt x="883665" y="29151"/>
                  </a:lnTo>
                  <a:lnTo>
                    <a:pt x="920406" y="58302"/>
                  </a:lnTo>
                  <a:lnTo>
                    <a:pt x="1495137" y="633033"/>
                  </a:lnTo>
                  <a:lnTo>
                    <a:pt x="1524288" y="669774"/>
                  </a:lnTo>
                  <a:lnTo>
                    <a:pt x="1543722" y="710827"/>
                  </a:lnTo>
                  <a:lnTo>
                    <a:pt x="1553439" y="754468"/>
                  </a:lnTo>
                  <a:lnTo>
                    <a:pt x="1553439" y="798972"/>
                  </a:lnTo>
                  <a:lnTo>
                    <a:pt x="1543722" y="842612"/>
                  </a:lnTo>
                  <a:lnTo>
                    <a:pt x="1524288" y="883666"/>
                  </a:lnTo>
                  <a:lnTo>
                    <a:pt x="1495137" y="920407"/>
                  </a:lnTo>
                  <a:lnTo>
                    <a:pt x="920406" y="1495138"/>
                  </a:lnTo>
                  <a:lnTo>
                    <a:pt x="883665" y="1524289"/>
                  </a:lnTo>
                  <a:lnTo>
                    <a:pt x="842612" y="1543723"/>
                  </a:lnTo>
                  <a:lnTo>
                    <a:pt x="798971" y="1553440"/>
                  </a:lnTo>
                  <a:lnTo>
                    <a:pt x="754468" y="1553440"/>
                  </a:lnTo>
                  <a:lnTo>
                    <a:pt x="710827" y="1543723"/>
                  </a:lnTo>
                  <a:lnTo>
                    <a:pt x="669773" y="1524289"/>
                  </a:lnTo>
                  <a:lnTo>
                    <a:pt x="633033" y="1495138"/>
                  </a:lnTo>
                  <a:lnTo>
                    <a:pt x="58302" y="920408"/>
                  </a:lnTo>
                  <a:close/>
                </a:path>
              </a:pathLst>
            </a:custGeom>
            <a:solidFill>
              <a:srgbClr val="6AD2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1" name="object 21"/>
          <p:cNvSpPr txBox="1"/>
          <p:nvPr/>
        </p:nvSpPr>
        <p:spPr>
          <a:xfrm>
            <a:off x="9254538" y="3757940"/>
            <a:ext cx="2311400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中国体育产业将积极拓展国际市场，参与国际竞争与合作，提升中国体育品牌的国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际影响力。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9936630" y="3256722"/>
            <a:ext cx="1045210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FFFFFF"/>
                </a:solidFill>
                <a:latin typeface="微软雅黑"/>
                <a:cs typeface="微软雅黑"/>
              </a:rPr>
              <a:t>国际化拓展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4283378" y="1899020"/>
            <a:ext cx="739140" cy="610235"/>
          </a:xfrm>
          <a:custGeom>
            <a:rect l="l" t="t" r="r" b="b"/>
            <a:pathLst>
              <a:path w="739139" h="610235">
                <a:moveTo>
                  <a:pt x="0" y="274583"/>
                </a:moveTo>
                <a:lnTo>
                  <a:pt x="0" y="91527"/>
                </a:lnTo>
                <a:lnTo>
                  <a:pt x="221593" y="0"/>
                </a:lnTo>
                <a:lnTo>
                  <a:pt x="258526" y="0"/>
                </a:lnTo>
                <a:lnTo>
                  <a:pt x="267232" y="35627"/>
                </a:lnTo>
                <a:lnTo>
                  <a:pt x="290977" y="64720"/>
                </a:lnTo>
                <a:lnTo>
                  <a:pt x="326195" y="84335"/>
                </a:lnTo>
                <a:lnTo>
                  <a:pt x="369322" y="91527"/>
                </a:lnTo>
                <a:lnTo>
                  <a:pt x="738645" y="91527"/>
                </a:lnTo>
                <a:lnTo>
                  <a:pt x="738645" y="244074"/>
                </a:lnTo>
                <a:lnTo>
                  <a:pt x="147728" y="244074"/>
                </a:lnTo>
                <a:lnTo>
                  <a:pt x="0" y="274583"/>
                </a:lnTo>
                <a:close/>
              </a:path>
              <a:path w="739139" h="610235">
                <a:moveTo>
                  <a:pt x="738645" y="91527"/>
                </a:moveTo>
                <a:lnTo>
                  <a:pt x="369322" y="91527"/>
                </a:lnTo>
                <a:lnTo>
                  <a:pt x="412450" y="84335"/>
                </a:lnTo>
                <a:lnTo>
                  <a:pt x="447668" y="64720"/>
                </a:lnTo>
                <a:lnTo>
                  <a:pt x="471413" y="35627"/>
                </a:lnTo>
                <a:lnTo>
                  <a:pt x="480119" y="0"/>
                </a:lnTo>
                <a:lnTo>
                  <a:pt x="517052" y="0"/>
                </a:lnTo>
                <a:lnTo>
                  <a:pt x="738645" y="91527"/>
                </a:lnTo>
                <a:close/>
              </a:path>
              <a:path w="739139" h="610235">
                <a:moveTo>
                  <a:pt x="590916" y="610186"/>
                </a:moveTo>
                <a:lnTo>
                  <a:pt x="147728" y="610186"/>
                </a:lnTo>
                <a:lnTo>
                  <a:pt x="147728" y="244074"/>
                </a:lnTo>
                <a:lnTo>
                  <a:pt x="590916" y="244074"/>
                </a:lnTo>
                <a:lnTo>
                  <a:pt x="590916" y="610186"/>
                </a:lnTo>
                <a:close/>
              </a:path>
              <a:path w="739139" h="610235">
                <a:moveTo>
                  <a:pt x="738645" y="274583"/>
                </a:moveTo>
                <a:lnTo>
                  <a:pt x="590916" y="244074"/>
                </a:lnTo>
                <a:lnTo>
                  <a:pt x="738645" y="244074"/>
                </a:lnTo>
                <a:lnTo>
                  <a:pt x="738645" y="274583"/>
                </a:lnTo>
                <a:close/>
              </a:path>
            </a:pathLst>
          </a:custGeom>
          <a:solidFill>
            <a:srgbClr val="00608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7179206" y="1949433"/>
            <a:ext cx="720725" cy="582930"/>
          </a:xfrm>
          <a:custGeom>
            <a:rect l="l" t="t" r="r" b="b"/>
            <a:pathLst>
              <a:path w="720725" h="582930">
                <a:moveTo>
                  <a:pt x="361176" y="582489"/>
                </a:moveTo>
                <a:lnTo>
                  <a:pt x="304742" y="547071"/>
                </a:lnTo>
                <a:lnTo>
                  <a:pt x="180588" y="456471"/>
                </a:lnTo>
                <a:lnTo>
                  <a:pt x="56433" y="334173"/>
                </a:lnTo>
                <a:lnTo>
                  <a:pt x="0" y="203660"/>
                </a:lnTo>
                <a:lnTo>
                  <a:pt x="4061" y="160319"/>
                </a:lnTo>
                <a:lnTo>
                  <a:pt x="16169" y="118757"/>
                </a:lnTo>
                <a:lnTo>
                  <a:pt x="36212" y="80756"/>
                </a:lnTo>
                <a:lnTo>
                  <a:pt x="64078" y="48098"/>
                </a:lnTo>
                <a:lnTo>
                  <a:pt x="99655" y="22564"/>
                </a:lnTo>
                <a:lnTo>
                  <a:pt x="142829" y="5938"/>
                </a:lnTo>
                <a:lnTo>
                  <a:pt x="193488" y="0"/>
                </a:lnTo>
                <a:lnTo>
                  <a:pt x="268665" y="16275"/>
                </a:lnTo>
                <a:lnTo>
                  <a:pt x="320866" y="52081"/>
                </a:lnTo>
                <a:lnTo>
                  <a:pt x="351300" y="87888"/>
                </a:lnTo>
                <a:lnTo>
                  <a:pt x="361176" y="104163"/>
                </a:lnTo>
                <a:lnTo>
                  <a:pt x="696396" y="104163"/>
                </a:lnTo>
                <a:lnTo>
                  <a:pt x="703691" y="117859"/>
                </a:lnTo>
                <a:lnTo>
                  <a:pt x="716018" y="159673"/>
                </a:lnTo>
                <a:lnTo>
                  <a:pt x="720185" y="203660"/>
                </a:lnTo>
                <a:lnTo>
                  <a:pt x="664090" y="335028"/>
                </a:lnTo>
                <a:lnTo>
                  <a:pt x="540680" y="457231"/>
                </a:lnTo>
                <a:lnTo>
                  <a:pt x="417271" y="547356"/>
                </a:lnTo>
                <a:lnTo>
                  <a:pt x="361176" y="582489"/>
                </a:lnTo>
                <a:close/>
              </a:path>
              <a:path w="720725" h="582930">
                <a:moveTo>
                  <a:pt x="696396" y="104163"/>
                </a:moveTo>
                <a:lnTo>
                  <a:pt x="361176" y="104163"/>
                </a:lnTo>
                <a:lnTo>
                  <a:pt x="370145" y="87888"/>
                </a:lnTo>
                <a:lnTo>
                  <a:pt x="399067" y="52081"/>
                </a:lnTo>
                <a:lnTo>
                  <a:pt x="450967" y="16275"/>
                </a:lnTo>
                <a:lnTo>
                  <a:pt x="528866" y="0"/>
                </a:lnTo>
                <a:lnTo>
                  <a:pt x="578047" y="5830"/>
                </a:lnTo>
                <a:lnTo>
                  <a:pt x="620384" y="22205"/>
                </a:lnTo>
                <a:lnTo>
                  <a:pt x="655612" y="47452"/>
                </a:lnTo>
                <a:lnTo>
                  <a:pt x="683468" y="79894"/>
                </a:lnTo>
                <a:lnTo>
                  <a:pt x="696396" y="104163"/>
                </a:lnTo>
                <a:close/>
              </a:path>
            </a:pathLst>
          </a:custGeom>
          <a:solidFill>
            <a:srgbClr val="00608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10065807" y="1843157"/>
            <a:ext cx="720725" cy="575945"/>
          </a:xfrm>
          <a:custGeom>
            <a:rect l="l" t="t" r="r" b="b"/>
            <a:pathLst>
              <a:path w="720725" h="575944">
                <a:moveTo>
                  <a:pt x="180044" y="575610"/>
                </a:moveTo>
                <a:lnTo>
                  <a:pt x="45011" y="575610"/>
                </a:lnTo>
                <a:lnTo>
                  <a:pt x="27486" y="572380"/>
                </a:lnTo>
                <a:lnTo>
                  <a:pt x="13180" y="563570"/>
                </a:lnTo>
                <a:lnTo>
                  <a:pt x="3535" y="550502"/>
                </a:lnTo>
                <a:lnTo>
                  <a:pt x="0" y="534494"/>
                </a:lnTo>
                <a:lnTo>
                  <a:pt x="0" y="370034"/>
                </a:lnTo>
                <a:lnTo>
                  <a:pt x="3535" y="354027"/>
                </a:lnTo>
                <a:lnTo>
                  <a:pt x="13180" y="340958"/>
                </a:lnTo>
                <a:lnTo>
                  <a:pt x="27486" y="332149"/>
                </a:lnTo>
                <a:lnTo>
                  <a:pt x="45011" y="328919"/>
                </a:lnTo>
                <a:lnTo>
                  <a:pt x="90022" y="328919"/>
                </a:lnTo>
                <a:lnTo>
                  <a:pt x="90022" y="246689"/>
                </a:lnTo>
                <a:lnTo>
                  <a:pt x="94375" y="202360"/>
                </a:lnTo>
                <a:lnTo>
                  <a:pt x="106924" y="160631"/>
                </a:lnTo>
                <a:lnTo>
                  <a:pt x="126906" y="122202"/>
                </a:lnTo>
                <a:lnTo>
                  <a:pt x="153557" y="87771"/>
                </a:lnTo>
                <a:lnTo>
                  <a:pt x="186111" y="58034"/>
                </a:lnTo>
                <a:lnTo>
                  <a:pt x="223806" y="33691"/>
                </a:lnTo>
                <a:lnTo>
                  <a:pt x="265877" y="15439"/>
                </a:lnTo>
                <a:lnTo>
                  <a:pt x="311559" y="3976"/>
                </a:lnTo>
                <a:lnTo>
                  <a:pt x="360090" y="0"/>
                </a:lnTo>
                <a:lnTo>
                  <a:pt x="408621" y="3976"/>
                </a:lnTo>
                <a:lnTo>
                  <a:pt x="454304" y="15439"/>
                </a:lnTo>
                <a:lnTo>
                  <a:pt x="496375" y="33691"/>
                </a:lnTo>
                <a:lnTo>
                  <a:pt x="534069" y="58034"/>
                </a:lnTo>
                <a:lnTo>
                  <a:pt x="560557" y="82229"/>
                </a:lnTo>
                <a:lnTo>
                  <a:pt x="360090" y="82229"/>
                </a:lnTo>
                <a:lnTo>
                  <a:pt x="312261" y="88110"/>
                </a:lnTo>
                <a:lnTo>
                  <a:pt x="269261" y="104703"/>
                </a:lnTo>
                <a:lnTo>
                  <a:pt x="232815" y="130432"/>
                </a:lnTo>
                <a:lnTo>
                  <a:pt x="204648" y="163723"/>
                </a:lnTo>
                <a:lnTo>
                  <a:pt x="186483" y="203000"/>
                </a:lnTo>
                <a:lnTo>
                  <a:pt x="180044" y="246689"/>
                </a:lnTo>
                <a:lnTo>
                  <a:pt x="180044" y="575610"/>
                </a:lnTo>
                <a:close/>
              </a:path>
              <a:path w="720725" h="575944">
                <a:moveTo>
                  <a:pt x="675170" y="575610"/>
                </a:moveTo>
                <a:lnTo>
                  <a:pt x="540136" y="575610"/>
                </a:lnTo>
                <a:lnTo>
                  <a:pt x="540136" y="246689"/>
                </a:lnTo>
                <a:lnTo>
                  <a:pt x="533697" y="203000"/>
                </a:lnTo>
                <a:lnTo>
                  <a:pt x="515533" y="163723"/>
                </a:lnTo>
                <a:lnTo>
                  <a:pt x="487365" y="130432"/>
                </a:lnTo>
                <a:lnTo>
                  <a:pt x="450919" y="104703"/>
                </a:lnTo>
                <a:lnTo>
                  <a:pt x="407920" y="88110"/>
                </a:lnTo>
                <a:lnTo>
                  <a:pt x="360090" y="82229"/>
                </a:lnTo>
                <a:lnTo>
                  <a:pt x="560557" y="82229"/>
                </a:lnTo>
                <a:lnTo>
                  <a:pt x="593274" y="122202"/>
                </a:lnTo>
                <a:lnTo>
                  <a:pt x="613256" y="160631"/>
                </a:lnTo>
                <a:lnTo>
                  <a:pt x="625806" y="202360"/>
                </a:lnTo>
                <a:lnTo>
                  <a:pt x="630159" y="246689"/>
                </a:lnTo>
                <a:lnTo>
                  <a:pt x="630159" y="328919"/>
                </a:lnTo>
                <a:lnTo>
                  <a:pt x="675170" y="328919"/>
                </a:lnTo>
                <a:lnTo>
                  <a:pt x="692694" y="332149"/>
                </a:lnTo>
                <a:lnTo>
                  <a:pt x="707001" y="340958"/>
                </a:lnTo>
                <a:lnTo>
                  <a:pt x="716645" y="354027"/>
                </a:lnTo>
                <a:lnTo>
                  <a:pt x="720181" y="370034"/>
                </a:lnTo>
                <a:lnTo>
                  <a:pt x="720181" y="534494"/>
                </a:lnTo>
                <a:lnTo>
                  <a:pt x="716645" y="550502"/>
                </a:lnTo>
                <a:lnTo>
                  <a:pt x="707001" y="563570"/>
                </a:lnTo>
                <a:lnTo>
                  <a:pt x="692694" y="572380"/>
                </a:lnTo>
                <a:lnTo>
                  <a:pt x="675170" y="575610"/>
                </a:lnTo>
                <a:close/>
              </a:path>
            </a:pathLst>
          </a:custGeom>
          <a:solidFill>
            <a:srgbClr val="00608A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26" name="object 2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7" name="object 2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7" name="object 4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10"/>
              <a:t>未来发展趋势预测</a:t>
            </a:r>
            <a:endParaRPr sz="30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553605" y="1355666"/>
            <a:ext cx="87058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54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体育赛事运营与商业模式创新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876300" y="1866900"/>
            <a:ext cx="2050688" cy="391643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5905500" y="1866900"/>
            <a:ext cx="2050689" cy="3916435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/>
          <a:stretch>
            <a:fillRect/>
          </a:stretch>
        </p:blipFill>
        <p:spPr>
          <a:xfrm>
            <a:off x="3390900" y="1866900"/>
            <a:ext cx="2050688" cy="3916435"/>
          </a:xfrm>
          <a:prstGeom prst="rect">
            <a:avLst/>
          </a:prstGeom>
        </p:spPr>
      </p:pic>
      <p:sp>
        <p:nvSpPr>
          <p:cNvPr id="5" name="object 5"/>
          <p:cNvSpPr/>
          <p:nvPr/>
        </p:nvSpPr>
        <p:spPr>
          <a:xfrm>
            <a:off x="8504539" y="1869245"/>
            <a:ext cx="299085" cy="495300"/>
          </a:xfrm>
          <a:custGeom>
            <a:rect l="l" t="t" r="r" b="b"/>
            <a:pathLst>
              <a:path w="299084" h="495300">
                <a:moveTo>
                  <a:pt x="90191" y="330200"/>
                </a:moveTo>
                <a:lnTo>
                  <a:pt x="84659" y="326390"/>
                </a:lnTo>
                <a:lnTo>
                  <a:pt x="83321" y="321310"/>
                </a:lnTo>
                <a:lnTo>
                  <a:pt x="68344" y="287020"/>
                </a:lnTo>
                <a:lnTo>
                  <a:pt x="46983" y="259080"/>
                </a:lnTo>
                <a:lnTo>
                  <a:pt x="25053" y="231140"/>
                </a:lnTo>
                <a:lnTo>
                  <a:pt x="8365" y="201930"/>
                </a:lnTo>
                <a:lnTo>
                  <a:pt x="0" y="166370"/>
                </a:lnTo>
                <a:lnTo>
                  <a:pt x="302" y="130810"/>
                </a:lnTo>
                <a:lnTo>
                  <a:pt x="9074" y="95250"/>
                </a:lnTo>
                <a:lnTo>
                  <a:pt x="50357" y="36830"/>
                </a:lnTo>
                <a:lnTo>
                  <a:pt x="113452" y="3810"/>
                </a:lnTo>
                <a:lnTo>
                  <a:pt x="149524" y="0"/>
                </a:lnTo>
                <a:lnTo>
                  <a:pt x="185597" y="3810"/>
                </a:lnTo>
                <a:lnTo>
                  <a:pt x="219116" y="16510"/>
                </a:lnTo>
                <a:lnTo>
                  <a:pt x="222813" y="19050"/>
                </a:lnTo>
                <a:lnTo>
                  <a:pt x="149524" y="19050"/>
                </a:lnTo>
                <a:lnTo>
                  <a:pt x="118310" y="22860"/>
                </a:lnTo>
                <a:lnTo>
                  <a:pt x="63702" y="52070"/>
                </a:lnTo>
                <a:lnTo>
                  <a:pt x="27982" y="102870"/>
                </a:lnTo>
                <a:lnTo>
                  <a:pt x="20109" y="163830"/>
                </a:lnTo>
                <a:lnTo>
                  <a:pt x="27332" y="194310"/>
                </a:lnTo>
                <a:lnTo>
                  <a:pt x="27940" y="195580"/>
                </a:lnTo>
                <a:lnTo>
                  <a:pt x="29277" y="199390"/>
                </a:lnTo>
                <a:lnTo>
                  <a:pt x="30737" y="201930"/>
                </a:lnTo>
                <a:lnTo>
                  <a:pt x="31527" y="204470"/>
                </a:lnTo>
                <a:lnTo>
                  <a:pt x="33229" y="207010"/>
                </a:lnTo>
                <a:lnTo>
                  <a:pt x="35053" y="209550"/>
                </a:lnTo>
                <a:lnTo>
                  <a:pt x="35964" y="212090"/>
                </a:lnTo>
                <a:lnTo>
                  <a:pt x="39065" y="215900"/>
                </a:lnTo>
                <a:lnTo>
                  <a:pt x="40160" y="218440"/>
                </a:lnTo>
                <a:lnTo>
                  <a:pt x="40828" y="218440"/>
                </a:lnTo>
                <a:lnTo>
                  <a:pt x="43381" y="222250"/>
                </a:lnTo>
                <a:lnTo>
                  <a:pt x="45813" y="224790"/>
                </a:lnTo>
                <a:lnTo>
                  <a:pt x="47028" y="227330"/>
                </a:lnTo>
                <a:lnTo>
                  <a:pt x="49582" y="229870"/>
                </a:lnTo>
                <a:lnTo>
                  <a:pt x="50919" y="231140"/>
                </a:lnTo>
                <a:lnTo>
                  <a:pt x="52256" y="233680"/>
                </a:lnTo>
                <a:lnTo>
                  <a:pt x="55114" y="236220"/>
                </a:lnTo>
                <a:lnTo>
                  <a:pt x="56695" y="238760"/>
                </a:lnTo>
                <a:lnTo>
                  <a:pt x="58214" y="240030"/>
                </a:lnTo>
                <a:lnTo>
                  <a:pt x="59855" y="242570"/>
                </a:lnTo>
                <a:lnTo>
                  <a:pt x="61498" y="243840"/>
                </a:lnTo>
                <a:lnTo>
                  <a:pt x="64537" y="247650"/>
                </a:lnTo>
                <a:lnTo>
                  <a:pt x="65995" y="250190"/>
                </a:lnTo>
                <a:lnTo>
                  <a:pt x="68853" y="252730"/>
                </a:lnTo>
                <a:lnTo>
                  <a:pt x="70311" y="255270"/>
                </a:lnTo>
                <a:lnTo>
                  <a:pt x="71771" y="256540"/>
                </a:lnTo>
                <a:lnTo>
                  <a:pt x="74689" y="260350"/>
                </a:lnTo>
                <a:lnTo>
                  <a:pt x="77546" y="264160"/>
                </a:lnTo>
                <a:lnTo>
                  <a:pt x="80343" y="267970"/>
                </a:lnTo>
                <a:lnTo>
                  <a:pt x="81801" y="270510"/>
                </a:lnTo>
                <a:lnTo>
                  <a:pt x="84537" y="274320"/>
                </a:lnTo>
                <a:lnTo>
                  <a:pt x="86179" y="276860"/>
                </a:lnTo>
                <a:lnTo>
                  <a:pt x="86969" y="278130"/>
                </a:lnTo>
                <a:lnTo>
                  <a:pt x="88306" y="280670"/>
                </a:lnTo>
                <a:lnTo>
                  <a:pt x="90860" y="285750"/>
                </a:lnTo>
                <a:lnTo>
                  <a:pt x="92076" y="287020"/>
                </a:lnTo>
                <a:lnTo>
                  <a:pt x="102167" y="313690"/>
                </a:lnTo>
                <a:lnTo>
                  <a:pt x="102897" y="316230"/>
                </a:lnTo>
                <a:lnTo>
                  <a:pt x="104295" y="321310"/>
                </a:lnTo>
                <a:lnTo>
                  <a:pt x="101012" y="326390"/>
                </a:lnTo>
                <a:lnTo>
                  <a:pt x="90191" y="330200"/>
                </a:lnTo>
                <a:close/>
              </a:path>
              <a:path w="299084" h="495300">
                <a:moveTo>
                  <a:pt x="71345" y="389890"/>
                </a:moveTo>
                <a:lnTo>
                  <a:pt x="65814" y="386080"/>
                </a:lnTo>
                <a:lnTo>
                  <a:pt x="63139" y="375920"/>
                </a:lnTo>
                <a:lnTo>
                  <a:pt x="66422" y="370840"/>
                </a:lnTo>
                <a:lnTo>
                  <a:pt x="71832" y="368300"/>
                </a:lnTo>
                <a:lnTo>
                  <a:pt x="194753" y="337820"/>
                </a:lnTo>
                <a:lnTo>
                  <a:pt x="193294" y="336550"/>
                </a:lnTo>
                <a:lnTo>
                  <a:pt x="192808" y="334010"/>
                </a:lnTo>
                <a:lnTo>
                  <a:pt x="194449" y="322580"/>
                </a:lnTo>
                <a:lnTo>
                  <a:pt x="195421" y="318770"/>
                </a:lnTo>
                <a:lnTo>
                  <a:pt x="196334" y="314960"/>
                </a:lnTo>
                <a:lnTo>
                  <a:pt x="197427" y="311150"/>
                </a:lnTo>
                <a:lnTo>
                  <a:pt x="198765" y="307340"/>
                </a:lnTo>
                <a:lnTo>
                  <a:pt x="199982" y="303530"/>
                </a:lnTo>
                <a:lnTo>
                  <a:pt x="201380" y="299720"/>
                </a:lnTo>
                <a:lnTo>
                  <a:pt x="202960" y="295910"/>
                </a:lnTo>
                <a:lnTo>
                  <a:pt x="204419" y="292100"/>
                </a:lnTo>
                <a:lnTo>
                  <a:pt x="206060" y="289560"/>
                </a:lnTo>
                <a:lnTo>
                  <a:pt x="207824" y="285750"/>
                </a:lnTo>
                <a:lnTo>
                  <a:pt x="209526" y="283210"/>
                </a:lnTo>
                <a:lnTo>
                  <a:pt x="211410" y="279400"/>
                </a:lnTo>
                <a:lnTo>
                  <a:pt x="213295" y="276860"/>
                </a:lnTo>
                <a:lnTo>
                  <a:pt x="215179" y="273050"/>
                </a:lnTo>
                <a:lnTo>
                  <a:pt x="217125" y="270510"/>
                </a:lnTo>
                <a:lnTo>
                  <a:pt x="221076" y="265430"/>
                </a:lnTo>
                <a:lnTo>
                  <a:pt x="223143" y="261620"/>
                </a:lnTo>
                <a:lnTo>
                  <a:pt x="225209" y="259080"/>
                </a:lnTo>
                <a:lnTo>
                  <a:pt x="227216" y="256540"/>
                </a:lnTo>
                <a:lnTo>
                  <a:pt x="233417" y="248920"/>
                </a:lnTo>
                <a:lnTo>
                  <a:pt x="235423" y="246380"/>
                </a:lnTo>
                <a:lnTo>
                  <a:pt x="241259" y="240030"/>
                </a:lnTo>
                <a:lnTo>
                  <a:pt x="245089" y="234950"/>
                </a:lnTo>
                <a:lnTo>
                  <a:pt x="246001" y="233680"/>
                </a:lnTo>
                <a:lnTo>
                  <a:pt x="249770" y="229870"/>
                </a:lnTo>
                <a:lnTo>
                  <a:pt x="253295" y="224790"/>
                </a:lnTo>
                <a:lnTo>
                  <a:pt x="254998" y="223520"/>
                </a:lnTo>
                <a:lnTo>
                  <a:pt x="258280" y="218440"/>
                </a:lnTo>
                <a:lnTo>
                  <a:pt x="259862" y="217170"/>
                </a:lnTo>
                <a:lnTo>
                  <a:pt x="262718" y="212090"/>
                </a:lnTo>
                <a:lnTo>
                  <a:pt x="264116" y="209550"/>
                </a:lnTo>
                <a:lnTo>
                  <a:pt x="266609" y="205740"/>
                </a:lnTo>
                <a:lnTo>
                  <a:pt x="267764" y="203200"/>
                </a:lnTo>
                <a:lnTo>
                  <a:pt x="268859" y="200660"/>
                </a:lnTo>
                <a:lnTo>
                  <a:pt x="269892" y="199390"/>
                </a:lnTo>
                <a:lnTo>
                  <a:pt x="270865" y="196850"/>
                </a:lnTo>
                <a:lnTo>
                  <a:pt x="271716" y="194310"/>
                </a:lnTo>
                <a:lnTo>
                  <a:pt x="278939" y="163830"/>
                </a:lnTo>
                <a:lnTo>
                  <a:pt x="278661" y="133350"/>
                </a:lnTo>
                <a:lnTo>
                  <a:pt x="256336" y="74930"/>
                </a:lnTo>
                <a:lnTo>
                  <a:pt x="209746" y="34290"/>
                </a:lnTo>
                <a:lnTo>
                  <a:pt x="149524" y="19050"/>
                </a:lnTo>
                <a:lnTo>
                  <a:pt x="222813" y="19050"/>
                </a:lnTo>
                <a:lnTo>
                  <a:pt x="272931" y="63500"/>
                </a:lnTo>
                <a:lnTo>
                  <a:pt x="298745" y="130810"/>
                </a:lnTo>
                <a:lnTo>
                  <a:pt x="299048" y="166370"/>
                </a:lnTo>
                <a:lnTo>
                  <a:pt x="290682" y="201930"/>
                </a:lnTo>
                <a:lnTo>
                  <a:pt x="272367" y="233680"/>
                </a:lnTo>
                <a:lnTo>
                  <a:pt x="248478" y="262890"/>
                </a:lnTo>
                <a:lnTo>
                  <a:pt x="226344" y="294640"/>
                </a:lnTo>
                <a:lnTo>
                  <a:pt x="213295" y="334010"/>
                </a:lnTo>
                <a:lnTo>
                  <a:pt x="233531" y="334010"/>
                </a:lnTo>
                <a:lnTo>
                  <a:pt x="235910" y="344170"/>
                </a:lnTo>
                <a:lnTo>
                  <a:pt x="232626" y="349250"/>
                </a:lnTo>
                <a:lnTo>
                  <a:pt x="76756" y="388620"/>
                </a:lnTo>
                <a:lnTo>
                  <a:pt x="71345" y="389890"/>
                </a:lnTo>
                <a:close/>
              </a:path>
              <a:path w="299084" h="495300">
                <a:moveTo>
                  <a:pt x="164261" y="185420"/>
                </a:moveTo>
                <a:lnTo>
                  <a:pt x="134844" y="185420"/>
                </a:lnTo>
                <a:lnTo>
                  <a:pt x="138552" y="184150"/>
                </a:lnTo>
                <a:lnTo>
                  <a:pt x="160553" y="184150"/>
                </a:lnTo>
                <a:lnTo>
                  <a:pt x="164261" y="185420"/>
                </a:lnTo>
                <a:close/>
              </a:path>
              <a:path w="299084" h="495300">
                <a:moveTo>
                  <a:pt x="175261" y="186690"/>
                </a:moveTo>
                <a:lnTo>
                  <a:pt x="123844" y="186690"/>
                </a:lnTo>
                <a:lnTo>
                  <a:pt x="131198" y="185420"/>
                </a:lnTo>
                <a:lnTo>
                  <a:pt x="167968" y="185420"/>
                </a:lnTo>
                <a:lnTo>
                  <a:pt x="175261" y="186690"/>
                </a:lnTo>
                <a:close/>
              </a:path>
              <a:path w="299084" h="495300">
                <a:moveTo>
                  <a:pt x="186261" y="189230"/>
                </a:moveTo>
                <a:lnTo>
                  <a:pt x="112843" y="189230"/>
                </a:lnTo>
                <a:lnTo>
                  <a:pt x="120136" y="186690"/>
                </a:lnTo>
                <a:lnTo>
                  <a:pt x="178968" y="186690"/>
                </a:lnTo>
                <a:lnTo>
                  <a:pt x="186261" y="189230"/>
                </a:lnTo>
                <a:close/>
              </a:path>
              <a:path w="299084" h="495300">
                <a:moveTo>
                  <a:pt x="141226" y="309880"/>
                </a:moveTo>
                <a:lnTo>
                  <a:pt x="130043" y="309880"/>
                </a:lnTo>
                <a:lnTo>
                  <a:pt x="125242" y="306070"/>
                </a:lnTo>
                <a:lnTo>
                  <a:pt x="124938" y="299720"/>
                </a:lnTo>
                <a:lnTo>
                  <a:pt x="123297" y="278130"/>
                </a:lnTo>
                <a:lnTo>
                  <a:pt x="121595" y="264160"/>
                </a:lnTo>
                <a:lnTo>
                  <a:pt x="120865" y="259080"/>
                </a:lnTo>
                <a:lnTo>
                  <a:pt x="119893" y="254000"/>
                </a:lnTo>
                <a:lnTo>
                  <a:pt x="119468" y="251460"/>
                </a:lnTo>
                <a:lnTo>
                  <a:pt x="117887" y="243840"/>
                </a:lnTo>
                <a:lnTo>
                  <a:pt x="117341" y="241300"/>
                </a:lnTo>
                <a:lnTo>
                  <a:pt x="116733" y="238760"/>
                </a:lnTo>
                <a:lnTo>
                  <a:pt x="116247" y="236220"/>
                </a:lnTo>
                <a:lnTo>
                  <a:pt x="115639" y="233680"/>
                </a:lnTo>
                <a:lnTo>
                  <a:pt x="114058" y="228600"/>
                </a:lnTo>
                <a:lnTo>
                  <a:pt x="113451" y="227330"/>
                </a:lnTo>
                <a:lnTo>
                  <a:pt x="113086" y="226060"/>
                </a:lnTo>
                <a:lnTo>
                  <a:pt x="112478" y="224790"/>
                </a:lnTo>
                <a:lnTo>
                  <a:pt x="112114" y="223520"/>
                </a:lnTo>
                <a:lnTo>
                  <a:pt x="111810" y="223520"/>
                </a:lnTo>
                <a:lnTo>
                  <a:pt x="111445" y="222250"/>
                </a:lnTo>
                <a:lnTo>
                  <a:pt x="111141" y="220980"/>
                </a:lnTo>
                <a:lnTo>
                  <a:pt x="110777" y="220980"/>
                </a:lnTo>
                <a:lnTo>
                  <a:pt x="110473" y="219710"/>
                </a:lnTo>
                <a:lnTo>
                  <a:pt x="109196" y="217170"/>
                </a:lnTo>
                <a:lnTo>
                  <a:pt x="108832" y="217170"/>
                </a:lnTo>
                <a:lnTo>
                  <a:pt x="108528" y="215900"/>
                </a:lnTo>
                <a:lnTo>
                  <a:pt x="108163" y="215900"/>
                </a:lnTo>
                <a:lnTo>
                  <a:pt x="107799" y="214630"/>
                </a:lnTo>
                <a:lnTo>
                  <a:pt x="107495" y="214630"/>
                </a:lnTo>
                <a:lnTo>
                  <a:pt x="106462" y="213360"/>
                </a:lnTo>
                <a:lnTo>
                  <a:pt x="106097" y="212090"/>
                </a:lnTo>
                <a:lnTo>
                  <a:pt x="105428" y="212090"/>
                </a:lnTo>
                <a:lnTo>
                  <a:pt x="104760" y="210820"/>
                </a:lnTo>
                <a:lnTo>
                  <a:pt x="104395" y="210820"/>
                </a:lnTo>
                <a:lnTo>
                  <a:pt x="104091" y="209550"/>
                </a:lnTo>
                <a:lnTo>
                  <a:pt x="102815" y="209550"/>
                </a:lnTo>
                <a:lnTo>
                  <a:pt x="95704" y="203200"/>
                </a:lnTo>
                <a:lnTo>
                  <a:pt x="97649" y="193040"/>
                </a:lnTo>
                <a:lnTo>
                  <a:pt x="105550" y="190500"/>
                </a:lnTo>
                <a:lnTo>
                  <a:pt x="109196" y="189230"/>
                </a:lnTo>
                <a:lnTo>
                  <a:pt x="189909" y="189230"/>
                </a:lnTo>
                <a:lnTo>
                  <a:pt x="193555" y="190500"/>
                </a:lnTo>
                <a:lnTo>
                  <a:pt x="201455" y="193040"/>
                </a:lnTo>
                <a:lnTo>
                  <a:pt x="203401" y="203200"/>
                </a:lnTo>
                <a:lnTo>
                  <a:pt x="201979" y="204470"/>
                </a:lnTo>
                <a:lnTo>
                  <a:pt x="143171" y="204470"/>
                </a:lnTo>
                <a:lnTo>
                  <a:pt x="136789" y="205740"/>
                </a:lnTo>
                <a:lnTo>
                  <a:pt x="129071" y="205740"/>
                </a:lnTo>
                <a:lnTo>
                  <a:pt x="126275" y="207010"/>
                </a:lnTo>
                <a:lnTo>
                  <a:pt x="126761" y="207010"/>
                </a:lnTo>
                <a:lnTo>
                  <a:pt x="127005" y="208280"/>
                </a:lnTo>
                <a:lnTo>
                  <a:pt x="127247" y="208280"/>
                </a:lnTo>
                <a:lnTo>
                  <a:pt x="127551" y="209550"/>
                </a:lnTo>
                <a:lnTo>
                  <a:pt x="128463" y="210820"/>
                </a:lnTo>
                <a:lnTo>
                  <a:pt x="129071" y="212090"/>
                </a:lnTo>
                <a:lnTo>
                  <a:pt x="129618" y="213360"/>
                </a:lnTo>
                <a:lnTo>
                  <a:pt x="130225" y="214630"/>
                </a:lnTo>
                <a:lnTo>
                  <a:pt x="132414" y="219710"/>
                </a:lnTo>
                <a:lnTo>
                  <a:pt x="132900" y="222250"/>
                </a:lnTo>
                <a:lnTo>
                  <a:pt x="135330" y="229870"/>
                </a:lnTo>
                <a:lnTo>
                  <a:pt x="137033" y="236220"/>
                </a:lnTo>
                <a:lnTo>
                  <a:pt x="137458" y="237490"/>
                </a:lnTo>
                <a:lnTo>
                  <a:pt x="138188" y="241300"/>
                </a:lnTo>
                <a:lnTo>
                  <a:pt x="138612" y="243840"/>
                </a:lnTo>
                <a:lnTo>
                  <a:pt x="139342" y="247650"/>
                </a:lnTo>
                <a:lnTo>
                  <a:pt x="139706" y="248920"/>
                </a:lnTo>
                <a:lnTo>
                  <a:pt x="140010" y="251460"/>
                </a:lnTo>
                <a:lnTo>
                  <a:pt x="140375" y="252730"/>
                </a:lnTo>
                <a:lnTo>
                  <a:pt x="141834" y="262890"/>
                </a:lnTo>
                <a:lnTo>
                  <a:pt x="143232" y="274320"/>
                </a:lnTo>
                <a:lnTo>
                  <a:pt x="144083" y="284480"/>
                </a:lnTo>
                <a:lnTo>
                  <a:pt x="144508" y="288290"/>
                </a:lnTo>
                <a:lnTo>
                  <a:pt x="144873" y="293370"/>
                </a:lnTo>
                <a:lnTo>
                  <a:pt x="145189" y="299720"/>
                </a:lnTo>
                <a:lnTo>
                  <a:pt x="145480" y="304800"/>
                </a:lnTo>
                <a:lnTo>
                  <a:pt x="141226" y="309880"/>
                </a:lnTo>
                <a:close/>
              </a:path>
              <a:path w="299084" h="495300">
                <a:moveTo>
                  <a:pt x="169062" y="309880"/>
                </a:moveTo>
                <a:lnTo>
                  <a:pt x="157879" y="309880"/>
                </a:lnTo>
                <a:lnTo>
                  <a:pt x="153625" y="304800"/>
                </a:lnTo>
                <a:lnTo>
                  <a:pt x="154597" y="288290"/>
                </a:lnTo>
                <a:lnTo>
                  <a:pt x="155022" y="284480"/>
                </a:lnTo>
                <a:lnTo>
                  <a:pt x="155266" y="281940"/>
                </a:lnTo>
                <a:lnTo>
                  <a:pt x="155448" y="279400"/>
                </a:lnTo>
                <a:lnTo>
                  <a:pt x="156663" y="267970"/>
                </a:lnTo>
                <a:lnTo>
                  <a:pt x="157393" y="261620"/>
                </a:lnTo>
                <a:lnTo>
                  <a:pt x="157636" y="260350"/>
                </a:lnTo>
                <a:lnTo>
                  <a:pt x="157817" y="259080"/>
                </a:lnTo>
                <a:lnTo>
                  <a:pt x="158425" y="255270"/>
                </a:lnTo>
                <a:lnTo>
                  <a:pt x="158790" y="252730"/>
                </a:lnTo>
                <a:lnTo>
                  <a:pt x="159399" y="248920"/>
                </a:lnTo>
                <a:lnTo>
                  <a:pt x="159763" y="247650"/>
                </a:lnTo>
                <a:lnTo>
                  <a:pt x="160492" y="243840"/>
                </a:lnTo>
                <a:lnTo>
                  <a:pt x="160917" y="241300"/>
                </a:lnTo>
                <a:lnTo>
                  <a:pt x="161647" y="237490"/>
                </a:lnTo>
                <a:lnTo>
                  <a:pt x="162073" y="236220"/>
                </a:lnTo>
                <a:lnTo>
                  <a:pt x="163774" y="229870"/>
                </a:lnTo>
                <a:lnTo>
                  <a:pt x="165233" y="224790"/>
                </a:lnTo>
                <a:lnTo>
                  <a:pt x="166205" y="222250"/>
                </a:lnTo>
                <a:lnTo>
                  <a:pt x="166691" y="219710"/>
                </a:lnTo>
                <a:lnTo>
                  <a:pt x="168879" y="214630"/>
                </a:lnTo>
                <a:lnTo>
                  <a:pt x="169487" y="213360"/>
                </a:lnTo>
                <a:lnTo>
                  <a:pt x="170035" y="212090"/>
                </a:lnTo>
                <a:lnTo>
                  <a:pt x="170642" y="210820"/>
                </a:lnTo>
                <a:lnTo>
                  <a:pt x="171553" y="209550"/>
                </a:lnTo>
                <a:lnTo>
                  <a:pt x="172831" y="207010"/>
                </a:lnTo>
                <a:lnTo>
                  <a:pt x="170035" y="205740"/>
                </a:lnTo>
                <a:lnTo>
                  <a:pt x="162316" y="205740"/>
                </a:lnTo>
                <a:lnTo>
                  <a:pt x="159095" y="204470"/>
                </a:lnTo>
                <a:lnTo>
                  <a:pt x="201979" y="204470"/>
                </a:lnTo>
                <a:lnTo>
                  <a:pt x="196290" y="209550"/>
                </a:lnTo>
                <a:lnTo>
                  <a:pt x="195014" y="209550"/>
                </a:lnTo>
                <a:lnTo>
                  <a:pt x="194710" y="210820"/>
                </a:lnTo>
                <a:lnTo>
                  <a:pt x="194345" y="210820"/>
                </a:lnTo>
                <a:lnTo>
                  <a:pt x="193677" y="212090"/>
                </a:lnTo>
                <a:lnTo>
                  <a:pt x="193008" y="212090"/>
                </a:lnTo>
                <a:lnTo>
                  <a:pt x="192643" y="213360"/>
                </a:lnTo>
                <a:lnTo>
                  <a:pt x="191610" y="214630"/>
                </a:lnTo>
                <a:lnTo>
                  <a:pt x="191306" y="214630"/>
                </a:lnTo>
                <a:lnTo>
                  <a:pt x="190942" y="215900"/>
                </a:lnTo>
                <a:lnTo>
                  <a:pt x="190577" y="215900"/>
                </a:lnTo>
                <a:lnTo>
                  <a:pt x="190273" y="217170"/>
                </a:lnTo>
                <a:lnTo>
                  <a:pt x="189909" y="217170"/>
                </a:lnTo>
                <a:lnTo>
                  <a:pt x="188632" y="219710"/>
                </a:lnTo>
                <a:lnTo>
                  <a:pt x="188328" y="220980"/>
                </a:lnTo>
                <a:lnTo>
                  <a:pt x="187964" y="220980"/>
                </a:lnTo>
                <a:lnTo>
                  <a:pt x="187660" y="222250"/>
                </a:lnTo>
                <a:lnTo>
                  <a:pt x="187295" y="223520"/>
                </a:lnTo>
                <a:lnTo>
                  <a:pt x="186991" y="223520"/>
                </a:lnTo>
                <a:lnTo>
                  <a:pt x="186627" y="224790"/>
                </a:lnTo>
                <a:lnTo>
                  <a:pt x="186018" y="226060"/>
                </a:lnTo>
                <a:lnTo>
                  <a:pt x="185655" y="227330"/>
                </a:lnTo>
                <a:lnTo>
                  <a:pt x="185046" y="228600"/>
                </a:lnTo>
                <a:lnTo>
                  <a:pt x="184134" y="232410"/>
                </a:lnTo>
                <a:lnTo>
                  <a:pt x="182919" y="236220"/>
                </a:lnTo>
                <a:lnTo>
                  <a:pt x="182615" y="237490"/>
                </a:lnTo>
                <a:lnTo>
                  <a:pt x="182372" y="238760"/>
                </a:lnTo>
                <a:lnTo>
                  <a:pt x="181764" y="241300"/>
                </a:lnTo>
                <a:lnTo>
                  <a:pt x="181521" y="242570"/>
                </a:lnTo>
                <a:lnTo>
                  <a:pt x="181218" y="243840"/>
                </a:lnTo>
                <a:lnTo>
                  <a:pt x="180184" y="247650"/>
                </a:lnTo>
                <a:lnTo>
                  <a:pt x="179636" y="251460"/>
                </a:lnTo>
                <a:lnTo>
                  <a:pt x="174897" y="289560"/>
                </a:lnTo>
                <a:lnTo>
                  <a:pt x="173864" y="306070"/>
                </a:lnTo>
                <a:lnTo>
                  <a:pt x="169062" y="309880"/>
                </a:lnTo>
                <a:close/>
              </a:path>
              <a:path w="299084" h="495300">
                <a:moveTo>
                  <a:pt x="233531" y="334010"/>
                </a:moveTo>
                <a:lnTo>
                  <a:pt x="213295" y="334010"/>
                </a:lnTo>
                <a:lnTo>
                  <a:pt x="216274" y="332740"/>
                </a:lnTo>
                <a:lnTo>
                  <a:pt x="222292" y="331470"/>
                </a:lnTo>
                <a:lnTo>
                  <a:pt x="227702" y="330200"/>
                </a:lnTo>
                <a:lnTo>
                  <a:pt x="233234" y="332740"/>
                </a:lnTo>
                <a:lnTo>
                  <a:pt x="233531" y="334010"/>
                </a:lnTo>
                <a:close/>
              </a:path>
              <a:path w="299084" h="495300">
                <a:moveTo>
                  <a:pt x="71365" y="426720"/>
                </a:moveTo>
                <a:lnTo>
                  <a:pt x="65834" y="422910"/>
                </a:lnTo>
                <a:lnTo>
                  <a:pt x="63160" y="412750"/>
                </a:lnTo>
                <a:lnTo>
                  <a:pt x="66442" y="407670"/>
                </a:lnTo>
                <a:lnTo>
                  <a:pt x="71851" y="405130"/>
                </a:lnTo>
                <a:lnTo>
                  <a:pt x="222274" y="368300"/>
                </a:lnTo>
                <a:lnTo>
                  <a:pt x="227684" y="367030"/>
                </a:lnTo>
                <a:lnTo>
                  <a:pt x="233214" y="369570"/>
                </a:lnTo>
                <a:lnTo>
                  <a:pt x="235888" y="381000"/>
                </a:lnTo>
                <a:lnTo>
                  <a:pt x="232606" y="386080"/>
                </a:lnTo>
                <a:lnTo>
                  <a:pt x="227197" y="387350"/>
                </a:lnTo>
                <a:lnTo>
                  <a:pt x="76774" y="425450"/>
                </a:lnTo>
                <a:lnTo>
                  <a:pt x="71365" y="426720"/>
                </a:lnTo>
                <a:close/>
              </a:path>
              <a:path w="299084" h="495300">
                <a:moveTo>
                  <a:pt x="71365" y="463550"/>
                </a:moveTo>
                <a:lnTo>
                  <a:pt x="65834" y="459740"/>
                </a:lnTo>
                <a:lnTo>
                  <a:pt x="63160" y="449580"/>
                </a:lnTo>
                <a:lnTo>
                  <a:pt x="66442" y="444500"/>
                </a:lnTo>
                <a:lnTo>
                  <a:pt x="222274" y="405130"/>
                </a:lnTo>
                <a:lnTo>
                  <a:pt x="227684" y="403860"/>
                </a:lnTo>
                <a:lnTo>
                  <a:pt x="233214" y="406400"/>
                </a:lnTo>
                <a:lnTo>
                  <a:pt x="235888" y="417830"/>
                </a:lnTo>
                <a:lnTo>
                  <a:pt x="232606" y="422910"/>
                </a:lnTo>
                <a:lnTo>
                  <a:pt x="227197" y="424180"/>
                </a:lnTo>
                <a:lnTo>
                  <a:pt x="76774" y="462280"/>
                </a:lnTo>
                <a:lnTo>
                  <a:pt x="71365" y="463550"/>
                </a:lnTo>
                <a:close/>
              </a:path>
              <a:path w="299084" h="495300">
                <a:moveTo>
                  <a:pt x="149523" y="495300"/>
                </a:moveTo>
                <a:lnTo>
                  <a:pt x="111893" y="477520"/>
                </a:lnTo>
                <a:lnTo>
                  <a:pt x="108124" y="473710"/>
                </a:lnTo>
                <a:lnTo>
                  <a:pt x="108428" y="467360"/>
                </a:lnTo>
                <a:lnTo>
                  <a:pt x="112561" y="463550"/>
                </a:lnTo>
                <a:lnTo>
                  <a:pt x="116635" y="459740"/>
                </a:lnTo>
                <a:lnTo>
                  <a:pt x="123079" y="459740"/>
                </a:lnTo>
                <a:lnTo>
                  <a:pt x="126848" y="464820"/>
                </a:lnTo>
                <a:lnTo>
                  <a:pt x="137354" y="472440"/>
                </a:lnTo>
                <a:lnTo>
                  <a:pt x="149523" y="474980"/>
                </a:lnTo>
                <a:lnTo>
                  <a:pt x="189667" y="474980"/>
                </a:lnTo>
                <a:lnTo>
                  <a:pt x="187154" y="477520"/>
                </a:lnTo>
                <a:lnTo>
                  <a:pt x="179205" y="485140"/>
                </a:lnTo>
                <a:lnTo>
                  <a:pt x="170071" y="490220"/>
                </a:lnTo>
                <a:lnTo>
                  <a:pt x="160071" y="494030"/>
                </a:lnTo>
                <a:lnTo>
                  <a:pt x="149523" y="495300"/>
                </a:lnTo>
                <a:close/>
              </a:path>
              <a:path w="299084" h="495300">
                <a:moveTo>
                  <a:pt x="189667" y="474980"/>
                </a:moveTo>
                <a:lnTo>
                  <a:pt x="149523" y="474980"/>
                </a:lnTo>
                <a:lnTo>
                  <a:pt x="161693" y="472440"/>
                </a:lnTo>
                <a:lnTo>
                  <a:pt x="172199" y="464820"/>
                </a:lnTo>
                <a:lnTo>
                  <a:pt x="175968" y="459740"/>
                </a:lnTo>
                <a:lnTo>
                  <a:pt x="182412" y="459740"/>
                </a:lnTo>
                <a:lnTo>
                  <a:pt x="186486" y="463550"/>
                </a:lnTo>
                <a:lnTo>
                  <a:pt x="190619" y="467360"/>
                </a:lnTo>
                <a:lnTo>
                  <a:pt x="190923" y="473710"/>
                </a:lnTo>
                <a:lnTo>
                  <a:pt x="189667" y="474980"/>
                </a:lnTo>
                <a:close/>
              </a:path>
            </a:pathLst>
          </a:custGeom>
          <a:solidFill>
            <a:srgbClr val="00486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8503615" y="4081478"/>
            <a:ext cx="334645" cy="307975"/>
          </a:xfrm>
          <a:custGeom>
            <a:rect l="l" t="t" r="r" b="b"/>
            <a:pathLst>
              <a:path w="334645" h="307975">
                <a:moveTo>
                  <a:pt x="107263" y="307945"/>
                </a:moveTo>
                <a:lnTo>
                  <a:pt x="99189" y="307369"/>
                </a:lnTo>
                <a:lnTo>
                  <a:pt x="94576" y="302188"/>
                </a:lnTo>
                <a:lnTo>
                  <a:pt x="0" y="198005"/>
                </a:lnTo>
                <a:lnTo>
                  <a:pt x="576" y="189947"/>
                </a:lnTo>
                <a:lnTo>
                  <a:pt x="5767" y="185342"/>
                </a:lnTo>
                <a:lnTo>
                  <a:pt x="205876" y="4604"/>
                </a:lnTo>
                <a:lnTo>
                  <a:pt x="211066" y="0"/>
                </a:lnTo>
                <a:lnTo>
                  <a:pt x="219140" y="0"/>
                </a:lnTo>
                <a:lnTo>
                  <a:pt x="224330" y="5755"/>
                </a:lnTo>
                <a:lnTo>
                  <a:pt x="232980" y="14965"/>
                </a:lnTo>
                <a:lnTo>
                  <a:pt x="33447" y="195703"/>
                </a:lnTo>
                <a:lnTo>
                  <a:pt x="104956" y="275135"/>
                </a:lnTo>
                <a:lnTo>
                  <a:pt x="143568" y="275135"/>
                </a:lnTo>
                <a:lnTo>
                  <a:pt x="107263" y="307945"/>
                </a:lnTo>
                <a:close/>
              </a:path>
              <a:path w="334645" h="307975">
                <a:moveTo>
                  <a:pt x="114183" y="250385"/>
                </a:moveTo>
                <a:lnTo>
                  <a:pt x="105533" y="249809"/>
                </a:lnTo>
                <a:lnTo>
                  <a:pt x="70932" y="211244"/>
                </a:lnTo>
                <a:lnTo>
                  <a:pt x="65741" y="206064"/>
                </a:lnTo>
                <a:lnTo>
                  <a:pt x="66318" y="198005"/>
                </a:lnTo>
                <a:lnTo>
                  <a:pt x="71508" y="192825"/>
                </a:lnTo>
                <a:lnTo>
                  <a:pt x="255471" y="27052"/>
                </a:lnTo>
                <a:lnTo>
                  <a:pt x="260661" y="22448"/>
                </a:lnTo>
                <a:lnTo>
                  <a:pt x="268734" y="22448"/>
                </a:lnTo>
                <a:lnTo>
                  <a:pt x="273925" y="28204"/>
                </a:lnTo>
                <a:lnTo>
                  <a:pt x="298727" y="55257"/>
                </a:lnTo>
                <a:lnTo>
                  <a:pt x="263545" y="55257"/>
                </a:lnTo>
                <a:lnTo>
                  <a:pt x="99189" y="203761"/>
                </a:lnTo>
                <a:lnTo>
                  <a:pt x="111300" y="217576"/>
                </a:lnTo>
                <a:lnTo>
                  <a:pt x="150028" y="217576"/>
                </a:lnTo>
                <a:lnTo>
                  <a:pt x="119373" y="245204"/>
                </a:lnTo>
                <a:lnTo>
                  <a:pt x="114183" y="250385"/>
                </a:lnTo>
                <a:close/>
              </a:path>
              <a:path w="334645" h="307975">
                <a:moveTo>
                  <a:pt x="143568" y="275135"/>
                </a:moveTo>
                <a:lnTo>
                  <a:pt x="104956" y="275135"/>
                </a:lnTo>
                <a:lnTo>
                  <a:pt x="301605" y="97276"/>
                </a:lnTo>
                <a:lnTo>
                  <a:pt x="263545" y="55257"/>
                </a:lnTo>
                <a:lnTo>
                  <a:pt x="298727" y="55257"/>
                </a:lnTo>
                <a:lnTo>
                  <a:pt x="329863" y="89217"/>
                </a:lnTo>
                <a:lnTo>
                  <a:pt x="334477" y="94973"/>
                </a:lnTo>
                <a:lnTo>
                  <a:pt x="333900" y="103032"/>
                </a:lnTo>
                <a:lnTo>
                  <a:pt x="328710" y="107636"/>
                </a:lnTo>
                <a:lnTo>
                  <a:pt x="143568" y="275135"/>
                </a:lnTo>
                <a:close/>
              </a:path>
              <a:path w="334645" h="307975">
                <a:moveTo>
                  <a:pt x="150028" y="217576"/>
                </a:moveTo>
                <a:lnTo>
                  <a:pt x="111300" y="217576"/>
                </a:lnTo>
                <a:lnTo>
                  <a:pt x="188576" y="147353"/>
                </a:lnTo>
                <a:lnTo>
                  <a:pt x="197802" y="157138"/>
                </a:lnTo>
                <a:lnTo>
                  <a:pt x="202416" y="162318"/>
                </a:lnTo>
                <a:lnTo>
                  <a:pt x="201839" y="170952"/>
                </a:lnTo>
                <a:lnTo>
                  <a:pt x="196649" y="175557"/>
                </a:lnTo>
                <a:lnTo>
                  <a:pt x="150028" y="217576"/>
                </a:lnTo>
                <a:close/>
              </a:path>
            </a:pathLst>
          </a:custGeom>
          <a:solidFill>
            <a:srgbClr val="00486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8485154" y="1961568"/>
            <a:ext cx="2450465" cy="11010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658495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00608A"/>
                </a:solidFill>
                <a:latin typeface="微软雅黑"/>
                <a:cs typeface="微软雅黑"/>
              </a:rPr>
              <a:t>国际知名体育赛</a:t>
            </a:r>
            <a:r>
              <a:rPr sz="1550" b="1" spc="-50">
                <a:solidFill>
                  <a:srgbClr val="00608A"/>
                </a:solidFill>
                <a:latin typeface="微软雅黑"/>
                <a:cs typeface="微软雅黑"/>
              </a:rPr>
              <a:t>事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720"/>
              </a:spcBef>
            </a:pPr>
            <a:r>
              <a:rPr sz="1350">
                <a:solidFill>
                  <a:srgbClr val="0D0D06"/>
                </a:solidFill>
                <a:latin typeface="微软雅黑"/>
                <a:cs typeface="微软雅黑"/>
              </a:rPr>
              <a:t>奥运会、世界杯足球赛、</a:t>
            </a:r>
            <a:r>
              <a:rPr sz="1350" spc="-10">
                <a:solidFill>
                  <a:srgbClr val="0D0D06"/>
                </a:solidFill>
                <a:latin typeface="微软雅黑"/>
                <a:cs typeface="微软雅黑"/>
              </a:rPr>
              <a:t>NBA</a:t>
            </a:r>
            <a:r>
              <a:rPr sz="1350" spc="-50">
                <a:solidFill>
                  <a:srgbClr val="0D0D06"/>
                </a:solidFill>
                <a:latin typeface="微软雅黑"/>
                <a:cs typeface="微软雅黑"/>
              </a:rPr>
              <a:t>篮</a:t>
            </a:r>
            <a:r>
              <a:rPr sz="1350">
                <a:solidFill>
                  <a:srgbClr val="0D0D06"/>
                </a:solidFill>
                <a:latin typeface="微软雅黑"/>
                <a:cs typeface="微软雅黑"/>
              </a:rPr>
              <a:t>球联赛、</a:t>
            </a:r>
            <a:r>
              <a:rPr sz="1350" spc="-10">
                <a:solidFill>
                  <a:srgbClr val="0D0D06"/>
                </a:solidFill>
                <a:latin typeface="微软雅黑"/>
                <a:cs typeface="微软雅黑"/>
              </a:rPr>
              <a:t>F1赛车锦标赛等。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485154" y="4105316"/>
            <a:ext cx="2425700" cy="10604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658495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00608A"/>
                </a:solidFill>
                <a:latin typeface="微软雅黑"/>
                <a:cs typeface="微软雅黑"/>
              </a:rPr>
              <a:t>国内知名体育赛</a:t>
            </a:r>
            <a:r>
              <a:rPr sz="1550" b="1" spc="-50">
                <a:solidFill>
                  <a:srgbClr val="00608A"/>
                </a:solidFill>
                <a:latin typeface="微软雅黑"/>
                <a:cs typeface="微软雅黑"/>
              </a:rPr>
              <a:t>事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400"/>
              </a:spcBef>
            </a:pPr>
            <a:r>
              <a:rPr sz="1350" spc="-5">
                <a:solidFill>
                  <a:srgbClr val="0D0D06"/>
                </a:solidFill>
                <a:latin typeface="微软雅黑"/>
                <a:cs typeface="微软雅黑"/>
              </a:rPr>
              <a:t>中国足球协会超级联赛、中国篮球协会联赛、全国运动会等。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0" name="object 30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216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5"/>
              <a:t>国内外知名体育赛事介绍</a:t>
            </a:r>
            <a:endParaRPr sz="30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911600" y="1244600"/>
            <a:ext cx="7848600" cy="524827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4" name="object 24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978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5"/>
              <a:t>赛事运营策略及盈利模式探讨</a:t>
            </a:r>
            <a:endParaRPr sz="3000"/>
          </a:p>
        </p:txBody>
      </p:sp>
      <p:sp>
        <p:nvSpPr>
          <p:cNvPr id="25" name="object 25"/>
          <p:cNvSpPr txBox="1"/>
          <p:nvPr/>
        </p:nvSpPr>
        <p:spPr>
          <a:xfrm>
            <a:off x="466495" y="3766754"/>
            <a:ext cx="3974465" cy="2473325"/>
          </a:xfrm>
          <a:prstGeom prst="rect">
            <a:avLst/>
          </a:prstGeom>
          <a:solidFill>
            <a:srgbClr val="004868">
              <a:alpha val="76861"/>
            </a:srgbClr>
          </a:solidFill>
        </p:spPr>
        <p:txBody>
          <a:bodyPr vert="horz" wrap="square" lIns="0" tIns="254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0"/>
              </a:spcBef>
            </a:pPr>
            <a:endParaRPr sz="1700">
              <a:latin typeface="Times New Roman"/>
              <a:cs typeface="Times New Roman"/>
            </a:endParaRPr>
          </a:p>
          <a:p>
            <a:pPr marL="226060">
              <a:lnSpc>
                <a:spcPct val="100000"/>
              </a:lnSpc>
              <a:spcBef>
                <a:spcPts val="5"/>
              </a:spcBef>
            </a:pPr>
            <a:r>
              <a:rPr sz="1550" b="1">
                <a:solidFill>
                  <a:srgbClr val="FFFFFF"/>
                </a:solidFill>
                <a:latin typeface="微软雅黑"/>
                <a:cs typeface="微软雅黑"/>
              </a:rPr>
              <a:t>盈利模式探</a:t>
            </a:r>
            <a:r>
              <a:rPr sz="1550" b="1" spc="-50">
                <a:solidFill>
                  <a:srgbClr val="FFFFFF"/>
                </a:solidFill>
                <a:latin typeface="微软雅黑"/>
                <a:cs typeface="微软雅黑"/>
              </a:rPr>
              <a:t>讨</a:t>
            </a:r>
            <a:endParaRPr sz="1550">
              <a:latin typeface="微软雅黑"/>
              <a:cs typeface="微软雅黑"/>
            </a:endParaRPr>
          </a:p>
          <a:p>
            <a:pPr marL="226060" marR="996315" algn="just">
              <a:lnSpc>
                <a:spcPct val="150000"/>
              </a:lnSpc>
              <a:spcBef>
                <a:spcPts val="56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赛事盈利主要来源于门票销售、赞助商合作、转播权出售、衍生品开发等渠道。需要不断拓展盈利渠道，提高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盈利能力。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42363" y="1430736"/>
            <a:ext cx="2768600" cy="16510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00608A"/>
                </a:solidFill>
                <a:latin typeface="微软雅黑"/>
                <a:cs typeface="微软雅黑"/>
              </a:rPr>
              <a:t>赛事运营策</a:t>
            </a:r>
            <a:r>
              <a:rPr sz="1550" b="1" spc="-50">
                <a:solidFill>
                  <a:srgbClr val="00608A"/>
                </a:solidFill>
                <a:latin typeface="微软雅黑"/>
                <a:cs typeface="微软雅黑"/>
              </a:rPr>
              <a:t>略</a:t>
            </a:r>
            <a:endParaRPr sz="155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1190"/>
              </a:spcBef>
            </a:pPr>
            <a:r>
              <a:rPr sz="1350" spc="-5">
                <a:solidFill>
                  <a:srgbClr val="0D0D06"/>
                </a:solidFill>
                <a:latin typeface="微软雅黑"/>
                <a:cs typeface="微软雅黑"/>
              </a:rPr>
              <a:t>包括赛事规划、组织、宣传、票务、安保等方面，需要充分考虑市场需求和参与者体验，提高赛事的品牌价值</a:t>
            </a:r>
            <a:r>
              <a:rPr sz="1350" spc="-10">
                <a:solidFill>
                  <a:srgbClr val="0D0D06"/>
                </a:solidFill>
                <a:latin typeface="微软雅黑"/>
                <a:cs typeface="微软雅黑"/>
              </a:rPr>
              <a:t>和市场竞争力。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977900" y="1574800"/>
            <a:ext cx="10189845" cy="4290695"/>
            <a:chOff x="977900" y="1574800"/>
            <a:chExt cx="10189845" cy="4290695"/>
          </a:xfrm>
        </p:grpSpPr>
        <p:sp>
          <p:nvSpPr>
            <p:cNvPr id="3" name="object 3"/>
            <p:cNvSpPr/>
            <p:nvPr/>
          </p:nvSpPr>
          <p:spPr>
            <a:xfrm>
              <a:off x="981824" y="1604873"/>
              <a:ext cx="10185400" cy="4233545"/>
            </a:xfrm>
            <a:custGeom>
              <a:rect l="l" t="t" r="r" b="b"/>
              <a:pathLst>
                <a:path w="10185400" h="4233545">
                  <a:moveTo>
                    <a:pt x="6789902" y="2116747"/>
                  </a:moveTo>
                  <a:lnTo>
                    <a:pt x="3395002" y="2116747"/>
                  </a:lnTo>
                  <a:lnTo>
                    <a:pt x="3395002" y="0"/>
                  </a:lnTo>
                  <a:lnTo>
                    <a:pt x="0" y="0"/>
                  </a:lnTo>
                  <a:lnTo>
                    <a:pt x="0" y="2116747"/>
                  </a:lnTo>
                  <a:lnTo>
                    <a:pt x="3394913" y="2116747"/>
                  </a:lnTo>
                  <a:lnTo>
                    <a:pt x="3394913" y="4233481"/>
                  </a:lnTo>
                  <a:lnTo>
                    <a:pt x="6789902" y="4233481"/>
                  </a:lnTo>
                  <a:lnTo>
                    <a:pt x="6789902" y="2116747"/>
                  </a:lnTo>
                  <a:close/>
                </a:path>
                <a:path w="10185400" h="4233545">
                  <a:moveTo>
                    <a:pt x="10184905" y="0"/>
                  </a:moveTo>
                  <a:lnTo>
                    <a:pt x="6789902" y="0"/>
                  </a:lnTo>
                  <a:lnTo>
                    <a:pt x="6789902" y="2116747"/>
                  </a:lnTo>
                  <a:lnTo>
                    <a:pt x="10184905" y="2116747"/>
                  </a:lnTo>
                  <a:lnTo>
                    <a:pt x="10184905" y="0"/>
                  </a:lnTo>
                  <a:close/>
                </a:path>
              </a:pathLst>
            </a:custGeom>
            <a:solidFill>
              <a:srgbClr val="00608A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977900" y="3695700"/>
              <a:ext cx="3394942" cy="2143864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381500" y="1574800"/>
              <a:ext cx="3394942" cy="2143863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7772400" y="3721100"/>
              <a:ext cx="3394942" cy="2143864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8" name="object 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8" name="object 2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597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5"/>
              <a:t>商业模式创新实践案例分析</a:t>
            </a:r>
            <a:endParaRPr sz="3000"/>
          </a:p>
        </p:txBody>
      </p:sp>
      <p:sp>
        <p:nvSpPr>
          <p:cNvPr id="29" name="object 29"/>
          <p:cNvSpPr txBox="1"/>
          <p:nvPr/>
        </p:nvSpPr>
        <p:spPr>
          <a:xfrm>
            <a:off x="2035564" y="1710480"/>
            <a:ext cx="128778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FFFCFC"/>
                </a:solidFill>
                <a:latin typeface="微软雅黑"/>
                <a:cs typeface="微软雅黑"/>
              </a:rPr>
              <a:t>体育+互联</a:t>
            </a:r>
            <a:r>
              <a:rPr sz="1700" b="1" spc="-50">
                <a:solidFill>
                  <a:srgbClr val="FFFCFC"/>
                </a:solidFill>
                <a:latin typeface="微软雅黑"/>
                <a:cs typeface="微软雅黑"/>
              </a:rPr>
              <a:t>网</a:t>
            </a:r>
            <a:endParaRPr sz="17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1182709" y="2372818"/>
            <a:ext cx="3101975" cy="10553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400">
                <a:solidFill>
                  <a:srgbClr val="FFFCFC"/>
                </a:solidFill>
                <a:latin typeface="微软雅黑"/>
                <a:cs typeface="微软雅黑"/>
              </a:rPr>
              <a:t>利用互联网技术，打造线上赛事平台</a:t>
            </a:r>
            <a:r>
              <a:rPr sz="1400" spc="-50">
                <a:solidFill>
                  <a:srgbClr val="FFFCFC"/>
                </a:solidFill>
                <a:latin typeface="微软雅黑"/>
                <a:cs typeface="微软雅黑"/>
              </a:rPr>
              <a:t>，</a:t>
            </a:r>
            <a:endParaRPr sz="1400">
              <a:latin typeface="微软雅黑"/>
              <a:cs typeface="微软雅黑"/>
            </a:endParaRPr>
          </a:p>
          <a:p>
            <a:pPr marL="12700" marR="5080">
              <a:lnSpc>
                <a:spcPct val="190300"/>
              </a:lnSpc>
            </a:pPr>
            <a:r>
              <a:rPr sz="1400">
                <a:solidFill>
                  <a:srgbClr val="FFFCFC"/>
                </a:solidFill>
                <a:latin typeface="微软雅黑"/>
                <a:cs typeface="微软雅黑"/>
              </a:rPr>
              <a:t>提供赛事直播、互动娱乐等服务，拓</a:t>
            </a:r>
            <a:r>
              <a:rPr sz="1400" spc="-50">
                <a:solidFill>
                  <a:srgbClr val="FFFCFC"/>
                </a:solidFill>
                <a:latin typeface="微软雅黑"/>
                <a:cs typeface="微软雅黑"/>
              </a:rPr>
              <a:t>展</a:t>
            </a:r>
            <a:r>
              <a:rPr sz="1400">
                <a:solidFill>
                  <a:srgbClr val="FFFCFC"/>
                </a:solidFill>
                <a:latin typeface="微软雅黑"/>
                <a:cs typeface="微软雅黑"/>
              </a:rPr>
              <a:t>赛事受众群体，提高商业价值</a:t>
            </a:r>
            <a:r>
              <a:rPr sz="1400" spc="-50">
                <a:solidFill>
                  <a:srgbClr val="FFFCFC"/>
                </a:solidFill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4577705" y="3854364"/>
            <a:ext cx="3101975" cy="171767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974725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FFFCFC"/>
                </a:solidFill>
                <a:latin typeface="微软雅黑"/>
                <a:cs typeface="微软雅黑"/>
              </a:rPr>
              <a:t>体育+旅</a:t>
            </a:r>
            <a:r>
              <a:rPr sz="1700" b="1" spc="-50">
                <a:solidFill>
                  <a:srgbClr val="FFFCFC"/>
                </a:solidFill>
                <a:latin typeface="微软雅黑"/>
                <a:cs typeface="微软雅黑"/>
              </a:rPr>
              <a:t>游</a:t>
            </a:r>
            <a:endParaRPr sz="1700">
              <a:latin typeface="微软雅黑"/>
              <a:cs typeface="微软雅黑"/>
            </a:endParaRPr>
          </a:p>
          <a:p>
            <a:pPr marL="12700" marR="5080" algn="just">
              <a:lnSpc>
                <a:spcPct val="190300"/>
              </a:lnSpc>
              <a:spcBef>
                <a:spcPts val="1655"/>
              </a:spcBef>
            </a:pPr>
            <a:r>
              <a:rPr sz="1400">
                <a:solidFill>
                  <a:srgbClr val="FFFCFC"/>
                </a:solidFill>
                <a:latin typeface="微软雅黑"/>
                <a:cs typeface="微软雅黑"/>
              </a:rPr>
              <a:t>将体育赛事与旅游相结合，打造体育</a:t>
            </a:r>
            <a:r>
              <a:rPr sz="1400" spc="-50">
                <a:solidFill>
                  <a:srgbClr val="FFFCFC"/>
                </a:solidFill>
                <a:latin typeface="微软雅黑"/>
                <a:cs typeface="微软雅黑"/>
              </a:rPr>
              <a:t>旅</a:t>
            </a:r>
            <a:r>
              <a:rPr sz="1400">
                <a:solidFill>
                  <a:srgbClr val="FFFCFC"/>
                </a:solidFill>
                <a:latin typeface="微软雅黑"/>
                <a:cs typeface="微软雅黑"/>
              </a:rPr>
              <a:t>游目的地，吸引游客前来观赛、旅游</a:t>
            </a:r>
            <a:r>
              <a:rPr sz="1400" spc="-50">
                <a:solidFill>
                  <a:srgbClr val="FFFCFC"/>
                </a:solidFill>
                <a:latin typeface="微软雅黑"/>
                <a:cs typeface="微软雅黑"/>
              </a:rPr>
              <a:t>，</a:t>
            </a:r>
            <a:r>
              <a:rPr sz="1400">
                <a:solidFill>
                  <a:srgbClr val="FFFCFC"/>
                </a:solidFill>
                <a:latin typeface="微软雅黑"/>
                <a:cs typeface="微软雅黑"/>
              </a:rPr>
              <a:t>推动体育和旅游产业的融合发展</a:t>
            </a:r>
            <a:r>
              <a:rPr sz="1400" spc="-50">
                <a:solidFill>
                  <a:srgbClr val="FFFCFC"/>
                </a:solidFill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8934998" y="1710480"/>
            <a:ext cx="1068705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FFFCFC"/>
                </a:solidFill>
                <a:latin typeface="微软雅黑"/>
                <a:cs typeface="微软雅黑"/>
              </a:rPr>
              <a:t>体育+科</a:t>
            </a:r>
            <a:r>
              <a:rPr sz="1700" b="1" spc="-50">
                <a:solidFill>
                  <a:srgbClr val="FFFCFC"/>
                </a:solidFill>
                <a:latin typeface="微软雅黑"/>
                <a:cs typeface="微软雅黑"/>
              </a:rPr>
              <a:t>技</a:t>
            </a:r>
            <a:endParaRPr sz="170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7986894" y="2347474"/>
            <a:ext cx="3073400" cy="11093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solidFill>
                  <a:srgbClr val="FFFCFC"/>
                </a:solidFill>
                <a:latin typeface="微软雅黑"/>
                <a:cs typeface="微软雅黑"/>
              </a:rPr>
              <a:t>运用科技手段，提升赛事运营效率和</a:t>
            </a:r>
            <a:endParaRPr sz="1500">
              <a:latin typeface="微软雅黑"/>
              <a:cs typeface="微软雅黑"/>
            </a:endParaRPr>
          </a:p>
          <a:p>
            <a:pPr marL="12700" marR="5080">
              <a:lnSpc>
                <a:spcPct val="187000"/>
              </a:lnSpc>
            </a:pPr>
            <a:r>
              <a:rPr sz="1500" spc="-5">
                <a:solidFill>
                  <a:srgbClr val="FFFCFC"/>
                </a:solidFill>
                <a:latin typeface="微软雅黑"/>
                <a:cs typeface="微软雅黑"/>
              </a:rPr>
              <a:t>观众体验，如引入智能化设备、虚拟现实技术等，打造智慧化赛事。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553605" y="1355666"/>
            <a:ext cx="87058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54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健身休闲产业现状及前景展望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731630" y="1383703"/>
            <a:ext cx="3798570" cy="4156710"/>
            <a:chOff x="731630" y="1383703"/>
            <a:chExt cx="3798570" cy="4156710"/>
          </a:xfrm>
        </p:grpSpPr>
        <p:sp>
          <p:nvSpPr>
            <p:cNvPr id="3" name="object 3"/>
            <p:cNvSpPr/>
            <p:nvPr/>
          </p:nvSpPr>
          <p:spPr>
            <a:xfrm>
              <a:off x="731630" y="1742732"/>
              <a:ext cx="3798570" cy="3797300"/>
            </a:xfrm>
            <a:custGeom>
              <a:rect l="l" t="t" r="r" b="b"/>
              <a:pathLst>
                <a:path w="3798570" h="3797300">
                  <a:moveTo>
                    <a:pt x="2137357" y="12699"/>
                  </a:moveTo>
                  <a:lnTo>
                    <a:pt x="1660912" y="12699"/>
                  </a:lnTo>
                  <a:lnTo>
                    <a:pt x="1707908" y="0"/>
                  </a:lnTo>
                  <a:lnTo>
                    <a:pt x="2090362" y="0"/>
                  </a:lnTo>
                  <a:lnTo>
                    <a:pt x="2137357" y="12699"/>
                  </a:lnTo>
                  <a:close/>
                </a:path>
                <a:path w="3798570" h="3797300">
                  <a:moveTo>
                    <a:pt x="2230274" y="25399"/>
                  </a:moveTo>
                  <a:lnTo>
                    <a:pt x="1567996" y="25399"/>
                  </a:lnTo>
                  <a:lnTo>
                    <a:pt x="1614270" y="12699"/>
                  </a:lnTo>
                  <a:lnTo>
                    <a:pt x="2183999" y="12699"/>
                  </a:lnTo>
                  <a:lnTo>
                    <a:pt x="2230274" y="25399"/>
                  </a:lnTo>
                  <a:close/>
                </a:path>
                <a:path w="3798570" h="3797300">
                  <a:moveTo>
                    <a:pt x="2276170" y="3759200"/>
                  </a:moveTo>
                  <a:lnTo>
                    <a:pt x="1522104" y="3759200"/>
                  </a:lnTo>
                  <a:lnTo>
                    <a:pt x="1212736" y="3670300"/>
                  </a:lnTo>
                  <a:lnTo>
                    <a:pt x="1170410" y="3644900"/>
                  </a:lnTo>
                  <a:lnTo>
                    <a:pt x="1128592" y="3632200"/>
                  </a:lnTo>
                  <a:lnTo>
                    <a:pt x="1087300" y="3606800"/>
                  </a:lnTo>
                  <a:lnTo>
                    <a:pt x="1046545" y="3594100"/>
                  </a:lnTo>
                  <a:lnTo>
                    <a:pt x="966707" y="3543300"/>
                  </a:lnTo>
                  <a:lnTo>
                    <a:pt x="927653" y="3530600"/>
                  </a:lnTo>
                  <a:lnTo>
                    <a:pt x="889194" y="3505200"/>
                  </a:lnTo>
                  <a:lnTo>
                    <a:pt x="851344" y="3479800"/>
                  </a:lnTo>
                  <a:lnTo>
                    <a:pt x="814119" y="3454400"/>
                  </a:lnTo>
                  <a:lnTo>
                    <a:pt x="777531" y="3429000"/>
                  </a:lnTo>
                  <a:lnTo>
                    <a:pt x="741595" y="3403600"/>
                  </a:lnTo>
                  <a:lnTo>
                    <a:pt x="706326" y="3365500"/>
                  </a:lnTo>
                  <a:lnTo>
                    <a:pt x="671737" y="3340100"/>
                  </a:lnTo>
                  <a:lnTo>
                    <a:pt x="637844" y="3314700"/>
                  </a:lnTo>
                  <a:lnTo>
                    <a:pt x="604659" y="3276600"/>
                  </a:lnTo>
                  <a:lnTo>
                    <a:pt x="572198" y="3251200"/>
                  </a:lnTo>
                  <a:lnTo>
                    <a:pt x="540475" y="3225800"/>
                  </a:lnTo>
                  <a:lnTo>
                    <a:pt x="509503" y="3187700"/>
                  </a:lnTo>
                  <a:lnTo>
                    <a:pt x="479298" y="3149600"/>
                  </a:lnTo>
                  <a:lnTo>
                    <a:pt x="449873" y="3124200"/>
                  </a:lnTo>
                  <a:lnTo>
                    <a:pt x="421242" y="3086100"/>
                  </a:lnTo>
                  <a:lnTo>
                    <a:pt x="393421" y="3048000"/>
                  </a:lnTo>
                  <a:lnTo>
                    <a:pt x="366422" y="3009900"/>
                  </a:lnTo>
                  <a:lnTo>
                    <a:pt x="340261" y="2971800"/>
                  </a:lnTo>
                  <a:lnTo>
                    <a:pt x="314951" y="2946400"/>
                  </a:lnTo>
                  <a:lnTo>
                    <a:pt x="290507" y="2908300"/>
                  </a:lnTo>
                  <a:lnTo>
                    <a:pt x="266943" y="2870200"/>
                  </a:lnTo>
                  <a:lnTo>
                    <a:pt x="244273" y="2819400"/>
                  </a:lnTo>
                  <a:lnTo>
                    <a:pt x="222512" y="2781300"/>
                  </a:lnTo>
                  <a:lnTo>
                    <a:pt x="201674" y="2743200"/>
                  </a:lnTo>
                  <a:lnTo>
                    <a:pt x="181772" y="2705100"/>
                  </a:lnTo>
                  <a:lnTo>
                    <a:pt x="162822" y="2667000"/>
                  </a:lnTo>
                  <a:lnTo>
                    <a:pt x="144837" y="2616200"/>
                  </a:lnTo>
                  <a:lnTo>
                    <a:pt x="127832" y="2578100"/>
                  </a:lnTo>
                  <a:lnTo>
                    <a:pt x="111821" y="2540000"/>
                  </a:lnTo>
                  <a:lnTo>
                    <a:pt x="96818" y="2489200"/>
                  </a:lnTo>
                  <a:lnTo>
                    <a:pt x="82837" y="2451100"/>
                  </a:lnTo>
                  <a:lnTo>
                    <a:pt x="69893" y="2400300"/>
                  </a:lnTo>
                  <a:lnTo>
                    <a:pt x="58000" y="2362200"/>
                  </a:lnTo>
                  <a:lnTo>
                    <a:pt x="47171" y="2311400"/>
                  </a:lnTo>
                  <a:lnTo>
                    <a:pt x="37423" y="2273300"/>
                  </a:lnTo>
                  <a:lnTo>
                    <a:pt x="28768" y="2222500"/>
                  </a:lnTo>
                  <a:lnTo>
                    <a:pt x="21220" y="2171700"/>
                  </a:lnTo>
                  <a:lnTo>
                    <a:pt x="14795" y="2133600"/>
                  </a:lnTo>
                  <a:lnTo>
                    <a:pt x="9506" y="2082800"/>
                  </a:lnTo>
                  <a:lnTo>
                    <a:pt x="5367" y="2032000"/>
                  </a:lnTo>
                  <a:lnTo>
                    <a:pt x="2394" y="1993900"/>
                  </a:lnTo>
                  <a:lnTo>
                    <a:pt x="599" y="1943100"/>
                  </a:lnTo>
                  <a:lnTo>
                    <a:pt x="0" y="1892300"/>
                  </a:lnTo>
                  <a:lnTo>
                    <a:pt x="601" y="1841500"/>
                  </a:lnTo>
                  <a:lnTo>
                    <a:pt x="2395" y="1790700"/>
                  </a:lnTo>
                  <a:lnTo>
                    <a:pt x="5369" y="1752600"/>
                  </a:lnTo>
                  <a:lnTo>
                    <a:pt x="9507" y="1701800"/>
                  </a:lnTo>
                  <a:lnTo>
                    <a:pt x="14796" y="1651000"/>
                  </a:lnTo>
                  <a:lnTo>
                    <a:pt x="21222" y="1612900"/>
                  </a:lnTo>
                  <a:lnTo>
                    <a:pt x="28769" y="1562100"/>
                  </a:lnTo>
                  <a:lnTo>
                    <a:pt x="37424" y="1511300"/>
                  </a:lnTo>
                  <a:lnTo>
                    <a:pt x="47173" y="1473199"/>
                  </a:lnTo>
                  <a:lnTo>
                    <a:pt x="58001" y="1422399"/>
                  </a:lnTo>
                  <a:lnTo>
                    <a:pt x="69894" y="1384299"/>
                  </a:lnTo>
                  <a:lnTo>
                    <a:pt x="82838" y="1333499"/>
                  </a:lnTo>
                  <a:lnTo>
                    <a:pt x="96818" y="1295399"/>
                  </a:lnTo>
                  <a:lnTo>
                    <a:pt x="111822" y="1244599"/>
                  </a:lnTo>
                  <a:lnTo>
                    <a:pt x="127833" y="1206499"/>
                  </a:lnTo>
                  <a:lnTo>
                    <a:pt x="144838" y="1168399"/>
                  </a:lnTo>
                  <a:lnTo>
                    <a:pt x="162823" y="1117599"/>
                  </a:lnTo>
                  <a:lnTo>
                    <a:pt x="181773" y="1079499"/>
                  </a:lnTo>
                  <a:lnTo>
                    <a:pt x="201674" y="1041399"/>
                  </a:lnTo>
                  <a:lnTo>
                    <a:pt x="222513" y="1003299"/>
                  </a:lnTo>
                  <a:lnTo>
                    <a:pt x="244274" y="965199"/>
                  </a:lnTo>
                  <a:lnTo>
                    <a:pt x="266944" y="927099"/>
                  </a:lnTo>
                  <a:lnTo>
                    <a:pt x="290507" y="888999"/>
                  </a:lnTo>
                  <a:lnTo>
                    <a:pt x="314951" y="850899"/>
                  </a:lnTo>
                  <a:lnTo>
                    <a:pt x="340261" y="812799"/>
                  </a:lnTo>
                  <a:lnTo>
                    <a:pt x="366422" y="774699"/>
                  </a:lnTo>
                  <a:lnTo>
                    <a:pt x="393421" y="736599"/>
                  </a:lnTo>
                  <a:lnTo>
                    <a:pt x="421242" y="698499"/>
                  </a:lnTo>
                  <a:lnTo>
                    <a:pt x="449873" y="660399"/>
                  </a:lnTo>
                  <a:lnTo>
                    <a:pt x="479298" y="634999"/>
                  </a:lnTo>
                  <a:lnTo>
                    <a:pt x="509503" y="596899"/>
                  </a:lnTo>
                  <a:lnTo>
                    <a:pt x="540475" y="571499"/>
                  </a:lnTo>
                  <a:lnTo>
                    <a:pt x="572198" y="533399"/>
                  </a:lnTo>
                  <a:lnTo>
                    <a:pt x="604659" y="507999"/>
                  </a:lnTo>
                  <a:lnTo>
                    <a:pt x="637843" y="469899"/>
                  </a:lnTo>
                  <a:lnTo>
                    <a:pt x="671737" y="444499"/>
                  </a:lnTo>
                  <a:lnTo>
                    <a:pt x="706326" y="419099"/>
                  </a:lnTo>
                  <a:lnTo>
                    <a:pt x="741595" y="380999"/>
                  </a:lnTo>
                  <a:lnTo>
                    <a:pt x="777530" y="355599"/>
                  </a:lnTo>
                  <a:lnTo>
                    <a:pt x="814118" y="330199"/>
                  </a:lnTo>
                  <a:lnTo>
                    <a:pt x="851344" y="304799"/>
                  </a:lnTo>
                  <a:lnTo>
                    <a:pt x="889193" y="279399"/>
                  </a:lnTo>
                  <a:lnTo>
                    <a:pt x="927653" y="266699"/>
                  </a:lnTo>
                  <a:lnTo>
                    <a:pt x="966707" y="241299"/>
                  </a:lnTo>
                  <a:lnTo>
                    <a:pt x="1046544" y="190499"/>
                  </a:lnTo>
                  <a:lnTo>
                    <a:pt x="1087299" y="177799"/>
                  </a:lnTo>
                  <a:lnTo>
                    <a:pt x="1128592" y="152399"/>
                  </a:lnTo>
                  <a:lnTo>
                    <a:pt x="1212736" y="126999"/>
                  </a:lnTo>
                  <a:lnTo>
                    <a:pt x="1255558" y="101599"/>
                  </a:lnTo>
                  <a:lnTo>
                    <a:pt x="1522103" y="25399"/>
                  </a:lnTo>
                  <a:lnTo>
                    <a:pt x="2276167" y="25399"/>
                  </a:lnTo>
                  <a:lnTo>
                    <a:pt x="2542711" y="101599"/>
                  </a:lnTo>
                  <a:lnTo>
                    <a:pt x="2585534" y="126999"/>
                  </a:lnTo>
                  <a:lnTo>
                    <a:pt x="2669678" y="152399"/>
                  </a:lnTo>
                  <a:lnTo>
                    <a:pt x="2710971" y="177799"/>
                  </a:lnTo>
                  <a:lnTo>
                    <a:pt x="2751726" y="190499"/>
                  </a:lnTo>
                  <a:lnTo>
                    <a:pt x="2831563" y="241299"/>
                  </a:lnTo>
                  <a:lnTo>
                    <a:pt x="2870617" y="266699"/>
                  </a:lnTo>
                  <a:lnTo>
                    <a:pt x="2909077" y="279399"/>
                  </a:lnTo>
                  <a:lnTo>
                    <a:pt x="2946926" y="304799"/>
                  </a:lnTo>
                  <a:lnTo>
                    <a:pt x="2984152" y="330199"/>
                  </a:lnTo>
                  <a:lnTo>
                    <a:pt x="3020740" y="355599"/>
                  </a:lnTo>
                  <a:lnTo>
                    <a:pt x="3056676" y="380999"/>
                  </a:lnTo>
                  <a:lnTo>
                    <a:pt x="3091945" y="419099"/>
                  </a:lnTo>
                  <a:lnTo>
                    <a:pt x="3126533" y="444499"/>
                  </a:lnTo>
                  <a:lnTo>
                    <a:pt x="3160427" y="469899"/>
                  </a:lnTo>
                  <a:lnTo>
                    <a:pt x="3193612" y="507999"/>
                  </a:lnTo>
                  <a:lnTo>
                    <a:pt x="3226073" y="533399"/>
                  </a:lnTo>
                  <a:lnTo>
                    <a:pt x="3257796" y="571499"/>
                  </a:lnTo>
                  <a:lnTo>
                    <a:pt x="3288768" y="596899"/>
                  </a:lnTo>
                  <a:lnTo>
                    <a:pt x="3318973" y="634999"/>
                  </a:lnTo>
                  <a:lnTo>
                    <a:pt x="3348398" y="660399"/>
                  </a:lnTo>
                  <a:lnTo>
                    <a:pt x="3377029" y="698499"/>
                  </a:lnTo>
                  <a:lnTo>
                    <a:pt x="3404850" y="736599"/>
                  </a:lnTo>
                  <a:lnTo>
                    <a:pt x="3431849" y="774699"/>
                  </a:lnTo>
                  <a:lnTo>
                    <a:pt x="3458010" y="812799"/>
                  </a:lnTo>
                  <a:lnTo>
                    <a:pt x="3483320" y="850899"/>
                  </a:lnTo>
                  <a:lnTo>
                    <a:pt x="3507764" y="888999"/>
                  </a:lnTo>
                  <a:lnTo>
                    <a:pt x="3531328" y="927099"/>
                  </a:lnTo>
                  <a:lnTo>
                    <a:pt x="3553998" y="965199"/>
                  </a:lnTo>
                  <a:lnTo>
                    <a:pt x="3575759" y="1003299"/>
                  </a:lnTo>
                  <a:lnTo>
                    <a:pt x="3596598" y="1041399"/>
                  </a:lnTo>
                  <a:lnTo>
                    <a:pt x="3616499" y="1079499"/>
                  </a:lnTo>
                  <a:lnTo>
                    <a:pt x="3635450" y="1117599"/>
                  </a:lnTo>
                  <a:lnTo>
                    <a:pt x="3653434" y="1168399"/>
                  </a:lnTo>
                  <a:lnTo>
                    <a:pt x="3670440" y="1206499"/>
                  </a:lnTo>
                  <a:lnTo>
                    <a:pt x="3686451" y="1244599"/>
                  </a:lnTo>
                  <a:lnTo>
                    <a:pt x="3701454" y="1295399"/>
                  </a:lnTo>
                  <a:lnTo>
                    <a:pt x="3715435" y="1333499"/>
                  </a:lnTo>
                  <a:lnTo>
                    <a:pt x="3728379" y="1384299"/>
                  </a:lnTo>
                  <a:lnTo>
                    <a:pt x="3740272" y="1422399"/>
                  </a:lnTo>
                  <a:lnTo>
                    <a:pt x="3751100" y="1473199"/>
                  </a:lnTo>
                  <a:lnTo>
                    <a:pt x="3760849" y="1511300"/>
                  </a:lnTo>
                  <a:lnTo>
                    <a:pt x="3769504" y="1562100"/>
                  </a:lnTo>
                  <a:lnTo>
                    <a:pt x="3777052" y="1612900"/>
                  </a:lnTo>
                  <a:lnTo>
                    <a:pt x="3783477" y="1651000"/>
                  </a:lnTo>
                  <a:lnTo>
                    <a:pt x="3788766" y="1701800"/>
                  </a:lnTo>
                  <a:lnTo>
                    <a:pt x="3792905" y="1752600"/>
                  </a:lnTo>
                  <a:lnTo>
                    <a:pt x="3795878" y="1790700"/>
                  </a:lnTo>
                  <a:lnTo>
                    <a:pt x="3797673" y="1841500"/>
                  </a:lnTo>
                  <a:lnTo>
                    <a:pt x="3798275" y="1892300"/>
                  </a:lnTo>
                  <a:lnTo>
                    <a:pt x="3797673" y="1943100"/>
                  </a:lnTo>
                  <a:lnTo>
                    <a:pt x="3795878" y="1993900"/>
                  </a:lnTo>
                  <a:lnTo>
                    <a:pt x="3792905" y="2032000"/>
                  </a:lnTo>
                  <a:lnTo>
                    <a:pt x="3788766" y="2082800"/>
                  </a:lnTo>
                  <a:lnTo>
                    <a:pt x="3783477" y="2133600"/>
                  </a:lnTo>
                  <a:lnTo>
                    <a:pt x="3777052" y="2171700"/>
                  </a:lnTo>
                  <a:lnTo>
                    <a:pt x="3769505" y="2222500"/>
                  </a:lnTo>
                  <a:lnTo>
                    <a:pt x="3760850" y="2273300"/>
                  </a:lnTo>
                  <a:lnTo>
                    <a:pt x="3751101" y="2311400"/>
                  </a:lnTo>
                  <a:lnTo>
                    <a:pt x="3740273" y="2362200"/>
                  </a:lnTo>
                  <a:lnTo>
                    <a:pt x="3728380" y="2400300"/>
                  </a:lnTo>
                  <a:lnTo>
                    <a:pt x="3715436" y="2451100"/>
                  </a:lnTo>
                  <a:lnTo>
                    <a:pt x="3701455" y="2489200"/>
                  </a:lnTo>
                  <a:lnTo>
                    <a:pt x="3686452" y="2540000"/>
                  </a:lnTo>
                  <a:lnTo>
                    <a:pt x="3670441" y="2578100"/>
                  </a:lnTo>
                  <a:lnTo>
                    <a:pt x="3653436" y="2616200"/>
                  </a:lnTo>
                  <a:lnTo>
                    <a:pt x="3635451" y="2667000"/>
                  </a:lnTo>
                  <a:lnTo>
                    <a:pt x="3616500" y="2705100"/>
                  </a:lnTo>
                  <a:lnTo>
                    <a:pt x="3596599" y="2743200"/>
                  </a:lnTo>
                  <a:lnTo>
                    <a:pt x="3575760" y="2781300"/>
                  </a:lnTo>
                  <a:lnTo>
                    <a:pt x="3553999" y="2819400"/>
                  </a:lnTo>
                  <a:lnTo>
                    <a:pt x="3531330" y="2870200"/>
                  </a:lnTo>
                  <a:lnTo>
                    <a:pt x="3507766" y="2908300"/>
                  </a:lnTo>
                  <a:lnTo>
                    <a:pt x="3483322" y="2946400"/>
                  </a:lnTo>
                  <a:lnTo>
                    <a:pt x="3458012" y="2971800"/>
                  </a:lnTo>
                  <a:lnTo>
                    <a:pt x="3431851" y="3009900"/>
                  </a:lnTo>
                  <a:lnTo>
                    <a:pt x="3404852" y="3048000"/>
                  </a:lnTo>
                  <a:lnTo>
                    <a:pt x="3377031" y="3086100"/>
                  </a:lnTo>
                  <a:lnTo>
                    <a:pt x="3348400" y="3124200"/>
                  </a:lnTo>
                  <a:lnTo>
                    <a:pt x="3318975" y="3149600"/>
                  </a:lnTo>
                  <a:lnTo>
                    <a:pt x="3288770" y="3187700"/>
                  </a:lnTo>
                  <a:lnTo>
                    <a:pt x="3257798" y="3225800"/>
                  </a:lnTo>
                  <a:lnTo>
                    <a:pt x="3226075" y="3251200"/>
                  </a:lnTo>
                  <a:lnTo>
                    <a:pt x="3193614" y="3276600"/>
                  </a:lnTo>
                  <a:lnTo>
                    <a:pt x="3160429" y="3314700"/>
                  </a:lnTo>
                  <a:lnTo>
                    <a:pt x="3126536" y="3340100"/>
                  </a:lnTo>
                  <a:lnTo>
                    <a:pt x="3091947" y="3365500"/>
                  </a:lnTo>
                  <a:lnTo>
                    <a:pt x="3056678" y="3403600"/>
                  </a:lnTo>
                  <a:lnTo>
                    <a:pt x="3020743" y="3429000"/>
                  </a:lnTo>
                  <a:lnTo>
                    <a:pt x="2984155" y="3454400"/>
                  </a:lnTo>
                  <a:lnTo>
                    <a:pt x="2946929" y="3479800"/>
                  </a:lnTo>
                  <a:lnTo>
                    <a:pt x="2909079" y="3505200"/>
                  </a:lnTo>
                  <a:lnTo>
                    <a:pt x="2870620" y="3530600"/>
                  </a:lnTo>
                  <a:lnTo>
                    <a:pt x="2831566" y="3543300"/>
                  </a:lnTo>
                  <a:lnTo>
                    <a:pt x="2751729" y="3594100"/>
                  </a:lnTo>
                  <a:lnTo>
                    <a:pt x="2710974" y="3606800"/>
                  </a:lnTo>
                  <a:lnTo>
                    <a:pt x="2669681" y="3632200"/>
                  </a:lnTo>
                  <a:lnTo>
                    <a:pt x="2627864" y="3644900"/>
                  </a:lnTo>
                  <a:lnTo>
                    <a:pt x="2585537" y="3670300"/>
                  </a:lnTo>
                  <a:lnTo>
                    <a:pt x="2276170" y="3759200"/>
                  </a:lnTo>
                  <a:close/>
                </a:path>
                <a:path w="3798570" h="3797300">
                  <a:moveTo>
                    <a:pt x="2184002" y="3771900"/>
                  </a:moveTo>
                  <a:lnTo>
                    <a:pt x="1614271" y="3771900"/>
                  </a:lnTo>
                  <a:lnTo>
                    <a:pt x="1567997" y="3759200"/>
                  </a:lnTo>
                  <a:lnTo>
                    <a:pt x="2230277" y="3759200"/>
                  </a:lnTo>
                  <a:lnTo>
                    <a:pt x="2184002" y="3771900"/>
                  </a:lnTo>
                  <a:close/>
                </a:path>
                <a:path w="3798570" h="3797300">
                  <a:moveTo>
                    <a:pt x="2090365" y="3784600"/>
                  </a:moveTo>
                  <a:lnTo>
                    <a:pt x="1707909" y="3784600"/>
                  </a:lnTo>
                  <a:lnTo>
                    <a:pt x="1660913" y="3771900"/>
                  </a:lnTo>
                  <a:lnTo>
                    <a:pt x="2137360" y="3771900"/>
                  </a:lnTo>
                  <a:lnTo>
                    <a:pt x="2090365" y="3784600"/>
                  </a:lnTo>
                  <a:close/>
                </a:path>
                <a:path w="3798570" h="3797300">
                  <a:moveTo>
                    <a:pt x="1947402" y="3797300"/>
                  </a:moveTo>
                  <a:lnTo>
                    <a:pt x="1850871" y="3797300"/>
                  </a:lnTo>
                  <a:lnTo>
                    <a:pt x="1802902" y="3784600"/>
                  </a:lnTo>
                  <a:lnTo>
                    <a:pt x="1995372" y="3784600"/>
                  </a:lnTo>
                  <a:lnTo>
                    <a:pt x="1947402" y="3797300"/>
                  </a:lnTo>
                  <a:close/>
                </a:path>
              </a:pathLst>
            </a:custGeom>
            <a:solidFill>
              <a:srgbClr val="FFA89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3059988" y="1383703"/>
              <a:ext cx="1133475" cy="1133475"/>
            </a:xfrm>
            <a:custGeom>
              <a:rect l="l" t="t" r="r" b="b"/>
              <a:pathLst>
                <a:path w="1133475" h="1133475">
                  <a:moveTo>
                    <a:pt x="566736" y="1133474"/>
                  </a:moveTo>
                  <a:lnTo>
                    <a:pt x="517836" y="1131394"/>
                  </a:lnTo>
                  <a:lnTo>
                    <a:pt x="470091" y="1125267"/>
                  </a:lnTo>
                  <a:lnTo>
                    <a:pt x="423671" y="1115262"/>
                  </a:lnTo>
                  <a:lnTo>
                    <a:pt x="378746" y="1101551"/>
                  </a:lnTo>
                  <a:lnTo>
                    <a:pt x="335487" y="1084303"/>
                  </a:lnTo>
                  <a:lnTo>
                    <a:pt x="294063" y="1063688"/>
                  </a:lnTo>
                  <a:lnTo>
                    <a:pt x="254646" y="1039877"/>
                  </a:lnTo>
                  <a:lnTo>
                    <a:pt x="217403" y="1013040"/>
                  </a:lnTo>
                  <a:lnTo>
                    <a:pt x="182507" y="983346"/>
                  </a:lnTo>
                  <a:lnTo>
                    <a:pt x="150127" y="950966"/>
                  </a:lnTo>
                  <a:lnTo>
                    <a:pt x="120433" y="916070"/>
                  </a:lnTo>
                  <a:lnTo>
                    <a:pt x="93596" y="878827"/>
                  </a:lnTo>
                  <a:lnTo>
                    <a:pt x="69785" y="839410"/>
                  </a:lnTo>
                  <a:lnTo>
                    <a:pt x="49170" y="797986"/>
                  </a:lnTo>
                  <a:lnTo>
                    <a:pt x="31922" y="754727"/>
                  </a:lnTo>
                  <a:lnTo>
                    <a:pt x="18211" y="709802"/>
                  </a:lnTo>
                  <a:lnTo>
                    <a:pt x="8206" y="663382"/>
                  </a:lnTo>
                  <a:lnTo>
                    <a:pt x="2079" y="615637"/>
                  </a:lnTo>
                  <a:lnTo>
                    <a:pt x="0" y="566737"/>
                  </a:lnTo>
                  <a:lnTo>
                    <a:pt x="2080" y="517837"/>
                  </a:lnTo>
                  <a:lnTo>
                    <a:pt x="8207" y="470091"/>
                  </a:lnTo>
                  <a:lnTo>
                    <a:pt x="18212" y="423671"/>
                  </a:lnTo>
                  <a:lnTo>
                    <a:pt x="31923" y="378747"/>
                  </a:lnTo>
                  <a:lnTo>
                    <a:pt x="49171" y="335487"/>
                  </a:lnTo>
                  <a:lnTo>
                    <a:pt x="69786" y="294064"/>
                  </a:lnTo>
                  <a:lnTo>
                    <a:pt x="93597" y="254646"/>
                  </a:lnTo>
                  <a:lnTo>
                    <a:pt x="120435" y="217404"/>
                  </a:lnTo>
                  <a:lnTo>
                    <a:pt x="150129" y="182508"/>
                  </a:lnTo>
                  <a:lnTo>
                    <a:pt x="182509" y="150128"/>
                  </a:lnTo>
                  <a:lnTo>
                    <a:pt x="217405" y="120434"/>
                  </a:lnTo>
                  <a:lnTo>
                    <a:pt x="254647" y="93596"/>
                  </a:lnTo>
                  <a:lnTo>
                    <a:pt x="294065" y="69785"/>
                  </a:lnTo>
                  <a:lnTo>
                    <a:pt x="335489" y="49171"/>
                  </a:lnTo>
                  <a:lnTo>
                    <a:pt x="378748" y="31923"/>
                  </a:lnTo>
                  <a:lnTo>
                    <a:pt x="423672" y="18211"/>
                  </a:lnTo>
                  <a:lnTo>
                    <a:pt x="470092" y="8207"/>
                  </a:lnTo>
                  <a:lnTo>
                    <a:pt x="517837" y="2080"/>
                  </a:lnTo>
                  <a:lnTo>
                    <a:pt x="566736" y="0"/>
                  </a:lnTo>
                  <a:lnTo>
                    <a:pt x="615636" y="2080"/>
                  </a:lnTo>
                  <a:lnTo>
                    <a:pt x="663381" y="8207"/>
                  </a:lnTo>
                  <a:lnTo>
                    <a:pt x="709802" y="18212"/>
                  </a:lnTo>
                  <a:lnTo>
                    <a:pt x="754726" y="31923"/>
                  </a:lnTo>
                  <a:lnTo>
                    <a:pt x="797985" y="49171"/>
                  </a:lnTo>
                  <a:lnTo>
                    <a:pt x="839409" y="69786"/>
                  </a:lnTo>
                  <a:lnTo>
                    <a:pt x="878827" y="93597"/>
                  </a:lnTo>
                  <a:lnTo>
                    <a:pt x="916069" y="120435"/>
                  </a:lnTo>
                  <a:lnTo>
                    <a:pt x="950965" y="150128"/>
                  </a:lnTo>
                  <a:lnTo>
                    <a:pt x="983345" y="182509"/>
                  </a:lnTo>
                  <a:lnTo>
                    <a:pt x="1013039" y="217405"/>
                  </a:lnTo>
                  <a:lnTo>
                    <a:pt x="1039876" y="254647"/>
                  </a:lnTo>
                  <a:lnTo>
                    <a:pt x="1063688" y="294065"/>
                  </a:lnTo>
                  <a:lnTo>
                    <a:pt x="1084302" y="335488"/>
                  </a:lnTo>
                  <a:lnTo>
                    <a:pt x="1101550" y="378747"/>
                  </a:lnTo>
                  <a:lnTo>
                    <a:pt x="1115261" y="423672"/>
                  </a:lnTo>
                  <a:lnTo>
                    <a:pt x="1125266" y="470092"/>
                  </a:lnTo>
                  <a:lnTo>
                    <a:pt x="1131393" y="517837"/>
                  </a:lnTo>
                  <a:lnTo>
                    <a:pt x="1133473" y="566737"/>
                  </a:lnTo>
                  <a:lnTo>
                    <a:pt x="1131393" y="615638"/>
                  </a:lnTo>
                  <a:lnTo>
                    <a:pt x="1125265" y="663383"/>
                  </a:lnTo>
                  <a:lnTo>
                    <a:pt x="1115261" y="709803"/>
                  </a:lnTo>
                  <a:lnTo>
                    <a:pt x="1101550" y="754727"/>
                  </a:lnTo>
                  <a:lnTo>
                    <a:pt x="1084302" y="797986"/>
                  </a:lnTo>
                  <a:lnTo>
                    <a:pt x="1063687" y="839410"/>
                  </a:lnTo>
                  <a:lnTo>
                    <a:pt x="1039876" y="878828"/>
                  </a:lnTo>
                  <a:lnTo>
                    <a:pt x="1013038" y="916070"/>
                  </a:lnTo>
                  <a:lnTo>
                    <a:pt x="983344" y="950966"/>
                  </a:lnTo>
                  <a:lnTo>
                    <a:pt x="950964" y="983346"/>
                  </a:lnTo>
                  <a:lnTo>
                    <a:pt x="916068" y="1013040"/>
                  </a:lnTo>
                  <a:lnTo>
                    <a:pt x="878826" y="1039877"/>
                  </a:lnTo>
                  <a:lnTo>
                    <a:pt x="839409" y="1063688"/>
                  </a:lnTo>
                  <a:lnTo>
                    <a:pt x="797985" y="1084303"/>
                  </a:lnTo>
                  <a:lnTo>
                    <a:pt x="754726" y="1101551"/>
                  </a:lnTo>
                  <a:lnTo>
                    <a:pt x="709801" y="1115262"/>
                  </a:lnTo>
                  <a:lnTo>
                    <a:pt x="663381" y="1125267"/>
                  </a:lnTo>
                  <a:lnTo>
                    <a:pt x="615636" y="1131394"/>
                  </a:lnTo>
                  <a:lnTo>
                    <a:pt x="566736" y="1133474"/>
                  </a:lnTo>
                  <a:close/>
                </a:path>
              </a:pathLst>
            </a:custGeom>
            <a:solidFill>
              <a:srgbClr val="EFEED8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4196862" y="1742732"/>
            <a:ext cx="7263765" cy="3797300"/>
            <a:chOff x="4196862" y="1742732"/>
            <a:chExt cx="7263765" cy="3797300"/>
          </a:xfrm>
        </p:grpSpPr>
        <p:sp>
          <p:nvSpPr>
            <p:cNvPr id="6" name="object 6"/>
            <p:cNvSpPr/>
            <p:nvPr/>
          </p:nvSpPr>
          <p:spPr>
            <a:xfrm>
              <a:off x="7662091" y="1742732"/>
              <a:ext cx="3798570" cy="3797300"/>
            </a:xfrm>
            <a:custGeom>
              <a:rect l="l" t="t" r="r" b="b"/>
              <a:pathLst>
                <a:path w="3798570" h="3797300">
                  <a:moveTo>
                    <a:pt x="2137356" y="12699"/>
                  </a:moveTo>
                  <a:lnTo>
                    <a:pt x="1660913" y="12699"/>
                  </a:lnTo>
                  <a:lnTo>
                    <a:pt x="1707908" y="0"/>
                  </a:lnTo>
                  <a:lnTo>
                    <a:pt x="2090361" y="0"/>
                  </a:lnTo>
                  <a:lnTo>
                    <a:pt x="2137356" y="12699"/>
                  </a:lnTo>
                  <a:close/>
                </a:path>
                <a:path w="3798570" h="3797300">
                  <a:moveTo>
                    <a:pt x="2230273" y="25399"/>
                  </a:moveTo>
                  <a:lnTo>
                    <a:pt x="1567996" y="25399"/>
                  </a:lnTo>
                  <a:lnTo>
                    <a:pt x="1614270" y="12699"/>
                  </a:lnTo>
                  <a:lnTo>
                    <a:pt x="2183998" y="12699"/>
                  </a:lnTo>
                  <a:lnTo>
                    <a:pt x="2230273" y="25399"/>
                  </a:lnTo>
                  <a:close/>
                </a:path>
                <a:path w="3798570" h="3797300">
                  <a:moveTo>
                    <a:pt x="2276170" y="3759200"/>
                  </a:moveTo>
                  <a:lnTo>
                    <a:pt x="1522103" y="3759200"/>
                  </a:lnTo>
                  <a:lnTo>
                    <a:pt x="1212736" y="3670300"/>
                  </a:lnTo>
                  <a:lnTo>
                    <a:pt x="1170409" y="3644900"/>
                  </a:lnTo>
                  <a:lnTo>
                    <a:pt x="1128592" y="3632200"/>
                  </a:lnTo>
                  <a:lnTo>
                    <a:pt x="1087299" y="3606800"/>
                  </a:lnTo>
                  <a:lnTo>
                    <a:pt x="1046544" y="3594100"/>
                  </a:lnTo>
                  <a:lnTo>
                    <a:pt x="966707" y="3543300"/>
                  </a:lnTo>
                  <a:lnTo>
                    <a:pt x="927653" y="3530600"/>
                  </a:lnTo>
                  <a:lnTo>
                    <a:pt x="889193" y="3505200"/>
                  </a:lnTo>
                  <a:lnTo>
                    <a:pt x="851344" y="3479800"/>
                  </a:lnTo>
                  <a:lnTo>
                    <a:pt x="814118" y="3454400"/>
                  </a:lnTo>
                  <a:lnTo>
                    <a:pt x="777530" y="3429000"/>
                  </a:lnTo>
                  <a:lnTo>
                    <a:pt x="741595" y="3403600"/>
                  </a:lnTo>
                  <a:lnTo>
                    <a:pt x="706325" y="3365500"/>
                  </a:lnTo>
                  <a:lnTo>
                    <a:pt x="671737" y="3340100"/>
                  </a:lnTo>
                  <a:lnTo>
                    <a:pt x="637843" y="3314700"/>
                  </a:lnTo>
                  <a:lnTo>
                    <a:pt x="604659" y="3276600"/>
                  </a:lnTo>
                  <a:lnTo>
                    <a:pt x="572198" y="3251200"/>
                  </a:lnTo>
                  <a:lnTo>
                    <a:pt x="540474" y="3225800"/>
                  </a:lnTo>
                  <a:lnTo>
                    <a:pt x="509503" y="3187700"/>
                  </a:lnTo>
                  <a:lnTo>
                    <a:pt x="479297" y="3149600"/>
                  </a:lnTo>
                  <a:lnTo>
                    <a:pt x="449872" y="3124200"/>
                  </a:lnTo>
                  <a:lnTo>
                    <a:pt x="421242" y="3086100"/>
                  </a:lnTo>
                  <a:lnTo>
                    <a:pt x="393420" y="3048000"/>
                  </a:lnTo>
                  <a:lnTo>
                    <a:pt x="366422" y="3009900"/>
                  </a:lnTo>
                  <a:lnTo>
                    <a:pt x="340260" y="2971800"/>
                  </a:lnTo>
                  <a:lnTo>
                    <a:pt x="314950" y="2946400"/>
                  </a:lnTo>
                  <a:lnTo>
                    <a:pt x="290506" y="2908300"/>
                  </a:lnTo>
                  <a:lnTo>
                    <a:pt x="266943" y="2870200"/>
                  </a:lnTo>
                  <a:lnTo>
                    <a:pt x="244273" y="2819400"/>
                  </a:lnTo>
                  <a:lnTo>
                    <a:pt x="222512" y="2781300"/>
                  </a:lnTo>
                  <a:lnTo>
                    <a:pt x="201673" y="2743200"/>
                  </a:lnTo>
                  <a:lnTo>
                    <a:pt x="181772" y="2705100"/>
                  </a:lnTo>
                  <a:lnTo>
                    <a:pt x="162821" y="2667000"/>
                  </a:lnTo>
                  <a:lnTo>
                    <a:pt x="144836" y="2616200"/>
                  </a:lnTo>
                  <a:lnTo>
                    <a:pt x="127831" y="2578100"/>
                  </a:lnTo>
                  <a:lnTo>
                    <a:pt x="111820" y="2540000"/>
                  </a:lnTo>
                  <a:lnTo>
                    <a:pt x="96817" y="2489200"/>
                  </a:lnTo>
                  <a:lnTo>
                    <a:pt x="82836" y="2451100"/>
                  </a:lnTo>
                  <a:lnTo>
                    <a:pt x="69892" y="2400300"/>
                  </a:lnTo>
                  <a:lnTo>
                    <a:pt x="57999" y="2362200"/>
                  </a:lnTo>
                  <a:lnTo>
                    <a:pt x="47171" y="2311400"/>
                  </a:lnTo>
                  <a:lnTo>
                    <a:pt x="37422" y="2273300"/>
                  </a:lnTo>
                  <a:lnTo>
                    <a:pt x="28767" y="2222500"/>
                  </a:lnTo>
                  <a:lnTo>
                    <a:pt x="21220" y="2171700"/>
                  </a:lnTo>
                  <a:lnTo>
                    <a:pt x="14794" y="2133600"/>
                  </a:lnTo>
                  <a:lnTo>
                    <a:pt x="9505" y="2082800"/>
                  </a:lnTo>
                  <a:lnTo>
                    <a:pt x="5367" y="2032000"/>
                  </a:lnTo>
                  <a:lnTo>
                    <a:pt x="2393" y="1993900"/>
                  </a:lnTo>
                  <a:lnTo>
                    <a:pt x="599" y="1943100"/>
                  </a:lnTo>
                  <a:lnTo>
                    <a:pt x="0" y="1892300"/>
                  </a:lnTo>
                  <a:lnTo>
                    <a:pt x="601" y="1841500"/>
                  </a:lnTo>
                  <a:lnTo>
                    <a:pt x="2395" y="1790700"/>
                  </a:lnTo>
                  <a:lnTo>
                    <a:pt x="5369" y="1752600"/>
                  </a:lnTo>
                  <a:lnTo>
                    <a:pt x="9507" y="1701800"/>
                  </a:lnTo>
                  <a:lnTo>
                    <a:pt x="14796" y="1651000"/>
                  </a:lnTo>
                  <a:lnTo>
                    <a:pt x="21222" y="1612900"/>
                  </a:lnTo>
                  <a:lnTo>
                    <a:pt x="28769" y="1562100"/>
                  </a:lnTo>
                  <a:lnTo>
                    <a:pt x="37424" y="1511300"/>
                  </a:lnTo>
                  <a:lnTo>
                    <a:pt x="47173" y="1473199"/>
                  </a:lnTo>
                  <a:lnTo>
                    <a:pt x="58001" y="1422399"/>
                  </a:lnTo>
                  <a:lnTo>
                    <a:pt x="69894" y="1384299"/>
                  </a:lnTo>
                  <a:lnTo>
                    <a:pt x="82838" y="1333499"/>
                  </a:lnTo>
                  <a:lnTo>
                    <a:pt x="96818" y="1295399"/>
                  </a:lnTo>
                  <a:lnTo>
                    <a:pt x="111821" y="1244599"/>
                  </a:lnTo>
                  <a:lnTo>
                    <a:pt x="127833" y="1206499"/>
                  </a:lnTo>
                  <a:lnTo>
                    <a:pt x="144838" y="1168399"/>
                  </a:lnTo>
                  <a:lnTo>
                    <a:pt x="162823" y="1117599"/>
                  </a:lnTo>
                  <a:lnTo>
                    <a:pt x="181773" y="1079499"/>
                  </a:lnTo>
                  <a:lnTo>
                    <a:pt x="201674" y="1041399"/>
                  </a:lnTo>
                  <a:lnTo>
                    <a:pt x="222513" y="1003299"/>
                  </a:lnTo>
                  <a:lnTo>
                    <a:pt x="244274" y="965199"/>
                  </a:lnTo>
                  <a:lnTo>
                    <a:pt x="266944" y="927099"/>
                  </a:lnTo>
                  <a:lnTo>
                    <a:pt x="290507" y="888999"/>
                  </a:lnTo>
                  <a:lnTo>
                    <a:pt x="314951" y="850899"/>
                  </a:lnTo>
                  <a:lnTo>
                    <a:pt x="340261" y="812799"/>
                  </a:lnTo>
                  <a:lnTo>
                    <a:pt x="366422" y="774699"/>
                  </a:lnTo>
                  <a:lnTo>
                    <a:pt x="393421" y="736599"/>
                  </a:lnTo>
                  <a:lnTo>
                    <a:pt x="421242" y="698499"/>
                  </a:lnTo>
                  <a:lnTo>
                    <a:pt x="449873" y="660399"/>
                  </a:lnTo>
                  <a:lnTo>
                    <a:pt x="479298" y="634999"/>
                  </a:lnTo>
                  <a:lnTo>
                    <a:pt x="509503" y="596899"/>
                  </a:lnTo>
                  <a:lnTo>
                    <a:pt x="540475" y="571499"/>
                  </a:lnTo>
                  <a:lnTo>
                    <a:pt x="572198" y="533399"/>
                  </a:lnTo>
                  <a:lnTo>
                    <a:pt x="604659" y="507999"/>
                  </a:lnTo>
                  <a:lnTo>
                    <a:pt x="637844" y="469899"/>
                  </a:lnTo>
                  <a:lnTo>
                    <a:pt x="671737" y="444499"/>
                  </a:lnTo>
                  <a:lnTo>
                    <a:pt x="706326" y="419099"/>
                  </a:lnTo>
                  <a:lnTo>
                    <a:pt x="741595" y="380999"/>
                  </a:lnTo>
                  <a:lnTo>
                    <a:pt x="777530" y="355599"/>
                  </a:lnTo>
                  <a:lnTo>
                    <a:pt x="814118" y="330199"/>
                  </a:lnTo>
                  <a:lnTo>
                    <a:pt x="851344" y="304799"/>
                  </a:lnTo>
                  <a:lnTo>
                    <a:pt x="889194" y="279399"/>
                  </a:lnTo>
                  <a:lnTo>
                    <a:pt x="927653" y="266699"/>
                  </a:lnTo>
                  <a:lnTo>
                    <a:pt x="966707" y="241299"/>
                  </a:lnTo>
                  <a:lnTo>
                    <a:pt x="1046544" y="190499"/>
                  </a:lnTo>
                  <a:lnTo>
                    <a:pt x="1087299" y="177799"/>
                  </a:lnTo>
                  <a:lnTo>
                    <a:pt x="1128592" y="152399"/>
                  </a:lnTo>
                  <a:lnTo>
                    <a:pt x="1212736" y="126999"/>
                  </a:lnTo>
                  <a:lnTo>
                    <a:pt x="1255558" y="101599"/>
                  </a:lnTo>
                  <a:lnTo>
                    <a:pt x="1522103" y="25399"/>
                  </a:lnTo>
                  <a:lnTo>
                    <a:pt x="2276166" y="25399"/>
                  </a:lnTo>
                  <a:lnTo>
                    <a:pt x="2542711" y="101599"/>
                  </a:lnTo>
                  <a:lnTo>
                    <a:pt x="2585534" y="126999"/>
                  </a:lnTo>
                  <a:lnTo>
                    <a:pt x="2669678" y="152399"/>
                  </a:lnTo>
                  <a:lnTo>
                    <a:pt x="2710971" y="177799"/>
                  </a:lnTo>
                  <a:lnTo>
                    <a:pt x="2751725" y="190499"/>
                  </a:lnTo>
                  <a:lnTo>
                    <a:pt x="2831563" y="241299"/>
                  </a:lnTo>
                  <a:lnTo>
                    <a:pt x="2870617" y="266699"/>
                  </a:lnTo>
                  <a:lnTo>
                    <a:pt x="2909076" y="279399"/>
                  </a:lnTo>
                  <a:lnTo>
                    <a:pt x="2946926" y="304799"/>
                  </a:lnTo>
                  <a:lnTo>
                    <a:pt x="2984152" y="330199"/>
                  </a:lnTo>
                  <a:lnTo>
                    <a:pt x="3020740" y="355599"/>
                  </a:lnTo>
                  <a:lnTo>
                    <a:pt x="3056675" y="380999"/>
                  </a:lnTo>
                  <a:lnTo>
                    <a:pt x="3091945" y="419099"/>
                  </a:lnTo>
                  <a:lnTo>
                    <a:pt x="3126533" y="444499"/>
                  </a:lnTo>
                  <a:lnTo>
                    <a:pt x="3160427" y="469899"/>
                  </a:lnTo>
                  <a:lnTo>
                    <a:pt x="3193611" y="507999"/>
                  </a:lnTo>
                  <a:lnTo>
                    <a:pt x="3226072" y="533399"/>
                  </a:lnTo>
                  <a:lnTo>
                    <a:pt x="3257796" y="571499"/>
                  </a:lnTo>
                  <a:lnTo>
                    <a:pt x="3288767" y="596899"/>
                  </a:lnTo>
                  <a:lnTo>
                    <a:pt x="3318973" y="634999"/>
                  </a:lnTo>
                  <a:lnTo>
                    <a:pt x="3348398" y="660399"/>
                  </a:lnTo>
                  <a:lnTo>
                    <a:pt x="3377028" y="698499"/>
                  </a:lnTo>
                  <a:lnTo>
                    <a:pt x="3404850" y="736599"/>
                  </a:lnTo>
                  <a:lnTo>
                    <a:pt x="3431849" y="774699"/>
                  </a:lnTo>
                  <a:lnTo>
                    <a:pt x="3458010" y="812799"/>
                  </a:lnTo>
                  <a:lnTo>
                    <a:pt x="3483320" y="850899"/>
                  </a:lnTo>
                  <a:lnTo>
                    <a:pt x="3507764" y="888999"/>
                  </a:lnTo>
                  <a:lnTo>
                    <a:pt x="3531328" y="927099"/>
                  </a:lnTo>
                  <a:lnTo>
                    <a:pt x="3553998" y="965199"/>
                  </a:lnTo>
                  <a:lnTo>
                    <a:pt x="3575759" y="1003299"/>
                  </a:lnTo>
                  <a:lnTo>
                    <a:pt x="3596597" y="1041399"/>
                  </a:lnTo>
                  <a:lnTo>
                    <a:pt x="3616499" y="1079499"/>
                  </a:lnTo>
                  <a:lnTo>
                    <a:pt x="3635449" y="1117599"/>
                  </a:lnTo>
                  <a:lnTo>
                    <a:pt x="3653434" y="1168399"/>
                  </a:lnTo>
                  <a:lnTo>
                    <a:pt x="3670440" y="1206499"/>
                  </a:lnTo>
                  <a:lnTo>
                    <a:pt x="3686451" y="1244599"/>
                  </a:lnTo>
                  <a:lnTo>
                    <a:pt x="3701454" y="1295399"/>
                  </a:lnTo>
                  <a:lnTo>
                    <a:pt x="3715435" y="1333499"/>
                  </a:lnTo>
                  <a:lnTo>
                    <a:pt x="3728379" y="1384299"/>
                  </a:lnTo>
                  <a:lnTo>
                    <a:pt x="3740272" y="1422399"/>
                  </a:lnTo>
                  <a:lnTo>
                    <a:pt x="3751100" y="1473199"/>
                  </a:lnTo>
                  <a:lnTo>
                    <a:pt x="3760849" y="1511300"/>
                  </a:lnTo>
                  <a:lnTo>
                    <a:pt x="3769504" y="1562100"/>
                  </a:lnTo>
                  <a:lnTo>
                    <a:pt x="3777052" y="1612900"/>
                  </a:lnTo>
                  <a:lnTo>
                    <a:pt x="3783477" y="1651000"/>
                  </a:lnTo>
                  <a:lnTo>
                    <a:pt x="3788766" y="1701800"/>
                  </a:lnTo>
                  <a:lnTo>
                    <a:pt x="3792905" y="1752600"/>
                  </a:lnTo>
                  <a:lnTo>
                    <a:pt x="3795878" y="1790700"/>
                  </a:lnTo>
                  <a:lnTo>
                    <a:pt x="3797673" y="1841500"/>
                  </a:lnTo>
                  <a:lnTo>
                    <a:pt x="3798274" y="1892300"/>
                  </a:lnTo>
                  <a:lnTo>
                    <a:pt x="3797672" y="1943100"/>
                  </a:lnTo>
                  <a:lnTo>
                    <a:pt x="3795878" y="1993900"/>
                  </a:lnTo>
                  <a:lnTo>
                    <a:pt x="3792904" y="2032000"/>
                  </a:lnTo>
                  <a:lnTo>
                    <a:pt x="3788766" y="2082800"/>
                  </a:lnTo>
                  <a:lnTo>
                    <a:pt x="3783477" y="2133600"/>
                  </a:lnTo>
                  <a:lnTo>
                    <a:pt x="3777052" y="2171700"/>
                  </a:lnTo>
                  <a:lnTo>
                    <a:pt x="3769504" y="2222500"/>
                  </a:lnTo>
                  <a:lnTo>
                    <a:pt x="3760849" y="2273300"/>
                  </a:lnTo>
                  <a:lnTo>
                    <a:pt x="3751100" y="2311400"/>
                  </a:lnTo>
                  <a:lnTo>
                    <a:pt x="3740272" y="2362200"/>
                  </a:lnTo>
                  <a:lnTo>
                    <a:pt x="3728379" y="2400300"/>
                  </a:lnTo>
                  <a:lnTo>
                    <a:pt x="3715435" y="2451100"/>
                  </a:lnTo>
                  <a:lnTo>
                    <a:pt x="3701455" y="2489200"/>
                  </a:lnTo>
                  <a:lnTo>
                    <a:pt x="3686451" y="2540000"/>
                  </a:lnTo>
                  <a:lnTo>
                    <a:pt x="3670440" y="2578100"/>
                  </a:lnTo>
                  <a:lnTo>
                    <a:pt x="3653435" y="2616200"/>
                  </a:lnTo>
                  <a:lnTo>
                    <a:pt x="3635450" y="2667000"/>
                  </a:lnTo>
                  <a:lnTo>
                    <a:pt x="3616500" y="2705100"/>
                  </a:lnTo>
                  <a:lnTo>
                    <a:pt x="3596599" y="2743200"/>
                  </a:lnTo>
                  <a:lnTo>
                    <a:pt x="3575760" y="2781300"/>
                  </a:lnTo>
                  <a:lnTo>
                    <a:pt x="3553999" y="2819400"/>
                  </a:lnTo>
                  <a:lnTo>
                    <a:pt x="3531329" y="2870200"/>
                  </a:lnTo>
                  <a:lnTo>
                    <a:pt x="3507765" y="2908300"/>
                  </a:lnTo>
                  <a:lnTo>
                    <a:pt x="3483321" y="2946400"/>
                  </a:lnTo>
                  <a:lnTo>
                    <a:pt x="3458012" y="2971800"/>
                  </a:lnTo>
                  <a:lnTo>
                    <a:pt x="3431850" y="3009900"/>
                  </a:lnTo>
                  <a:lnTo>
                    <a:pt x="3404852" y="3048000"/>
                  </a:lnTo>
                  <a:lnTo>
                    <a:pt x="3377030" y="3086100"/>
                  </a:lnTo>
                  <a:lnTo>
                    <a:pt x="3348400" y="3124200"/>
                  </a:lnTo>
                  <a:lnTo>
                    <a:pt x="3318975" y="3149600"/>
                  </a:lnTo>
                  <a:lnTo>
                    <a:pt x="3288769" y="3187700"/>
                  </a:lnTo>
                  <a:lnTo>
                    <a:pt x="3257798" y="3225800"/>
                  </a:lnTo>
                  <a:lnTo>
                    <a:pt x="3226075" y="3251200"/>
                  </a:lnTo>
                  <a:lnTo>
                    <a:pt x="3193614" y="3276600"/>
                  </a:lnTo>
                  <a:lnTo>
                    <a:pt x="3160429" y="3314700"/>
                  </a:lnTo>
                  <a:lnTo>
                    <a:pt x="3126536" y="3340100"/>
                  </a:lnTo>
                  <a:lnTo>
                    <a:pt x="3091947" y="3365500"/>
                  </a:lnTo>
                  <a:lnTo>
                    <a:pt x="3056678" y="3403600"/>
                  </a:lnTo>
                  <a:lnTo>
                    <a:pt x="3020742" y="3429000"/>
                  </a:lnTo>
                  <a:lnTo>
                    <a:pt x="2984154" y="3454400"/>
                  </a:lnTo>
                  <a:lnTo>
                    <a:pt x="2946929" y="3479800"/>
                  </a:lnTo>
                  <a:lnTo>
                    <a:pt x="2909079" y="3505200"/>
                  </a:lnTo>
                  <a:lnTo>
                    <a:pt x="2870620" y="3530600"/>
                  </a:lnTo>
                  <a:lnTo>
                    <a:pt x="2831566" y="3543300"/>
                  </a:lnTo>
                  <a:lnTo>
                    <a:pt x="2751728" y="3594100"/>
                  </a:lnTo>
                  <a:lnTo>
                    <a:pt x="2710974" y="3606800"/>
                  </a:lnTo>
                  <a:lnTo>
                    <a:pt x="2669681" y="3632200"/>
                  </a:lnTo>
                  <a:lnTo>
                    <a:pt x="2627864" y="3644900"/>
                  </a:lnTo>
                  <a:lnTo>
                    <a:pt x="2585537" y="3670300"/>
                  </a:lnTo>
                  <a:lnTo>
                    <a:pt x="2276170" y="3759200"/>
                  </a:lnTo>
                  <a:close/>
                </a:path>
                <a:path w="3798570" h="3797300">
                  <a:moveTo>
                    <a:pt x="2184002" y="3771900"/>
                  </a:moveTo>
                  <a:lnTo>
                    <a:pt x="1614271" y="3771900"/>
                  </a:lnTo>
                  <a:lnTo>
                    <a:pt x="1567996" y="3759200"/>
                  </a:lnTo>
                  <a:lnTo>
                    <a:pt x="2230277" y="3759200"/>
                  </a:lnTo>
                  <a:lnTo>
                    <a:pt x="2184002" y="3771900"/>
                  </a:lnTo>
                  <a:close/>
                </a:path>
                <a:path w="3798570" h="3797300">
                  <a:moveTo>
                    <a:pt x="2090365" y="3784600"/>
                  </a:moveTo>
                  <a:lnTo>
                    <a:pt x="1707908" y="3784600"/>
                  </a:lnTo>
                  <a:lnTo>
                    <a:pt x="1660913" y="3771900"/>
                  </a:lnTo>
                  <a:lnTo>
                    <a:pt x="2137360" y="3771900"/>
                  </a:lnTo>
                  <a:lnTo>
                    <a:pt x="2090365" y="3784600"/>
                  </a:lnTo>
                  <a:close/>
                </a:path>
                <a:path w="3798570" h="3797300">
                  <a:moveTo>
                    <a:pt x="1947402" y="3797300"/>
                  </a:moveTo>
                  <a:lnTo>
                    <a:pt x="1850871" y="3797300"/>
                  </a:lnTo>
                  <a:lnTo>
                    <a:pt x="1802902" y="3784600"/>
                  </a:lnTo>
                  <a:lnTo>
                    <a:pt x="1995372" y="3784600"/>
                  </a:lnTo>
                  <a:lnTo>
                    <a:pt x="1947402" y="3797300"/>
                  </a:lnTo>
                  <a:close/>
                </a:path>
              </a:pathLst>
            </a:custGeom>
            <a:solidFill>
              <a:srgbClr val="FFA89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4196862" y="1742732"/>
              <a:ext cx="3798570" cy="3797300"/>
            </a:xfrm>
            <a:custGeom>
              <a:rect l="l" t="t" r="r" b="b"/>
              <a:pathLst>
                <a:path w="3798570" h="3797300">
                  <a:moveTo>
                    <a:pt x="2137356" y="12699"/>
                  </a:moveTo>
                  <a:lnTo>
                    <a:pt x="1660912" y="12699"/>
                  </a:lnTo>
                  <a:lnTo>
                    <a:pt x="1707908" y="0"/>
                  </a:lnTo>
                  <a:lnTo>
                    <a:pt x="2090361" y="0"/>
                  </a:lnTo>
                  <a:lnTo>
                    <a:pt x="2137356" y="12699"/>
                  </a:lnTo>
                  <a:close/>
                </a:path>
                <a:path w="3798570" h="3797300">
                  <a:moveTo>
                    <a:pt x="2230273" y="25399"/>
                  </a:moveTo>
                  <a:lnTo>
                    <a:pt x="1567996" y="25399"/>
                  </a:lnTo>
                  <a:lnTo>
                    <a:pt x="1614270" y="12699"/>
                  </a:lnTo>
                  <a:lnTo>
                    <a:pt x="2183998" y="12699"/>
                  </a:lnTo>
                  <a:lnTo>
                    <a:pt x="2230273" y="25399"/>
                  </a:lnTo>
                  <a:close/>
                </a:path>
                <a:path w="3798570" h="3797300">
                  <a:moveTo>
                    <a:pt x="2276169" y="3759200"/>
                  </a:moveTo>
                  <a:lnTo>
                    <a:pt x="1522103" y="3759200"/>
                  </a:lnTo>
                  <a:lnTo>
                    <a:pt x="1212736" y="3670300"/>
                  </a:lnTo>
                  <a:lnTo>
                    <a:pt x="1170409" y="3644900"/>
                  </a:lnTo>
                  <a:lnTo>
                    <a:pt x="1128592" y="3632200"/>
                  </a:lnTo>
                  <a:lnTo>
                    <a:pt x="1087299" y="3606800"/>
                  </a:lnTo>
                  <a:lnTo>
                    <a:pt x="1046544" y="3594100"/>
                  </a:lnTo>
                  <a:lnTo>
                    <a:pt x="966707" y="3543300"/>
                  </a:lnTo>
                  <a:lnTo>
                    <a:pt x="927652" y="3530600"/>
                  </a:lnTo>
                  <a:lnTo>
                    <a:pt x="889193" y="3505200"/>
                  </a:lnTo>
                  <a:lnTo>
                    <a:pt x="851344" y="3479800"/>
                  </a:lnTo>
                  <a:lnTo>
                    <a:pt x="814118" y="3454400"/>
                  </a:lnTo>
                  <a:lnTo>
                    <a:pt x="777530" y="3429000"/>
                  </a:lnTo>
                  <a:lnTo>
                    <a:pt x="741594" y="3403600"/>
                  </a:lnTo>
                  <a:lnTo>
                    <a:pt x="706325" y="3365500"/>
                  </a:lnTo>
                  <a:lnTo>
                    <a:pt x="671737" y="3340100"/>
                  </a:lnTo>
                  <a:lnTo>
                    <a:pt x="637843" y="3314700"/>
                  </a:lnTo>
                  <a:lnTo>
                    <a:pt x="604659" y="3276600"/>
                  </a:lnTo>
                  <a:lnTo>
                    <a:pt x="572198" y="3251200"/>
                  </a:lnTo>
                  <a:lnTo>
                    <a:pt x="540474" y="3225800"/>
                  </a:lnTo>
                  <a:lnTo>
                    <a:pt x="509503" y="3187700"/>
                  </a:lnTo>
                  <a:lnTo>
                    <a:pt x="479297" y="3149600"/>
                  </a:lnTo>
                  <a:lnTo>
                    <a:pt x="449872" y="3124200"/>
                  </a:lnTo>
                  <a:lnTo>
                    <a:pt x="421242" y="3086100"/>
                  </a:lnTo>
                  <a:lnTo>
                    <a:pt x="393420" y="3048000"/>
                  </a:lnTo>
                  <a:lnTo>
                    <a:pt x="366421" y="3009900"/>
                  </a:lnTo>
                  <a:lnTo>
                    <a:pt x="340260" y="2971800"/>
                  </a:lnTo>
                  <a:lnTo>
                    <a:pt x="314950" y="2946400"/>
                  </a:lnTo>
                  <a:lnTo>
                    <a:pt x="290506" y="2908300"/>
                  </a:lnTo>
                  <a:lnTo>
                    <a:pt x="266943" y="2870200"/>
                  </a:lnTo>
                  <a:lnTo>
                    <a:pt x="244273" y="2819400"/>
                  </a:lnTo>
                  <a:lnTo>
                    <a:pt x="222512" y="2781300"/>
                  </a:lnTo>
                  <a:lnTo>
                    <a:pt x="201673" y="2743200"/>
                  </a:lnTo>
                  <a:lnTo>
                    <a:pt x="181772" y="2705100"/>
                  </a:lnTo>
                  <a:lnTo>
                    <a:pt x="162821" y="2667000"/>
                  </a:lnTo>
                  <a:lnTo>
                    <a:pt x="144836" y="2616200"/>
                  </a:lnTo>
                  <a:lnTo>
                    <a:pt x="127831" y="2578100"/>
                  </a:lnTo>
                  <a:lnTo>
                    <a:pt x="111820" y="2540000"/>
                  </a:lnTo>
                  <a:lnTo>
                    <a:pt x="96817" y="2489200"/>
                  </a:lnTo>
                  <a:lnTo>
                    <a:pt x="82836" y="2451100"/>
                  </a:lnTo>
                  <a:lnTo>
                    <a:pt x="69892" y="2400300"/>
                  </a:lnTo>
                  <a:lnTo>
                    <a:pt x="57999" y="2362200"/>
                  </a:lnTo>
                  <a:lnTo>
                    <a:pt x="47171" y="2311400"/>
                  </a:lnTo>
                  <a:lnTo>
                    <a:pt x="37422" y="2273300"/>
                  </a:lnTo>
                  <a:lnTo>
                    <a:pt x="28767" y="2222500"/>
                  </a:lnTo>
                  <a:lnTo>
                    <a:pt x="21220" y="2171700"/>
                  </a:lnTo>
                  <a:lnTo>
                    <a:pt x="14794" y="2133600"/>
                  </a:lnTo>
                  <a:lnTo>
                    <a:pt x="9505" y="2082800"/>
                  </a:lnTo>
                  <a:lnTo>
                    <a:pt x="5367" y="2032000"/>
                  </a:lnTo>
                  <a:lnTo>
                    <a:pt x="2393" y="1993900"/>
                  </a:lnTo>
                  <a:lnTo>
                    <a:pt x="599" y="1943100"/>
                  </a:lnTo>
                  <a:lnTo>
                    <a:pt x="0" y="1892300"/>
                  </a:lnTo>
                  <a:lnTo>
                    <a:pt x="601" y="1841500"/>
                  </a:lnTo>
                  <a:lnTo>
                    <a:pt x="2395" y="1790700"/>
                  </a:lnTo>
                  <a:lnTo>
                    <a:pt x="5369" y="1752600"/>
                  </a:lnTo>
                  <a:lnTo>
                    <a:pt x="9507" y="1701800"/>
                  </a:lnTo>
                  <a:lnTo>
                    <a:pt x="14796" y="1651000"/>
                  </a:lnTo>
                  <a:lnTo>
                    <a:pt x="21222" y="1612900"/>
                  </a:lnTo>
                  <a:lnTo>
                    <a:pt x="28769" y="1562100"/>
                  </a:lnTo>
                  <a:lnTo>
                    <a:pt x="37424" y="1511300"/>
                  </a:lnTo>
                  <a:lnTo>
                    <a:pt x="47173" y="1473199"/>
                  </a:lnTo>
                  <a:lnTo>
                    <a:pt x="58001" y="1422399"/>
                  </a:lnTo>
                  <a:lnTo>
                    <a:pt x="69894" y="1384299"/>
                  </a:lnTo>
                  <a:lnTo>
                    <a:pt x="82838" y="1333499"/>
                  </a:lnTo>
                  <a:lnTo>
                    <a:pt x="96818" y="1295399"/>
                  </a:lnTo>
                  <a:lnTo>
                    <a:pt x="111821" y="1244599"/>
                  </a:lnTo>
                  <a:lnTo>
                    <a:pt x="127833" y="1206499"/>
                  </a:lnTo>
                  <a:lnTo>
                    <a:pt x="144838" y="1168399"/>
                  </a:lnTo>
                  <a:lnTo>
                    <a:pt x="162823" y="1117599"/>
                  </a:lnTo>
                  <a:lnTo>
                    <a:pt x="181773" y="1079499"/>
                  </a:lnTo>
                  <a:lnTo>
                    <a:pt x="201674" y="1041399"/>
                  </a:lnTo>
                  <a:lnTo>
                    <a:pt x="222513" y="1003299"/>
                  </a:lnTo>
                  <a:lnTo>
                    <a:pt x="244274" y="965199"/>
                  </a:lnTo>
                  <a:lnTo>
                    <a:pt x="266943" y="927099"/>
                  </a:lnTo>
                  <a:lnTo>
                    <a:pt x="290507" y="888999"/>
                  </a:lnTo>
                  <a:lnTo>
                    <a:pt x="314951" y="850899"/>
                  </a:lnTo>
                  <a:lnTo>
                    <a:pt x="340261" y="812799"/>
                  </a:lnTo>
                  <a:lnTo>
                    <a:pt x="366422" y="774699"/>
                  </a:lnTo>
                  <a:lnTo>
                    <a:pt x="393421" y="736599"/>
                  </a:lnTo>
                  <a:lnTo>
                    <a:pt x="421242" y="698499"/>
                  </a:lnTo>
                  <a:lnTo>
                    <a:pt x="449873" y="660399"/>
                  </a:lnTo>
                  <a:lnTo>
                    <a:pt x="479298" y="634999"/>
                  </a:lnTo>
                  <a:lnTo>
                    <a:pt x="509503" y="596899"/>
                  </a:lnTo>
                  <a:lnTo>
                    <a:pt x="540475" y="571499"/>
                  </a:lnTo>
                  <a:lnTo>
                    <a:pt x="572198" y="533399"/>
                  </a:lnTo>
                  <a:lnTo>
                    <a:pt x="604659" y="507999"/>
                  </a:lnTo>
                  <a:lnTo>
                    <a:pt x="637843" y="469899"/>
                  </a:lnTo>
                  <a:lnTo>
                    <a:pt x="671737" y="444499"/>
                  </a:lnTo>
                  <a:lnTo>
                    <a:pt x="706325" y="419099"/>
                  </a:lnTo>
                  <a:lnTo>
                    <a:pt x="741595" y="380999"/>
                  </a:lnTo>
                  <a:lnTo>
                    <a:pt x="777530" y="355599"/>
                  </a:lnTo>
                  <a:lnTo>
                    <a:pt x="814118" y="330199"/>
                  </a:lnTo>
                  <a:lnTo>
                    <a:pt x="851344" y="304799"/>
                  </a:lnTo>
                  <a:lnTo>
                    <a:pt x="889193" y="279399"/>
                  </a:lnTo>
                  <a:lnTo>
                    <a:pt x="927652" y="266699"/>
                  </a:lnTo>
                  <a:lnTo>
                    <a:pt x="966707" y="241299"/>
                  </a:lnTo>
                  <a:lnTo>
                    <a:pt x="1046544" y="190499"/>
                  </a:lnTo>
                  <a:lnTo>
                    <a:pt x="1087299" y="177799"/>
                  </a:lnTo>
                  <a:lnTo>
                    <a:pt x="1128592" y="152399"/>
                  </a:lnTo>
                  <a:lnTo>
                    <a:pt x="1212736" y="126999"/>
                  </a:lnTo>
                  <a:lnTo>
                    <a:pt x="1255558" y="101599"/>
                  </a:lnTo>
                  <a:lnTo>
                    <a:pt x="1522103" y="25399"/>
                  </a:lnTo>
                  <a:lnTo>
                    <a:pt x="2276166" y="25399"/>
                  </a:lnTo>
                  <a:lnTo>
                    <a:pt x="2542711" y="101599"/>
                  </a:lnTo>
                  <a:lnTo>
                    <a:pt x="2585533" y="126999"/>
                  </a:lnTo>
                  <a:lnTo>
                    <a:pt x="2669677" y="152399"/>
                  </a:lnTo>
                  <a:lnTo>
                    <a:pt x="2710970" y="177799"/>
                  </a:lnTo>
                  <a:lnTo>
                    <a:pt x="2751725" y="190499"/>
                  </a:lnTo>
                  <a:lnTo>
                    <a:pt x="2831563" y="241299"/>
                  </a:lnTo>
                  <a:lnTo>
                    <a:pt x="2870617" y="266699"/>
                  </a:lnTo>
                  <a:lnTo>
                    <a:pt x="2909076" y="279399"/>
                  </a:lnTo>
                  <a:lnTo>
                    <a:pt x="2946926" y="304799"/>
                  </a:lnTo>
                  <a:lnTo>
                    <a:pt x="2984151" y="330199"/>
                  </a:lnTo>
                  <a:lnTo>
                    <a:pt x="3020739" y="355599"/>
                  </a:lnTo>
                  <a:lnTo>
                    <a:pt x="3056675" y="380999"/>
                  </a:lnTo>
                  <a:lnTo>
                    <a:pt x="3091944" y="419099"/>
                  </a:lnTo>
                  <a:lnTo>
                    <a:pt x="3126533" y="444499"/>
                  </a:lnTo>
                  <a:lnTo>
                    <a:pt x="3160426" y="469899"/>
                  </a:lnTo>
                  <a:lnTo>
                    <a:pt x="3193611" y="507999"/>
                  </a:lnTo>
                  <a:lnTo>
                    <a:pt x="3226072" y="533399"/>
                  </a:lnTo>
                  <a:lnTo>
                    <a:pt x="3257795" y="571499"/>
                  </a:lnTo>
                  <a:lnTo>
                    <a:pt x="3288767" y="596899"/>
                  </a:lnTo>
                  <a:lnTo>
                    <a:pt x="3318973" y="634999"/>
                  </a:lnTo>
                  <a:lnTo>
                    <a:pt x="3348398" y="660399"/>
                  </a:lnTo>
                  <a:lnTo>
                    <a:pt x="3377028" y="698499"/>
                  </a:lnTo>
                  <a:lnTo>
                    <a:pt x="3404850" y="736599"/>
                  </a:lnTo>
                  <a:lnTo>
                    <a:pt x="3431848" y="774699"/>
                  </a:lnTo>
                  <a:lnTo>
                    <a:pt x="3458010" y="812799"/>
                  </a:lnTo>
                  <a:lnTo>
                    <a:pt x="3483320" y="850899"/>
                  </a:lnTo>
                  <a:lnTo>
                    <a:pt x="3507764" y="888999"/>
                  </a:lnTo>
                  <a:lnTo>
                    <a:pt x="3531328" y="927099"/>
                  </a:lnTo>
                  <a:lnTo>
                    <a:pt x="3553997" y="965199"/>
                  </a:lnTo>
                  <a:lnTo>
                    <a:pt x="3575759" y="1003299"/>
                  </a:lnTo>
                  <a:lnTo>
                    <a:pt x="3596597" y="1041399"/>
                  </a:lnTo>
                  <a:lnTo>
                    <a:pt x="3616499" y="1079499"/>
                  </a:lnTo>
                  <a:lnTo>
                    <a:pt x="3635449" y="1117599"/>
                  </a:lnTo>
                  <a:lnTo>
                    <a:pt x="3653434" y="1168399"/>
                  </a:lnTo>
                  <a:lnTo>
                    <a:pt x="3670439" y="1206499"/>
                  </a:lnTo>
                  <a:lnTo>
                    <a:pt x="3686450" y="1244599"/>
                  </a:lnTo>
                  <a:lnTo>
                    <a:pt x="3701454" y="1295399"/>
                  </a:lnTo>
                  <a:lnTo>
                    <a:pt x="3715434" y="1333499"/>
                  </a:lnTo>
                  <a:lnTo>
                    <a:pt x="3728379" y="1384299"/>
                  </a:lnTo>
                  <a:lnTo>
                    <a:pt x="3740272" y="1422399"/>
                  </a:lnTo>
                  <a:lnTo>
                    <a:pt x="3751100" y="1473199"/>
                  </a:lnTo>
                  <a:lnTo>
                    <a:pt x="3760849" y="1511300"/>
                  </a:lnTo>
                  <a:lnTo>
                    <a:pt x="3769504" y="1562100"/>
                  </a:lnTo>
                  <a:lnTo>
                    <a:pt x="3777051" y="1612900"/>
                  </a:lnTo>
                  <a:lnTo>
                    <a:pt x="3783477" y="1651000"/>
                  </a:lnTo>
                  <a:lnTo>
                    <a:pt x="3788766" y="1701800"/>
                  </a:lnTo>
                  <a:lnTo>
                    <a:pt x="3792904" y="1752600"/>
                  </a:lnTo>
                  <a:lnTo>
                    <a:pt x="3795878" y="1790700"/>
                  </a:lnTo>
                  <a:lnTo>
                    <a:pt x="3797673" y="1841500"/>
                  </a:lnTo>
                  <a:lnTo>
                    <a:pt x="3798273" y="1892300"/>
                  </a:lnTo>
                  <a:lnTo>
                    <a:pt x="3797672" y="1943100"/>
                  </a:lnTo>
                  <a:lnTo>
                    <a:pt x="3795877" y="1993900"/>
                  </a:lnTo>
                  <a:lnTo>
                    <a:pt x="3792904" y="2032000"/>
                  </a:lnTo>
                  <a:lnTo>
                    <a:pt x="3788765" y="2082800"/>
                  </a:lnTo>
                  <a:lnTo>
                    <a:pt x="3783476" y="2133600"/>
                  </a:lnTo>
                  <a:lnTo>
                    <a:pt x="3777051" y="2171700"/>
                  </a:lnTo>
                  <a:lnTo>
                    <a:pt x="3769504" y="2222500"/>
                  </a:lnTo>
                  <a:lnTo>
                    <a:pt x="3760849" y="2273300"/>
                  </a:lnTo>
                  <a:lnTo>
                    <a:pt x="3751100" y="2311400"/>
                  </a:lnTo>
                  <a:lnTo>
                    <a:pt x="3740272" y="2362200"/>
                  </a:lnTo>
                  <a:lnTo>
                    <a:pt x="3728379" y="2400300"/>
                  </a:lnTo>
                  <a:lnTo>
                    <a:pt x="3715435" y="2451100"/>
                  </a:lnTo>
                  <a:lnTo>
                    <a:pt x="3701454" y="2489200"/>
                  </a:lnTo>
                  <a:lnTo>
                    <a:pt x="3686451" y="2540000"/>
                  </a:lnTo>
                  <a:lnTo>
                    <a:pt x="3670440" y="2578100"/>
                  </a:lnTo>
                  <a:lnTo>
                    <a:pt x="3653435" y="2616200"/>
                  </a:lnTo>
                  <a:lnTo>
                    <a:pt x="3635450" y="2667000"/>
                  </a:lnTo>
                  <a:lnTo>
                    <a:pt x="3616500" y="2705100"/>
                  </a:lnTo>
                  <a:lnTo>
                    <a:pt x="3596598" y="2743200"/>
                  </a:lnTo>
                  <a:lnTo>
                    <a:pt x="3575760" y="2781300"/>
                  </a:lnTo>
                  <a:lnTo>
                    <a:pt x="3553999" y="2819400"/>
                  </a:lnTo>
                  <a:lnTo>
                    <a:pt x="3531329" y="2870200"/>
                  </a:lnTo>
                  <a:lnTo>
                    <a:pt x="3507765" y="2908300"/>
                  </a:lnTo>
                  <a:lnTo>
                    <a:pt x="3483321" y="2946400"/>
                  </a:lnTo>
                  <a:lnTo>
                    <a:pt x="3458011" y="2971800"/>
                  </a:lnTo>
                  <a:lnTo>
                    <a:pt x="3431850" y="3009900"/>
                  </a:lnTo>
                  <a:lnTo>
                    <a:pt x="3404852" y="3048000"/>
                  </a:lnTo>
                  <a:lnTo>
                    <a:pt x="3377030" y="3086100"/>
                  </a:lnTo>
                  <a:lnTo>
                    <a:pt x="3348399" y="3124200"/>
                  </a:lnTo>
                  <a:lnTo>
                    <a:pt x="3318974" y="3149600"/>
                  </a:lnTo>
                  <a:lnTo>
                    <a:pt x="3288769" y="3187700"/>
                  </a:lnTo>
                  <a:lnTo>
                    <a:pt x="3257798" y="3225800"/>
                  </a:lnTo>
                  <a:lnTo>
                    <a:pt x="3226074" y="3251200"/>
                  </a:lnTo>
                  <a:lnTo>
                    <a:pt x="3193613" y="3276600"/>
                  </a:lnTo>
                  <a:lnTo>
                    <a:pt x="3160429" y="3314700"/>
                  </a:lnTo>
                  <a:lnTo>
                    <a:pt x="3126535" y="3340100"/>
                  </a:lnTo>
                  <a:lnTo>
                    <a:pt x="3091947" y="3365500"/>
                  </a:lnTo>
                  <a:lnTo>
                    <a:pt x="3056677" y="3403600"/>
                  </a:lnTo>
                  <a:lnTo>
                    <a:pt x="3020742" y="3429000"/>
                  </a:lnTo>
                  <a:lnTo>
                    <a:pt x="2984154" y="3454400"/>
                  </a:lnTo>
                  <a:lnTo>
                    <a:pt x="2946928" y="3479800"/>
                  </a:lnTo>
                  <a:lnTo>
                    <a:pt x="2909079" y="3505200"/>
                  </a:lnTo>
                  <a:lnTo>
                    <a:pt x="2870620" y="3530600"/>
                  </a:lnTo>
                  <a:lnTo>
                    <a:pt x="2831565" y="3543300"/>
                  </a:lnTo>
                  <a:lnTo>
                    <a:pt x="2751728" y="3594100"/>
                  </a:lnTo>
                  <a:lnTo>
                    <a:pt x="2710973" y="3606800"/>
                  </a:lnTo>
                  <a:lnTo>
                    <a:pt x="2669680" y="3632200"/>
                  </a:lnTo>
                  <a:lnTo>
                    <a:pt x="2627863" y="3644900"/>
                  </a:lnTo>
                  <a:lnTo>
                    <a:pt x="2585536" y="3670300"/>
                  </a:lnTo>
                  <a:lnTo>
                    <a:pt x="2276169" y="3759200"/>
                  </a:lnTo>
                  <a:close/>
                </a:path>
                <a:path w="3798570" h="3797300">
                  <a:moveTo>
                    <a:pt x="2184002" y="3771900"/>
                  </a:moveTo>
                  <a:lnTo>
                    <a:pt x="1614271" y="3771900"/>
                  </a:lnTo>
                  <a:lnTo>
                    <a:pt x="1567996" y="3759200"/>
                  </a:lnTo>
                  <a:lnTo>
                    <a:pt x="2230276" y="3759200"/>
                  </a:lnTo>
                  <a:lnTo>
                    <a:pt x="2184002" y="3771900"/>
                  </a:lnTo>
                  <a:close/>
                </a:path>
                <a:path w="3798570" h="3797300">
                  <a:moveTo>
                    <a:pt x="2090364" y="3784600"/>
                  </a:moveTo>
                  <a:lnTo>
                    <a:pt x="1707908" y="3784600"/>
                  </a:lnTo>
                  <a:lnTo>
                    <a:pt x="1660913" y="3771900"/>
                  </a:lnTo>
                  <a:lnTo>
                    <a:pt x="2137360" y="3771900"/>
                  </a:lnTo>
                  <a:lnTo>
                    <a:pt x="2090364" y="3784600"/>
                  </a:lnTo>
                  <a:close/>
                </a:path>
                <a:path w="3798570" h="3797300">
                  <a:moveTo>
                    <a:pt x="1947402" y="3797300"/>
                  </a:moveTo>
                  <a:lnTo>
                    <a:pt x="1850871" y="3797300"/>
                  </a:lnTo>
                  <a:lnTo>
                    <a:pt x="1802901" y="3784600"/>
                  </a:lnTo>
                  <a:lnTo>
                    <a:pt x="1995371" y="3784600"/>
                  </a:lnTo>
                  <a:lnTo>
                    <a:pt x="1947402" y="3797300"/>
                  </a:lnTo>
                  <a:close/>
                </a:path>
              </a:pathLst>
            </a:custGeom>
            <a:solidFill>
              <a:srgbClr val="BEEB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1281535" y="2640477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产业规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模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281536" y="3618658"/>
            <a:ext cx="2882900" cy="665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国内健身休闲产业规模逐年增长，但相较于国际水平仍有较大差距。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818546" y="2640477"/>
            <a:ext cx="15017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3045"/>
                </a:solidFill>
                <a:latin typeface="微软雅黑"/>
                <a:cs typeface="微软雅黑"/>
              </a:rPr>
              <a:t>产业链结</a:t>
            </a:r>
            <a:r>
              <a:rPr sz="2300" b="1" spc="-50">
                <a:solidFill>
                  <a:srgbClr val="003045"/>
                </a:solidFill>
                <a:latin typeface="微软雅黑"/>
                <a:cs typeface="微软雅黑"/>
              </a:rPr>
              <a:t>构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818546" y="3618658"/>
            <a:ext cx="2692400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003045"/>
                </a:solidFill>
                <a:latin typeface="微软雅黑"/>
                <a:cs typeface="微软雅黑"/>
              </a:rPr>
              <a:t>国内健身休闲产业链逐步完善，包括健身器材、健身课程、健身教练、健身场所等多个环节。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337970" y="2640477"/>
            <a:ext cx="15017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消费者群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体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337970" y="3618658"/>
            <a:ext cx="2692400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国内健身休闲产业消费者群体日益壮大，以年轻人和中产阶级为</a:t>
            </a:r>
            <a:r>
              <a:rPr sz="1500" spc="-25">
                <a:solidFill>
                  <a:srgbClr val="FFFFFF"/>
                </a:solidFill>
                <a:latin typeface="微软雅黑"/>
                <a:cs typeface="微软雅黑"/>
              </a:rPr>
              <a:t>主。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3126663" y="1450378"/>
            <a:ext cx="1000125" cy="1000125"/>
          </a:xfrm>
          <a:custGeom>
            <a:rect l="l" t="t" r="r" b="b"/>
            <a:pathLst>
              <a:path w="1000125" h="1000125">
                <a:moveTo>
                  <a:pt x="1000124" y="500062"/>
                </a:moveTo>
                <a:lnTo>
                  <a:pt x="0" y="500062"/>
                </a:lnTo>
                <a:lnTo>
                  <a:pt x="2290" y="451902"/>
                </a:lnTo>
                <a:lnTo>
                  <a:pt x="9017" y="405038"/>
                </a:lnTo>
                <a:lnTo>
                  <a:pt x="19974" y="359679"/>
                </a:lnTo>
                <a:lnTo>
                  <a:pt x="34951" y="316034"/>
                </a:lnTo>
                <a:lnTo>
                  <a:pt x="53737" y="274312"/>
                </a:lnTo>
                <a:lnTo>
                  <a:pt x="76123" y="234724"/>
                </a:lnTo>
                <a:lnTo>
                  <a:pt x="101901" y="197480"/>
                </a:lnTo>
                <a:lnTo>
                  <a:pt x="130859" y="162787"/>
                </a:lnTo>
                <a:lnTo>
                  <a:pt x="162789" y="130857"/>
                </a:lnTo>
                <a:lnTo>
                  <a:pt x="197482" y="101899"/>
                </a:lnTo>
                <a:lnTo>
                  <a:pt x="234726" y="76122"/>
                </a:lnTo>
                <a:lnTo>
                  <a:pt x="274314" y="53735"/>
                </a:lnTo>
                <a:lnTo>
                  <a:pt x="316036" y="34949"/>
                </a:lnTo>
                <a:lnTo>
                  <a:pt x="359681" y="19973"/>
                </a:lnTo>
                <a:lnTo>
                  <a:pt x="405040" y="9016"/>
                </a:lnTo>
                <a:lnTo>
                  <a:pt x="451904" y="2289"/>
                </a:lnTo>
                <a:lnTo>
                  <a:pt x="500062" y="0"/>
                </a:lnTo>
                <a:lnTo>
                  <a:pt x="548221" y="2289"/>
                </a:lnTo>
                <a:lnTo>
                  <a:pt x="595085" y="9016"/>
                </a:lnTo>
                <a:lnTo>
                  <a:pt x="640445" y="19973"/>
                </a:lnTo>
                <a:lnTo>
                  <a:pt x="684090" y="34950"/>
                </a:lnTo>
                <a:lnTo>
                  <a:pt x="725811" y="53736"/>
                </a:lnTo>
                <a:lnTo>
                  <a:pt x="765399" y="76122"/>
                </a:lnTo>
                <a:lnTo>
                  <a:pt x="802644" y="101899"/>
                </a:lnTo>
                <a:lnTo>
                  <a:pt x="837336" y="130858"/>
                </a:lnTo>
                <a:lnTo>
                  <a:pt x="869266" y="162788"/>
                </a:lnTo>
                <a:lnTo>
                  <a:pt x="898225" y="197480"/>
                </a:lnTo>
                <a:lnTo>
                  <a:pt x="924002" y="234725"/>
                </a:lnTo>
                <a:lnTo>
                  <a:pt x="946389" y="274313"/>
                </a:lnTo>
                <a:lnTo>
                  <a:pt x="965175" y="316034"/>
                </a:lnTo>
                <a:lnTo>
                  <a:pt x="980151" y="359679"/>
                </a:lnTo>
                <a:lnTo>
                  <a:pt x="991108" y="405039"/>
                </a:lnTo>
                <a:lnTo>
                  <a:pt x="997835" y="451903"/>
                </a:lnTo>
                <a:lnTo>
                  <a:pt x="1000124" y="500062"/>
                </a:lnTo>
                <a:close/>
              </a:path>
              <a:path w="1000125" h="1000125">
                <a:moveTo>
                  <a:pt x="500062" y="1000124"/>
                </a:moveTo>
                <a:lnTo>
                  <a:pt x="451903" y="997835"/>
                </a:lnTo>
                <a:lnTo>
                  <a:pt x="405038" y="991107"/>
                </a:lnTo>
                <a:lnTo>
                  <a:pt x="359679" y="980151"/>
                </a:lnTo>
                <a:lnTo>
                  <a:pt x="316034" y="965174"/>
                </a:lnTo>
                <a:lnTo>
                  <a:pt x="274313" y="946388"/>
                </a:lnTo>
                <a:lnTo>
                  <a:pt x="234725" y="924002"/>
                </a:lnTo>
                <a:lnTo>
                  <a:pt x="197480" y="898225"/>
                </a:lnTo>
                <a:lnTo>
                  <a:pt x="162788" y="869266"/>
                </a:lnTo>
                <a:lnTo>
                  <a:pt x="130858" y="837336"/>
                </a:lnTo>
                <a:lnTo>
                  <a:pt x="101899" y="802644"/>
                </a:lnTo>
                <a:lnTo>
                  <a:pt x="76122" y="765399"/>
                </a:lnTo>
                <a:lnTo>
                  <a:pt x="53735" y="725811"/>
                </a:lnTo>
                <a:lnTo>
                  <a:pt x="34949" y="684090"/>
                </a:lnTo>
                <a:lnTo>
                  <a:pt x="19973" y="640445"/>
                </a:lnTo>
                <a:lnTo>
                  <a:pt x="9016" y="595085"/>
                </a:lnTo>
                <a:lnTo>
                  <a:pt x="2289" y="548221"/>
                </a:lnTo>
                <a:lnTo>
                  <a:pt x="0" y="500062"/>
                </a:lnTo>
                <a:lnTo>
                  <a:pt x="1000124" y="500062"/>
                </a:lnTo>
                <a:lnTo>
                  <a:pt x="997835" y="548221"/>
                </a:lnTo>
                <a:lnTo>
                  <a:pt x="991107" y="595086"/>
                </a:lnTo>
                <a:lnTo>
                  <a:pt x="980150" y="640445"/>
                </a:lnTo>
                <a:lnTo>
                  <a:pt x="965174" y="684090"/>
                </a:lnTo>
                <a:lnTo>
                  <a:pt x="946388" y="725811"/>
                </a:lnTo>
                <a:lnTo>
                  <a:pt x="924002" y="765399"/>
                </a:lnTo>
                <a:lnTo>
                  <a:pt x="898224" y="802644"/>
                </a:lnTo>
                <a:lnTo>
                  <a:pt x="869266" y="837336"/>
                </a:lnTo>
                <a:lnTo>
                  <a:pt x="837336" y="869266"/>
                </a:lnTo>
                <a:lnTo>
                  <a:pt x="802644" y="898225"/>
                </a:lnTo>
                <a:lnTo>
                  <a:pt x="765399" y="924002"/>
                </a:lnTo>
                <a:lnTo>
                  <a:pt x="725811" y="946388"/>
                </a:lnTo>
                <a:lnTo>
                  <a:pt x="684090" y="965175"/>
                </a:lnTo>
                <a:lnTo>
                  <a:pt x="640445" y="980151"/>
                </a:lnTo>
                <a:lnTo>
                  <a:pt x="595085" y="991108"/>
                </a:lnTo>
                <a:lnTo>
                  <a:pt x="548221" y="997835"/>
                </a:lnTo>
                <a:lnTo>
                  <a:pt x="500062" y="1000124"/>
                </a:lnTo>
                <a:close/>
              </a:path>
            </a:pathLst>
          </a:custGeom>
          <a:solidFill>
            <a:srgbClr val="0080B8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5" name="object 15"/>
          <p:cNvGrpSpPr/>
          <p:nvPr/>
        </p:nvGrpSpPr>
        <p:grpSpPr>
          <a:xfrm>
            <a:off x="454962" y="6318934"/>
            <a:ext cx="11737340" cy="123189"/>
            <a:chOff x="454962" y="6318934"/>
            <a:chExt cx="11737340" cy="123189"/>
          </a:xfrm>
        </p:grpSpPr>
        <p:sp>
          <p:nvSpPr>
            <p:cNvPr id="16" name="object 16"/>
            <p:cNvSpPr/>
            <p:nvPr/>
          </p:nvSpPr>
          <p:spPr>
            <a:xfrm>
              <a:off x="507873" y="6318934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8"/>
                  </a:moveTo>
                  <a:lnTo>
                    <a:pt x="0" y="122998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8"/>
                  </a:lnTo>
                  <a:close/>
                </a:path>
              </a:pathLst>
            </a:custGeom>
            <a:solidFill>
              <a:srgbClr val="0080B8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7" name="object 1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2" y="6318934"/>
              <a:ext cx="122997" cy="122998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137714" y="6318934"/>
              <a:ext cx="122997" cy="122998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1209342" y="6393164"/>
              <a:ext cx="10982960" cy="0"/>
            </a:xfrm>
            <a:custGeom>
              <a:rect l="l" t="t" r="r" b="b"/>
              <a:pathLst>
                <a:path w="10982960">
                  <a:moveTo>
                    <a:pt x="10982657" y="0"/>
                  </a:moveTo>
                  <a:lnTo>
                    <a:pt x="0" y="0"/>
                  </a:lnTo>
                  <a:lnTo>
                    <a:pt x="10982657" y="0"/>
                  </a:lnTo>
                  <a:close/>
                </a:path>
              </a:pathLst>
            </a:custGeom>
            <a:solidFill>
              <a:srgbClr val="0080B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1209342" y="6393164"/>
              <a:ext cx="10982960" cy="0"/>
            </a:xfrm>
            <a:custGeom>
              <a:rect l="l" t="t" r="r" b="b"/>
              <a:pathLst>
                <a:path w="10982960">
                  <a:moveTo>
                    <a:pt x="0" y="0"/>
                  </a:moveTo>
                  <a:lnTo>
                    <a:pt x="10982657" y="0"/>
                  </a:lnTo>
                </a:path>
              </a:pathLst>
            </a:custGeom>
            <a:ln w="14287">
              <a:solidFill>
                <a:srgbClr val="0080B8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1" name="object 21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2" name="object 42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5740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5"/>
              <a:t>国内外健身休闲产业发展现状对比</a:t>
            </a:r>
            <a:endParaRPr sz="3000"/>
          </a:p>
        </p:txBody>
      </p:sp>
      <p:grpSp>
        <p:nvGrpSpPr>
          <p:cNvPr id="43" name="object 43"/>
          <p:cNvGrpSpPr/>
          <p:nvPr/>
        </p:nvGrpSpPr>
        <p:grpSpPr>
          <a:xfrm>
            <a:off x="6801158" y="1383703"/>
            <a:ext cx="4570095" cy="1133475"/>
            <a:chOff x="6801158" y="1383703"/>
            <a:chExt cx="4570095" cy="1133475"/>
          </a:xfrm>
        </p:grpSpPr>
        <p:sp>
          <p:nvSpPr>
            <p:cNvPr id="44" name="object 44"/>
            <p:cNvSpPr/>
            <p:nvPr/>
          </p:nvSpPr>
          <p:spPr>
            <a:xfrm>
              <a:off x="6801158" y="1383703"/>
              <a:ext cx="1133475" cy="1133475"/>
            </a:xfrm>
            <a:custGeom>
              <a:rect l="l" t="t" r="r" b="b"/>
              <a:pathLst>
                <a:path w="1133475" h="1133475">
                  <a:moveTo>
                    <a:pt x="566736" y="1133474"/>
                  </a:moveTo>
                  <a:lnTo>
                    <a:pt x="517836" y="1131394"/>
                  </a:lnTo>
                  <a:lnTo>
                    <a:pt x="470091" y="1125267"/>
                  </a:lnTo>
                  <a:lnTo>
                    <a:pt x="423671" y="1115262"/>
                  </a:lnTo>
                  <a:lnTo>
                    <a:pt x="378746" y="1101551"/>
                  </a:lnTo>
                  <a:lnTo>
                    <a:pt x="335487" y="1084303"/>
                  </a:lnTo>
                  <a:lnTo>
                    <a:pt x="294064" y="1063688"/>
                  </a:lnTo>
                  <a:lnTo>
                    <a:pt x="254646" y="1039877"/>
                  </a:lnTo>
                  <a:lnTo>
                    <a:pt x="217404" y="1013040"/>
                  </a:lnTo>
                  <a:lnTo>
                    <a:pt x="182507" y="983346"/>
                  </a:lnTo>
                  <a:lnTo>
                    <a:pt x="150127" y="950966"/>
                  </a:lnTo>
                  <a:lnTo>
                    <a:pt x="120433" y="916070"/>
                  </a:lnTo>
                  <a:lnTo>
                    <a:pt x="93596" y="878827"/>
                  </a:lnTo>
                  <a:lnTo>
                    <a:pt x="69785" y="839410"/>
                  </a:lnTo>
                  <a:lnTo>
                    <a:pt x="49170" y="797986"/>
                  </a:lnTo>
                  <a:lnTo>
                    <a:pt x="31922" y="754727"/>
                  </a:lnTo>
                  <a:lnTo>
                    <a:pt x="18211" y="709802"/>
                  </a:lnTo>
                  <a:lnTo>
                    <a:pt x="8206" y="663382"/>
                  </a:lnTo>
                  <a:lnTo>
                    <a:pt x="2079" y="615637"/>
                  </a:lnTo>
                  <a:lnTo>
                    <a:pt x="0" y="566737"/>
                  </a:lnTo>
                  <a:lnTo>
                    <a:pt x="2080" y="517837"/>
                  </a:lnTo>
                  <a:lnTo>
                    <a:pt x="8207" y="470091"/>
                  </a:lnTo>
                  <a:lnTo>
                    <a:pt x="18212" y="423671"/>
                  </a:lnTo>
                  <a:lnTo>
                    <a:pt x="31923" y="378747"/>
                  </a:lnTo>
                  <a:lnTo>
                    <a:pt x="49171" y="335487"/>
                  </a:lnTo>
                  <a:lnTo>
                    <a:pt x="69786" y="294064"/>
                  </a:lnTo>
                  <a:lnTo>
                    <a:pt x="93597" y="254646"/>
                  </a:lnTo>
                  <a:lnTo>
                    <a:pt x="120435" y="217404"/>
                  </a:lnTo>
                  <a:lnTo>
                    <a:pt x="150129" y="182508"/>
                  </a:lnTo>
                  <a:lnTo>
                    <a:pt x="182509" y="150128"/>
                  </a:lnTo>
                  <a:lnTo>
                    <a:pt x="217405" y="120434"/>
                  </a:lnTo>
                  <a:lnTo>
                    <a:pt x="254648" y="93596"/>
                  </a:lnTo>
                  <a:lnTo>
                    <a:pt x="294066" y="69785"/>
                  </a:lnTo>
                  <a:lnTo>
                    <a:pt x="335489" y="49171"/>
                  </a:lnTo>
                  <a:lnTo>
                    <a:pt x="378748" y="31923"/>
                  </a:lnTo>
                  <a:lnTo>
                    <a:pt x="423673" y="18211"/>
                  </a:lnTo>
                  <a:lnTo>
                    <a:pt x="470093" y="8207"/>
                  </a:lnTo>
                  <a:lnTo>
                    <a:pt x="517838" y="2080"/>
                  </a:lnTo>
                  <a:lnTo>
                    <a:pt x="566737" y="0"/>
                  </a:lnTo>
                  <a:lnTo>
                    <a:pt x="615636" y="2080"/>
                  </a:lnTo>
                  <a:lnTo>
                    <a:pt x="663382" y="8207"/>
                  </a:lnTo>
                  <a:lnTo>
                    <a:pt x="709802" y="18212"/>
                  </a:lnTo>
                  <a:lnTo>
                    <a:pt x="754726" y="31923"/>
                  </a:lnTo>
                  <a:lnTo>
                    <a:pt x="797986" y="49171"/>
                  </a:lnTo>
                  <a:lnTo>
                    <a:pt x="839409" y="69786"/>
                  </a:lnTo>
                  <a:lnTo>
                    <a:pt x="878827" y="93597"/>
                  </a:lnTo>
                  <a:lnTo>
                    <a:pt x="916069" y="120435"/>
                  </a:lnTo>
                  <a:lnTo>
                    <a:pt x="950965" y="150128"/>
                  </a:lnTo>
                  <a:lnTo>
                    <a:pt x="983345" y="182509"/>
                  </a:lnTo>
                  <a:lnTo>
                    <a:pt x="1013039" y="217405"/>
                  </a:lnTo>
                  <a:lnTo>
                    <a:pt x="1039877" y="254647"/>
                  </a:lnTo>
                  <a:lnTo>
                    <a:pt x="1063688" y="294065"/>
                  </a:lnTo>
                  <a:lnTo>
                    <a:pt x="1084303" y="335488"/>
                  </a:lnTo>
                  <a:lnTo>
                    <a:pt x="1101551" y="378747"/>
                  </a:lnTo>
                  <a:lnTo>
                    <a:pt x="1115262" y="423672"/>
                  </a:lnTo>
                  <a:lnTo>
                    <a:pt x="1125266" y="470092"/>
                  </a:lnTo>
                  <a:lnTo>
                    <a:pt x="1131393" y="517837"/>
                  </a:lnTo>
                  <a:lnTo>
                    <a:pt x="1133474" y="566737"/>
                  </a:lnTo>
                  <a:lnTo>
                    <a:pt x="1131393" y="615638"/>
                  </a:lnTo>
                  <a:lnTo>
                    <a:pt x="1125265" y="663383"/>
                  </a:lnTo>
                  <a:lnTo>
                    <a:pt x="1115261" y="709803"/>
                  </a:lnTo>
                  <a:lnTo>
                    <a:pt x="1101550" y="754727"/>
                  </a:lnTo>
                  <a:lnTo>
                    <a:pt x="1084302" y="797986"/>
                  </a:lnTo>
                  <a:lnTo>
                    <a:pt x="1063687" y="839410"/>
                  </a:lnTo>
                  <a:lnTo>
                    <a:pt x="1039876" y="878828"/>
                  </a:lnTo>
                  <a:lnTo>
                    <a:pt x="1013038" y="916070"/>
                  </a:lnTo>
                  <a:lnTo>
                    <a:pt x="983344" y="950966"/>
                  </a:lnTo>
                  <a:lnTo>
                    <a:pt x="950964" y="983346"/>
                  </a:lnTo>
                  <a:lnTo>
                    <a:pt x="916068" y="1013040"/>
                  </a:lnTo>
                  <a:lnTo>
                    <a:pt x="878826" y="1039877"/>
                  </a:lnTo>
                  <a:lnTo>
                    <a:pt x="839409" y="1063688"/>
                  </a:lnTo>
                  <a:lnTo>
                    <a:pt x="797985" y="1084303"/>
                  </a:lnTo>
                  <a:lnTo>
                    <a:pt x="754726" y="1101551"/>
                  </a:lnTo>
                  <a:lnTo>
                    <a:pt x="709801" y="1115262"/>
                  </a:lnTo>
                  <a:lnTo>
                    <a:pt x="663382" y="1125267"/>
                  </a:lnTo>
                  <a:lnTo>
                    <a:pt x="615636" y="1131394"/>
                  </a:lnTo>
                  <a:lnTo>
                    <a:pt x="566736" y="1133474"/>
                  </a:lnTo>
                  <a:close/>
                </a:path>
              </a:pathLst>
            </a:custGeom>
            <a:solidFill>
              <a:srgbClr val="EFEED8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5" name="object 45"/>
            <p:cNvSpPr/>
            <p:nvPr/>
          </p:nvSpPr>
          <p:spPr>
            <a:xfrm>
              <a:off x="6867832" y="1450378"/>
              <a:ext cx="1000125" cy="1000125"/>
            </a:xfrm>
            <a:custGeom>
              <a:rect l="l" t="t" r="r" b="b"/>
              <a:pathLst>
                <a:path w="1000125" h="1000125">
                  <a:moveTo>
                    <a:pt x="1000124" y="500062"/>
                  </a:moveTo>
                  <a:lnTo>
                    <a:pt x="0" y="500062"/>
                  </a:lnTo>
                  <a:lnTo>
                    <a:pt x="2289" y="451902"/>
                  </a:lnTo>
                  <a:lnTo>
                    <a:pt x="9017" y="405038"/>
                  </a:lnTo>
                  <a:lnTo>
                    <a:pt x="19974" y="359679"/>
                  </a:lnTo>
                  <a:lnTo>
                    <a:pt x="34950" y="316034"/>
                  </a:lnTo>
                  <a:lnTo>
                    <a:pt x="53737" y="274312"/>
                  </a:lnTo>
                  <a:lnTo>
                    <a:pt x="76123" y="234724"/>
                  </a:lnTo>
                  <a:lnTo>
                    <a:pt x="101901" y="197480"/>
                  </a:lnTo>
                  <a:lnTo>
                    <a:pt x="130859" y="162787"/>
                  </a:lnTo>
                  <a:lnTo>
                    <a:pt x="162789" y="130857"/>
                  </a:lnTo>
                  <a:lnTo>
                    <a:pt x="197482" y="101899"/>
                  </a:lnTo>
                  <a:lnTo>
                    <a:pt x="234727" y="76122"/>
                  </a:lnTo>
                  <a:lnTo>
                    <a:pt x="274315" y="53735"/>
                  </a:lnTo>
                  <a:lnTo>
                    <a:pt x="316036" y="34949"/>
                  </a:lnTo>
                  <a:lnTo>
                    <a:pt x="359681" y="19973"/>
                  </a:lnTo>
                  <a:lnTo>
                    <a:pt x="405040" y="9016"/>
                  </a:lnTo>
                  <a:lnTo>
                    <a:pt x="451904" y="2289"/>
                  </a:lnTo>
                  <a:lnTo>
                    <a:pt x="500063" y="0"/>
                  </a:lnTo>
                  <a:lnTo>
                    <a:pt x="548221" y="2289"/>
                  </a:lnTo>
                  <a:lnTo>
                    <a:pt x="595085" y="9016"/>
                  </a:lnTo>
                  <a:lnTo>
                    <a:pt x="640445" y="19973"/>
                  </a:lnTo>
                  <a:lnTo>
                    <a:pt x="684090" y="34950"/>
                  </a:lnTo>
                  <a:lnTo>
                    <a:pt x="725812" y="53736"/>
                  </a:lnTo>
                  <a:lnTo>
                    <a:pt x="765399" y="76122"/>
                  </a:lnTo>
                  <a:lnTo>
                    <a:pt x="802644" y="101899"/>
                  </a:lnTo>
                  <a:lnTo>
                    <a:pt x="837336" y="130858"/>
                  </a:lnTo>
                  <a:lnTo>
                    <a:pt x="869267" y="162788"/>
                  </a:lnTo>
                  <a:lnTo>
                    <a:pt x="898225" y="197480"/>
                  </a:lnTo>
                  <a:lnTo>
                    <a:pt x="924002" y="234725"/>
                  </a:lnTo>
                  <a:lnTo>
                    <a:pt x="946389" y="274313"/>
                  </a:lnTo>
                  <a:lnTo>
                    <a:pt x="965175" y="316034"/>
                  </a:lnTo>
                  <a:lnTo>
                    <a:pt x="980151" y="359679"/>
                  </a:lnTo>
                  <a:lnTo>
                    <a:pt x="991108" y="405039"/>
                  </a:lnTo>
                  <a:lnTo>
                    <a:pt x="997835" y="451903"/>
                  </a:lnTo>
                  <a:lnTo>
                    <a:pt x="1000124" y="500062"/>
                  </a:lnTo>
                  <a:close/>
                </a:path>
                <a:path w="1000125" h="1000125">
                  <a:moveTo>
                    <a:pt x="500062" y="1000124"/>
                  </a:moveTo>
                  <a:lnTo>
                    <a:pt x="451903" y="997835"/>
                  </a:lnTo>
                  <a:lnTo>
                    <a:pt x="405038" y="991107"/>
                  </a:lnTo>
                  <a:lnTo>
                    <a:pt x="359679" y="980151"/>
                  </a:lnTo>
                  <a:lnTo>
                    <a:pt x="316034" y="965174"/>
                  </a:lnTo>
                  <a:lnTo>
                    <a:pt x="274313" y="946388"/>
                  </a:lnTo>
                  <a:lnTo>
                    <a:pt x="234725" y="924002"/>
                  </a:lnTo>
                  <a:lnTo>
                    <a:pt x="197480" y="898225"/>
                  </a:lnTo>
                  <a:lnTo>
                    <a:pt x="162788" y="869266"/>
                  </a:lnTo>
                  <a:lnTo>
                    <a:pt x="130858" y="837336"/>
                  </a:lnTo>
                  <a:lnTo>
                    <a:pt x="101899" y="802644"/>
                  </a:lnTo>
                  <a:lnTo>
                    <a:pt x="76122" y="765399"/>
                  </a:lnTo>
                  <a:lnTo>
                    <a:pt x="53735" y="725811"/>
                  </a:lnTo>
                  <a:lnTo>
                    <a:pt x="34949" y="684090"/>
                  </a:lnTo>
                  <a:lnTo>
                    <a:pt x="19973" y="640445"/>
                  </a:lnTo>
                  <a:lnTo>
                    <a:pt x="9016" y="595085"/>
                  </a:lnTo>
                  <a:lnTo>
                    <a:pt x="2289" y="548221"/>
                  </a:lnTo>
                  <a:lnTo>
                    <a:pt x="0" y="500062"/>
                  </a:lnTo>
                  <a:lnTo>
                    <a:pt x="1000124" y="500062"/>
                  </a:lnTo>
                  <a:lnTo>
                    <a:pt x="997835" y="548221"/>
                  </a:lnTo>
                  <a:lnTo>
                    <a:pt x="991107" y="595086"/>
                  </a:lnTo>
                  <a:lnTo>
                    <a:pt x="980150" y="640445"/>
                  </a:lnTo>
                  <a:lnTo>
                    <a:pt x="965174" y="684090"/>
                  </a:lnTo>
                  <a:lnTo>
                    <a:pt x="946388" y="725811"/>
                  </a:lnTo>
                  <a:lnTo>
                    <a:pt x="924001" y="765399"/>
                  </a:lnTo>
                  <a:lnTo>
                    <a:pt x="898224" y="802644"/>
                  </a:lnTo>
                  <a:lnTo>
                    <a:pt x="869266" y="837336"/>
                  </a:lnTo>
                  <a:lnTo>
                    <a:pt x="837335" y="869266"/>
                  </a:lnTo>
                  <a:lnTo>
                    <a:pt x="802643" y="898225"/>
                  </a:lnTo>
                  <a:lnTo>
                    <a:pt x="765399" y="924002"/>
                  </a:lnTo>
                  <a:lnTo>
                    <a:pt x="725811" y="946388"/>
                  </a:lnTo>
                  <a:lnTo>
                    <a:pt x="684090" y="965175"/>
                  </a:lnTo>
                  <a:lnTo>
                    <a:pt x="640445" y="980151"/>
                  </a:lnTo>
                  <a:lnTo>
                    <a:pt x="595085" y="991108"/>
                  </a:lnTo>
                  <a:lnTo>
                    <a:pt x="548221" y="997835"/>
                  </a:lnTo>
                  <a:lnTo>
                    <a:pt x="500062" y="1000124"/>
                  </a:lnTo>
                  <a:close/>
                </a:path>
              </a:pathLst>
            </a:custGeom>
            <a:solidFill>
              <a:srgbClr val="0080B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6" name="object 46"/>
            <p:cNvSpPr/>
            <p:nvPr/>
          </p:nvSpPr>
          <p:spPr>
            <a:xfrm>
              <a:off x="10237650" y="1383703"/>
              <a:ext cx="1133475" cy="1133475"/>
            </a:xfrm>
            <a:custGeom>
              <a:rect l="l" t="t" r="r" b="b"/>
              <a:pathLst>
                <a:path w="1133475" h="1133475">
                  <a:moveTo>
                    <a:pt x="566736" y="1133474"/>
                  </a:moveTo>
                  <a:lnTo>
                    <a:pt x="517836" y="1131394"/>
                  </a:lnTo>
                  <a:lnTo>
                    <a:pt x="470091" y="1125267"/>
                  </a:lnTo>
                  <a:lnTo>
                    <a:pt x="423671" y="1115262"/>
                  </a:lnTo>
                  <a:lnTo>
                    <a:pt x="378746" y="1101551"/>
                  </a:lnTo>
                  <a:lnTo>
                    <a:pt x="335487" y="1084303"/>
                  </a:lnTo>
                  <a:lnTo>
                    <a:pt x="294064" y="1063688"/>
                  </a:lnTo>
                  <a:lnTo>
                    <a:pt x="254646" y="1039877"/>
                  </a:lnTo>
                  <a:lnTo>
                    <a:pt x="217404" y="1013040"/>
                  </a:lnTo>
                  <a:lnTo>
                    <a:pt x="182507" y="983346"/>
                  </a:lnTo>
                  <a:lnTo>
                    <a:pt x="150127" y="950966"/>
                  </a:lnTo>
                  <a:lnTo>
                    <a:pt x="120433" y="916070"/>
                  </a:lnTo>
                  <a:lnTo>
                    <a:pt x="93596" y="878827"/>
                  </a:lnTo>
                  <a:lnTo>
                    <a:pt x="69785" y="839410"/>
                  </a:lnTo>
                  <a:lnTo>
                    <a:pt x="49170" y="797986"/>
                  </a:lnTo>
                  <a:lnTo>
                    <a:pt x="31922" y="754727"/>
                  </a:lnTo>
                  <a:lnTo>
                    <a:pt x="18211" y="709802"/>
                  </a:lnTo>
                  <a:lnTo>
                    <a:pt x="8206" y="663382"/>
                  </a:lnTo>
                  <a:lnTo>
                    <a:pt x="2079" y="615637"/>
                  </a:lnTo>
                  <a:lnTo>
                    <a:pt x="0" y="566737"/>
                  </a:lnTo>
                  <a:lnTo>
                    <a:pt x="2080" y="517837"/>
                  </a:lnTo>
                  <a:lnTo>
                    <a:pt x="8207" y="470091"/>
                  </a:lnTo>
                  <a:lnTo>
                    <a:pt x="18212" y="423671"/>
                  </a:lnTo>
                  <a:lnTo>
                    <a:pt x="31923" y="378747"/>
                  </a:lnTo>
                  <a:lnTo>
                    <a:pt x="49171" y="335487"/>
                  </a:lnTo>
                  <a:lnTo>
                    <a:pt x="69786" y="294064"/>
                  </a:lnTo>
                  <a:lnTo>
                    <a:pt x="93597" y="254646"/>
                  </a:lnTo>
                  <a:lnTo>
                    <a:pt x="120435" y="217404"/>
                  </a:lnTo>
                  <a:lnTo>
                    <a:pt x="150129" y="182508"/>
                  </a:lnTo>
                  <a:lnTo>
                    <a:pt x="182509" y="150128"/>
                  </a:lnTo>
                  <a:lnTo>
                    <a:pt x="217405" y="120434"/>
                  </a:lnTo>
                  <a:lnTo>
                    <a:pt x="254648" y="93596"/>
                  </a:lnTo>
                  <a:lnTo>
                    <a:pt x="294066" y="69785"/>
                  </a:lnTo>
                  <a:lnTo>
                    <a:pt x="335489" y="49171"/>
                  </a:lnTo>
                  <a:lnTo>
                    <a:pt x="378748" y="31923"/>
                  </a:lnTo>
                  <a:lnTo>
                    <a:pt x="423673" y="18211"/>
                  </a:lnTo>
                  <a:lnTo>
                    <a:pt x="470093" y="8207"/>
                  </a:lnTo>
                  <a:lnTo>
                    <a:pt x="517838" y="2080"/>
                  </a:lnTo>
                  <a:lnTo>
                    <a:pt x="566737" y="0"/>
                  </a:lnTo>
                  <a:lnTo>
                    <a:pt x="615636" y="2080"/>
                  </a:lnTo>
                  <a:lnTo>
                    <a:pt x="663382" y="8207"/>
                  </a:lnTo>
                  <a:lnTo>
                    <a:pt x="709802" y="18212"/>
                  </a:lnTo>
                  <a:lnTo>
                    <a:pt x="754726" y="31923"/>
                  </a:lnTo>
                  <a:lnTo>
                    <a:pt x="797986" y="49171"/>
                  </a:lnTo>
                  <a:lnTo>
                    <a:pt x="839409" y="69786"/>
                  </a:lnTo>
                  <a:lnTo>
                    <a:pt x="878827" y="93597"/>
                  </a:lnTo>
                  <a:lnTo>
                    <a:pt x="916069" y="120435"/>
                  </a:lnTo>
                  <a:lnTo>
                    <a:pt x="950965" y="150128"/>
                  </a:lnTo>
                  <a:lnTo>
                    <a:pt x="983345" y="182509"/>
                  </a:lnTo>
                  <a:lnTo>
                    <a:pt x="1013039" y="217405"/>
                  </a:lnTo>
                  <a:lnTo>
                    <a:pt x="1039877" y="254647"/>
                  </a:lnTo>
                  <a:lnTo>
                    <a:pt x="1063688" y="294065"/>
                  </a:lnTo>
                  <a:lnTo>
                    <a:pt x="1084303" y="335488"/>
                  </a:lnTo>
                  <a:lnTo>
                    <a:pt x="1101551" y="378747"/>
                  </a:lnTo>
                  <a:lnTo>
                    <a:pt x="1115262" y="423672"/>
                  </a:lnTo>
                  <a:lnTo>
                    <a:pt x="1125266" y="470092"/>
                  </a:lnTo>
                  <a:lnTo>
                    <a:pt x="1131393" y="517837"/>
                  </a:lnTo>
                  <a:lnTo>
                    <a:pt x="1133474" y="566737"/>
                  </a:lnTo>
                  <a:lnTo>
                    <a:pt x="1131393" y="615638"/>
                  </a:lnTo>
                  <a:lnTo>
                    <a:pt x="1125265" y="663383"/>
                  </a:lnTo>
                  <a:lnTo>
                    <a:pt x="1115261" y="709803"/>
                  </a:lnTo>
                  <a:lnTo>
                    <a:pt x="1101550" y="754727"/>
                  </a:lnTo>
                  <a:lnTo>
                    <a:pt x="1084302" y="797986"/>
                  </a:lnTo>
                  <a:lnTo>
                    <a:pt x="1063687" y="839410"/>
                  </a:lnTo>
                  <a:lnTo>
                    <a:pt x="1039876" y="878828"/>
                  </a:lnTo>
                  <a:lnTo>
                    <a:pt x="1013038" y="916070"/>
                  </a:lnTo>
                  <a:lnTo>
                    <a:pt x="983344" y="950966"/>
                  </a:lnTo>
                  <a:lnTo>
                    <a:pt x="950964" y="983346"/>
                  </a:lnTo>
                  <a:lnTo>
                    <a:pt x="916068" y="1013040"/>
                  </a:lnTo>
                  <a:lnTo>
                    <a:pt x="878826" y="1039877"/>
                  </a:lnTo>
                  <a:lnTo>
                    <a:pt x="839409" y="1063688"/>
                  </a:lnTo>
                  <a:lnTo>
                    <a:pt x="797985" y="1084303"/>
                  </a:lnTo>
                  <a:lnTo>
                    <a:pt x="754726" y="1101551"/>
                  </a:lnTo>
                  <a:lnTo>
                    <a:pt x="709801" y="1115262"/>
                  </a:lnTo>
                  <a:lnTo>
                    <a:pt x="663382" y="1125267"/>
                  </a:lnTo>
                  <a:lnTo>
                    <a:pt x="615636" y="1131394"/>
                  </a:lnTo>
                  <a:lnTo>
                    <a:pt x="566736" y="1133474"/>
                  </a:lnTo>
                  <a:close/>
                </a:path>
              </a:pathLst>
            </a:custGeom>
            <a:solidFill>
              <a:srgbClr val="EFEED8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7" name="object 47"/>
            <p:cNvSpPr/>
            <p:nvPr/>
          </p:nvSpPr>
          <p:spPr>
            <a:xfrm>
              <a:off x="10304324" y="1450378"/>
              <a:ext cx="1000125" cy="1000125"/>
            </a:xfrm>
            <a:custGeom>
              <a:rect l="l" t="t" r="r" b="b"/>
              <a:pathLst>
                <a:path w="1000125" h="1000125">
                  <a:moveTo>
                    <a:pt x="1000124" y="500062"/>
                  </a:moveTo>
                  <a:lnTo>
                    <a:pt x="0" y="500062"/>
                  </a:lnTo>
                  <a:lnTo>
                    <a:pt x="2289" y="451902"/>
                  </a:lnTo>
                  <a:lnTo>
                    <a:pt x="9017" y="405038"/>
                  </a:lnTo>
                  <a:lnTo>
                    <a:pt x="19974" y="359679"/>
                  </a:lnTo>
                  <a:lnTo>
                    <a:pt x="34950" y="316034"/>
                  </a:lnTo>
                  <a:lnTo>
                    <a:pt x="53737" y="274312"/>
                  </a:lnTo>
                  <a:lnTo>
                    <a:pt x="76123" y="234724"/>
                  </a:lnTo>
                  <a:lnTo>
                    <a:pt x="101901" y="197480"/>
                  </a:lnTo>
                  <a:lnTo>
                    <a:pt x="130859" y="162787"/>
                  </a:lnTo>
                  <a:lnTo>
                    <a:pt x="162789" y="130857"/>
                  </a:lnTo>
                  <a:lnTo>
                    <a:pt x="197482" y="101899"/>
                  </a:lnTo>
                  <a:lnTo>
                    <a:pt x="234727" y="76122"/>
                  </a:lnTo>
                  <a:lnTo>
                    <a:pt x="274315" y="53735"/>
                  </a:lnTo>
                  <a:lnTo>
                    <a:pt x="316036" y="34949"/>
                  </a:lnTo>
                  <a:lnTo>
                    <a:pt x="359681" y="19973"/>
                  </a:lnTo>
                  <a:lnTo>
                    <a:pt x="405040" y="9016"/>
                  </a:lnTo>
                  <a:lnTo>
                    <a:pt x="451904" y="2289"/>
                  </a:lnTo>
                  <a:lnTo>
                    <a:pt x="500063" y="0"/>
                  </a:lnTo>
                  <a:lnTo>
                    <a:pt x="548221" y="2289"/>
                  </a:lnTo>
                  <a:lnTo>
                    <a:pt x="595085" y="9016"/>
                  </a:lnTo>
                  <a:lnTo>
                    <a:pt x="640445" y="19973"/>
                  </a:lnTo>
                  <a:lnTo>
                    <a:pt x="684090" y="34950"/>
                  </a:lnTo>
                  <a:lnTo>
                    <a:pt x="725812" y="53736"/>
                  </a:lnTo>
                  <a:lnTo>
                    <a:pt x="765399" y="76122"/>
                  </a:lnTo>
                  <a:lnTo>
                    <a:pt x="802644" y="101899"/>
                  </a:lnTo>
                  <a:lnTo>
                    <a:pt x="837336" y="130858"/>
                  </a:lnTo>
                  <a:lnTo>
                    <a:pt x="869267" y="162788"/>
                  </a:lnTo>
                  <a:lnTo>
                    <a:pt x="898225" y="197480"/>
                  </a:lnTo>
                  <a:lnTo>
                    <a:pt x="924002" y="234725"/>
                  </a:lnTo>
                  <a:lnTo>
                    <a:pt x="946389" y="274313"/>
                  </a:lnTo>
                  <a:lnTo>
                    <a:pt x="965175" y="316034"/>
                  </a:lnTo>
                  <a:lnTo>
                    <a:pt x="980151" y="359679"/>
                  </a:lnTo>
                  <a:lnTo>
                    <a:pt x="991108" y="405039"/>
                  </a:lnTo>
                  <a:lnTo>
                    <a:pt x="997835" y="451903"/>
                  </a:lnTo>
                  <a:lnTo>
                    <a:pt x="1000124" y="500062"/>
                  </a:lnTo>
                  <a:close/>
                </a:path>
                <a:path w="1000125" h="1000125">
                  <a:moveTo>
                    <a:pt x="500062" y="1000124"/>
                  </a:moveTo>
                  <a:lnTo>
                    <a:pt x="451903" y="997835"/>
                  </a:lnTo>
                  <a:lnTo>
                    <a:pt x="405038" y="991107"/>
                  </a:lnTo>
                  <a:lnTo>
                    <a:pt x="359679" y="980151"/>
                  </a:lnTo>
                  <a:lnTo>
                    <a:pt x="316034" y="965174"/>
                  </a:lnTo>
                  <a:lnTo>
                    <a:pt x="274313" y="946388"/>
                  </a:lnTo>
                  <a:lnTo>
                    <a:pt x="234725" y="924002"/>
                  </a:lnTo>
                  <a:lnTo>
                    <a:pt x="197480" y="898225"/>
                  </a:lnTo>
                  <a:lnTo>
                    <a:pt x="162788" y="869266"/>
                  </a:lnTo>
                  <a:lnTo>
                    <a:pt x="130858" y="837336"/>
                  </a:lnTo>
                  <a:lnTo>
                    <a:pt x="101899" y="802644"/>
                  </a:lnTo>
                  <a:lnTo>
                    <a:pt x="76122" y="765399"/>
                  </a:lnTo>
                  <a:lnTo>
                    <a:pt x="53735" y="725811"/>
                  </a:lnTo>
                  <a:lnTo>
                    <a:pt x="34949" y="684090"/>
                  </a:lnTo>
                  <a:lnTo>
                    <a:pt x="19973" y="640445"/>
                  </a:lnTo>
                  <a:lnTo>
                    <a:pt x="9016" y="595085"/>
                  </a:lnTo>
                  <a:lnTo>
                    <a:pt x="2289" y="548221"/>
                  </a:lnTo>
                  <a:lnTo>
                    <a:pt x="0" y="500062"/>
                  </a:lnTo>
                  <a:lnTo>
                    <a:pt x="1000124" y="500062"/>
                  </a:lnTo>
                  <a:lnTo>
                    <a:pt x="997835" y="548221"/>
                  </a:lnTo>
                  <a:lnTo>
                    <a:pt x="991107" y="595086"/>
                  </a:lnTo>
                  <a:lnTo>
                    <a:pt x="980150" y="640445"/>
                  </a:lnTo>
                  <a:lnTo>
                    <a:pt x="965174" y="684090"/>
                  </a:lnTo>
                  <a:lnTo>
                    <a:pt x="946388" y="725811"/>
                  </a:lnTo>
                  <a:lnTo>
                    <a:pt x="924001" y="765399"/>
                  </a:lnTo>
                  <a:lnTo>
                    <a:pt x="898224" y="802644"/>
                  </a:lnTo>
                  <a:lnTo>
                    <a:pt x="869266" y="837336"/>
                  </a:lnTo>
                  <a:lnTo>
                    <a:pt x="837335" y="869266"/>
                  </a:lnTo>
                  <a:lnTo>
                    <a:pt x="802643" y="898225"/>
                  </a:lnTo>
                  <a:lnTo>
                    <a:pt x="765399" y="924002"/>
                  </a:lnTo>
                  <a:lnTo>
                    <a:pt x="725811" y="946388"/>
                  </a:lnTo>
                  <a:lnTo>
                    <a:pt x="684090" y="965175"/>
                  </a:lnTo>
                  <a:lnTo>
                    <a:pt x="640445" y="980151"/>
                  </a:lnTo>
                  <a:lnTo>
                    <a:pt x="595085" y="991108"/>
                  </a:lnTo>
                  <a:lnTo>
                    <a:pt x="548221" y="997835"/>
                  </a:lnTo>
                  <a:lnTo>
                    <a:pt x="500062" y="1000124"/>
                  </a:lnTo>
                  <a:close/>
                </a:path>
              </a:pathLst>
            </a:custGeom>
            <a:solidFill>
              <a:srgbClr val="0080B8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8" name="object 48"/>
          <p:cNvSpPr txBox="1"/>
          <p:nvPr/>
        </p:nvSpPr>
        <p:spPr>
          <a:xfrm>
            <a:off x="10539897" y="1658218"/>
            <a:ext cx="565785" cy="551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50" b="1" spc="-25">
                <a:solidFill>
                  <a:srgbClr val="BEEBFF"/>
                </a:solidFill>
                <a:latin typeface="微软雅黑"/>
                <a:cs typeface="微软雅黑"/>
              </a:rPr>
              <a:t>03</a:t>
            </a:r>
            <a:endParaRPr sz="3450">
              <a:latin typeface="微软雅黑"/>
              <a:cs typeface="微软雅黑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7093880" y="1658218"/>
            <a:ext cx="565785" cy="551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50" b="1" spc="-25">
                <a:solidFill>
                  <a:srgbClr val="BEEBFF"/>
                </a:solidFill>
                <a:latin typeface="微软雅黑"/>
                <a:cs typeface="微软雅黑"/>
              </a:rPr>
              <a:t>02</a:t>
            </a:r>
            <a:endParaRPr sz="3450">
              <a:latin typeface="微软雅黑"/>
              <a:cs typeface="微软雅黑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3362235" y="1658218"/>
            <a:ext cx="565785" cy="551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50" b="1" spc="-25">
                <a:solidFill>
                  <a:srgbClr val="BEEBFF"/>
                </a:solidFill>
                <a:latin typeface="微软雅黑"/>
                <a:cs typeface="微软雅黑"/>
              </a:rPr>
              <a:t>01</a:t>
            </a:r>
            <a:endParaRPr sz="34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36032" y="1751286"/>
            <a:ext cx="3520440" cy="4234815"/>
            <a:chOff x="636032" y="1751286"/>
            <a:chExt cx="3520440" cy="4234815"/>
          </a:xfrm>
        </p:grpSpPr>
        <p:sp>
          <p:nvSpPr>
            <p:cNvPr id="3" name="object 3"/>
            <p:cNvSpPr/>
            <p:nvPr/>
          </p:nvSpPr>
          <p:spPr>
            <a:xfrm>
              <a:off x="636032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7" y="7678"/>
                  </a:lnTo>
                  <a:lnTo>
                    <a:pt x="538551" y="1944"/>
                  </a:lnTo>
                  <a:lnTo>
                    <a:pt x="586667" y="0"/>
                  </a:lnTo>
                  <a:lnTo>
                    <a:pt x="2933271" y="0"/>
                  </a:lnTo>
                  <a:lnTo>
                    <a:pt x="2981386" y="1944"/>
                  </a:lnTo>
                  <a:lnTo>
                    <a:pt x="3028431" y="7678"/>
                  </a:lnTo>
                  <a:lnTo>
                    <a:pt x="3074254" y="17050"/>
                  </a:lnTo>
                  <a:lnTo>
                    <a:pt x="3118704" y="29908"/>
                  </a:lnTo>
                  <a:lnTo>
                    <a:pt x="3161629" y="46103"/>
                  </a:lnTo>
                  <a:lnTo>
                    <a:pt x="3202879" y="65483"/>
                  </a:lnTo>
                  <a:lnTo>
                    <a:pt x="3242303" y="87896"/>
                  </a:lnTo>
                  <a:lnTo>
                    <a:pt x="3279750" y="113193"/>
                  </a:lnTo>
                  <a:lnTo>
                    <a:pt x="3315069" y="141221"/>
                  </a:lnTo>
                  <a:lnTo>
                    <a:pt x="3348108" y="171831"/>
                  </a:lnTo>
                  <a:lnTo>
                    <a:pt x="3378718" y="204871"/>
                  </a:lnTo>
                  <a:lnTo>
                    <a:pt x="3406747" y="240190"/>
                  </a:lnTo>
                  <a:lnTo>
                    <a:pt x="3432043" y="277636"/>
                  </a:lnTo>
                  <a:lnTo>
                    <a:pt x="3454457" y="317060"/>
                  </a:lnTo>
                  <a:lnTo>
                    <a:pt x="3473836" y="358311"/>
                  </a:lnTo>
                  <a:lnTo>
                    <a:pt x="3490031" y="401236"/>
                  </a:lnTo>
                  <a:lnTo>
                    <a:pt x="3502889" y="445685"/>
                  </a:lnTo>
                  <a:lnTo>
                    <a:pt x="3512261" y="491508"/>
                  </a:lnTo>
                  <a:lnTo>
                    <a:pt x="3517995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1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6" y="3876148"/>
                  </a:lnTo>
                  <a:lnTo>
                    <a:pt x="3454456" y="3917398"/>
                  </a:lnTo>
                  <a:lnTo>
                    <a:pt x="3432043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8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3" y="4204550"/>
                  </a:lnTo>
                  <a:lnTo>
                    <a:pt x="3074254" y="4217408"/>
                  </a:lnTo>
                  <a:lnTo>
                    <a:pt x="3028431" y="4226780"/>
                  </a:lnTo>
                  <a:lnTo>
                    <a:pt x="2981386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0080B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030553" y="2681841"/>
              <a:ext cx="2693035" cy="76200"/>
            </a:xfrm>
            <a:custGeom>
              <a:rect l="l" t="t" r="r" b="b"/>
              <a:pathLst>
                <a:path w="26930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5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5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676749" y="2092524"/>
            <a:ext cx="15017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个性化需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求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05585" y="2995162"/>
            <a:ext cx="2882900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消费者对于健身休闲的需求越来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越个性化，对于不同性别、年龄、身体状况的人群，需要有针对性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的健身方案。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4403618" y="1751286"/>
            <a:ext cx="3520440" cy="4234815"/>
            <a:chOff x="4403618" y="1751286"/>
            <a:chExt cx="3520440" cy="4234815"/>
          </a:xfrm>
        </p:grpSpPr>
        <p:sp>
          <p:nvSpPr>
            <p:cNvPr id="8" name="object 8"/>
            <p:cNvSpPr/>
            <p:nvPr/>
          </p:nvSpPr>
          <p:spPr>
            <a:xfrm>
              <a:off x="4403618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4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0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5" y="3876148"/>
                  </a:lnTo>
                  <a:lnTo>
                    <a:pt x="3454456" y="3917398"/>
                  </a:lnTo>
                  <a:lnTo>
                    <a:pt x="3432042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7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2" y="4204550"/>
                  </a:lnTo>
                  <a:lnTo>
                    <a:pt x="3074253" y="4217408"/>
                  </a:lnTo>
                  <a:lnTo>
                    <a:pt x="3028430" y="4226780"/>
                  </a:lnTo>
                  <a:lnTo>
                    <a:pt x="2981385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0080B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4798140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51" y="31750"/>
                  </a:lnTo>
                  <a:lnTo>
                    <a:pt x="49551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51" y="44450"/>
                  </a:lnTo>
                  <a:lnTo>
                    <a:pt x="49551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8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8" y="31750"/>
                  </a:lnTo>
                  <a:lnTo>
                    <a:pt x="2692798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5444335" y="2092524"/>
            <a:ext cx="15017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专业化需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求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773171" y="2995162"/>
            <a:ext cx="2692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随着消费者对健身知识的了解加深，对于专业化的健身教练和课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程的需求也在增加。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8171204" y="1751286"/>
            <a:ext cx="3520440" cy="4234815"/>
            <a:chOff x="8171204" y="1751286"/>
            <a:chExt cx="3520440" cy="4234815"/>
          </a:xfrm>
        </p:grpSpPr>
        <p:sp>
          <p:nvSpPr>
            <p:cNvPr id="13" name="object 13"/>
            <p:cNvSpPr/>
            <p:nvPr/>
          </p:nvSpPr>
          <p:spPr>
            <a:xfrm>
              <a:off x="8171204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40" y="3647790"/>
                  </a:lnTo>
                  <a:lnTo>
                    <a:pt x="3517996" y="3695906"/>
                  </a:lnTo>
                  <a:lnTo>
                    <a:pt x="3512262" y="3742951"/>
                  </a:lnTo>
                  <a:lnTo>
                    <a:pt x="3502890" y="3788774"/>
                  </a:lnTo>
                  <a:lnTo>
                    <a:pt x="3490032" y="3833223"/>
                  </a:lnTo>
                  <a:lnTo>
                    <a:pt x="3473837" y="3876148"/>
                  </a:lnTo>
                  <a:lnTo>
                    <a:pt x="3454457" y="3917398"/>
                  </a:lnTo>
                  <a:lnTo>
                    <a:pt x="3432044" y="3956822"/>
                  </a:lnTo>
                  <a:lnTo>
                    <a:pt x="3406747" y="3994269"/>
                  </a:lnTo>
                  <a:lnTo>
                    <a:pt x="3378718" y="4029588"/>
                  </a:lnTo>
                  <a:lnTo>
                    <a:pt x="3348109" y="4062628"/>
                  </a:lnTo>
                  <a:lnTo>
                    <a:pt x="3315069" y="4093237"/>
                  </a:lnTo>
                  <a:lnTo>
                    <a:pt x="3279750" y="4121266"/>
                  </a:lnTo>
                  <a:lnTo>
                    <a:pt x="3242303" y="4146562"/>
                  </a:lnTo>
                  <a:lnTo>
                    <a:pt x="3202879" y="4168976"/>
                  </a:lnTo>
                  <a:lnTo>
                    <a:pt x="3161629" y="4188355"/>
                  </a:lnTo>
                  <a:lnTo>
                    <a:pt x="3118704" y="4204550"/>
                  </a:lnTo>
                  <a:lnTo>
                    <a:pt x="3074255" y="4217408"/>
                  </a:lnTo>
                  <a:lnTo>
                    <a:pt x="3028432" y="4226780"/>
                  </a:lnTo>
                  <a:lnTo>
                    <a:pt x="2981387" y="4232514"/>
                  </a:lnTo>
                  <a:lnTo>
                    <a:pt x="2933272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0080B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8565725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29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29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9211922" y="2092524"/>
            <a:ext cx="15017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便捷化需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求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540757" y="2995162"/>
            <a:ext cx="2882900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消费者希望能够在离家或工作地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点近的地方找到合适的健身场所，同时也希望能够在任何时间进行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健身锻炼。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8" name="object 1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8" name="object 3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597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5"/>
              <a:t>健身休闲产业市场需求分析</a:t>
            </a:r>
            <a:endParaRPr sz="30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https://d.book118.com/415012123032011121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Times New Roman</vt:lpstr>
      <vt:lpstr>Office Theme</vt:lpstr>
      <vt:lpstr>华永道体育行业报告</vt:lpstr>
      <vt:lpstr>PowerPoint Presentation</vt:lpstr>
      <vt:lpstr>体育行业概述与发展趋势</vt:lpstr>
      <vt:lpstr>全球体育产业发展现状</vt:lpstr>
      <vt:lpstr>中国体育产业发展历程及现状</vt:lpstr>
      <vt:lpstr>未来发展趋势预测</vt:lpstr>
      <vt:lpstr>体育赛事运营与商业模式创新</vt:lpstr>
      <vt:lpstr>国内外知名体育赛事介绍</vt:lpstr>
      <vt:lpstr>赛事运营策略及盈利模式探讨</vt:lpstr>
      <vt:lpstr>商业模式创新实践案例分析</vt:lpstr>
      <vt:lpstr>健身休闲产业现状及前景展望</vt:lpstr>
      <vt:lpstr>国内外健身休闲产业发展现状对比</vt:lpstr>
      <vt:lpstr>健身休闲产业市场需求分析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2024-09-24T00:39:27.055</cp:lastPrinted>
  <dcterms:created xsi:type="dcterms:W3CDTF">2024-09-23T16:39:27Z</dcterms:created>
  <dcterms:modified xsi:type="dcterms:W3CDTF">2024-09-23T16:39:28Z</dcterms:modified>
</cp:coreProperties>
</file>