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94A3684A-228B-464D-A90A-D7B237E0B9F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099038D-A544-45EA-989E-7186E869BA1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ED10862E-D1E2-467B-915D-692B8500D11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8F2D91C5-7BD7-4AF2-B4CD-4D328DBA4B4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54984F4D-631D-4930-BB06-3EA6FB87F336}"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80E8D029-24BB-40C3-BE65-99EFE88404E5}"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7C1B4A77-196D-43B4-94EB-81A7BD9360F2}"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C5863D0-192D-4AD9-89CA-1B966B8E91F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D905777-A540-4C22-A8AB-BD1A5A849DB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09ED554-1A56-4CE0-AE00-5731048C005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C79673C-7595-4E00-AF4A-23D8BCD59F9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1501221222201112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42870" y="1523327"/>
            <a:ext cx="8306259" cy="20920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5175" b="1">
                <a:solidFill>
                  <a:srgbClr val="000000">
                    <a:alpha val="100000"/>
                  </a:srgbClr>
                </a:solidFill>
                <a:latin typeface="Microsoft Yahei"/>
                <a:ea typeface="Microsoft Yahei"/>
                <a:cs typeface="Microsoft Yahei"/>
              </a:rPr>
              <a:t>中等职业技术学校公共基础程教材(信息技术)基础模块上册数据处理4.1采集数据</a:t>
            </a:r>
          </a:p>
        </p:txBody>
      </p:sp>
      <p:sp>
        <p:nvSpPr>
          <p:cNvPr id="3" name="TextBox 3"/>
          <p:cNvSpPr txBox="1"/>
          <p:nvPr/>
        </p:nvSpPr>
        <p:spPr>
          <a:xfrm>
            <a:off x="4964250" y="3872880"/>
            <a:ext cx="2263498"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endParaRPr lang="en-US" sz="2025">
              <a:solidFill>
                <a:srgbClr val="000000">
                  <a:alpha val="100000"/>
                </a:srgbClr>
              </a:solidFill>
              <a:latin typeface="Microsoft Yahei"/>
              <a:ea typeface="Microsoft Yahei"/>
              <a:cs typeface="Microsoft Yahei"/>
            </a:endParaRPr>
          </a:p>
        </p:txBody>
      </p:sp>
      <p:sp>
        <p:nvSpPr>
          <p:cNvPr id="4" name="TextBox 4"/>
          <p:cNvSpPr txBox="1"/>
          <p:nvPr/>
        </p:nvSpPr>
        <p:spPr>
          <a:xfrm>
            <a:off x="4293502" y="4349349"/>
            <a:ext cx="360499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2025">
                <a:solidFill>
                  <a:srgbClr val="000000">
                    <a:alpha val="100000"/>
                  </a:srgbClr>
                </a:solidFill>
                <a:latin typeface="Microsoft Yahei"/>
                <a:ea typeface="Microsoft Yahei"/>
                <a:cs typeface="Microsoft Yahei"/>
              </a:rPr>
              <a:t>2024-01-29</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50963"/>
            <a:ext cx="2181249" cy="695773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rot="5400000">
            <a:off x="-2669843" y="1842943"/>
            <a:ext cx="8139131" cy="3872103"/>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12300">
                <a:solidFill>
                  <a:srgbClr val="FFFFFF">
                    <a:alpha val="46000"/>
                  </a:srgbClr>
                </a:solidFill>
                <a:latin typeface="Microsoft Yahei"/>
                <a:ea typeface="Microsoft Yahei"/>
                <a:cs typeface="Microsoft Yahei"/>
              </a:rPr>
              <a:t>contents</a:t>
            </a:r>
          </a:p>
        </p:txBody>
      </p:sp>
      <p:sp>
        <p:nvSpPr>
          <p:cNvPr id="4" name="TextBox 4"/>
          <p:cNvSpPr txBox="1"/>
          <p:nvPr/>
        </p:nvSpPr>
        <p:spPr>
          <a:xfrm>
            <a:off x="2181249" y="2574463"/>
            <a:ext cx="362699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9225" b="1">
                <a:solidFill>
                  <a:schemeClr val="accent1">
                    <a:alpha val="100000"/>
                  </a:schemeClr>
                </a:solidFill>
                <a:latin typeface="Microsoft Yahei"/>
                <a:ea typeface="Microsoft Yahei"/>
                <a:cs typeface="Microsoft Yahei"/>
              </a:rPr>
              <a:t>目录</a:t>
            </a:r>
          </a:p>
        </p:txBody>
      </p:sp>
      <p:sp>
        <p:nvSpPr>
          <p:cNvPr id="5" name="TextBox 5"/>
          <p:cNvSpPr txBox="1"/>
          <p:nvPr/>
        </p:nvSpPr>
        <p:spPr>
          <a:xfrm>
            <a:off x="6376199" y="1111423"/>
            <a:ext cx="5391267" cy="4819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数据采集概述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数据采集工具与软件</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网络数据采集</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数据库数据采集</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数据清洗与预处理</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数据采集实践案例</a:t>
            </a:r>
          </a:p>
        </p:txBody>
      </p:sp>
      <p:cxnSp>
        <p:nvCxnSpPr>
          <p:cNvPr id="6" name="Connector 6"/>
          <p:cNvCxnSpPr/>
          <p:nvPr/>
        </p:nvCxnSpPr>
        <p:spPr>
          <a:xfrm flipH="1">
            <a:off x="5999076" y="1410844"/>
            <a:ext cx="0" cy="4034118"/>
          </a:xfrm>
          <a:prstGeom prst="line">
            <a:avLst/>
          </a:prstGeom>
          <a:ln w="9525">
            <a:solidFill>
              <a:schemeClr val="accent1"/>
            </a:solidFill>
            <a:prstDash val="solid"/>
            <a:headEnd type="oval"/>
            <a:tailEnd type="oval"/>
          </a:ln>
        </p:spPr>
        <p:style>
          <a:lnRef idx="0">
            <a:schemeClr val="accent1"/>
          </a:lnRef>
          <a:fillRef idx="1">
            <a:schemeClr val="accent1"/>
          </a:fillRef>
          <a:effectRef idx="0">
            <a:schemeClr val="accent1"/>
          </a:effectRef>
          <a:fontRef idx="minor">
            <a:schemeClr val="lt1"/>
          </a:fontRef>
        </p:style>
      </p:cxn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562600" y="2304610"/>
            <a:ext cx="1066800" cy="1066800"/>
          </a:xfrm>
          <a:prstGeom prst="rect">
            <a:avLst/>
          </a:prstGeom>
          <a:solidFill>
            <a:schemeClr val="accent2">
              <a:lumMod val="20000"/>
              <a:lumOff val="80000"/>
              <a:alpha val="100000"/>
            </a:schemeClr>
          </a:solidFill>
          <a:ln w="19050">
            <a:solidFill>
              <a:srgbClr val="000000">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2770323" y="2304610"/>
            <a:ext cx="6651353" cy="10313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5775" b="1">
                <a:solidFill>
                  <a:schemeClr val="dk1">
                    <a:alpha val="100000"/>
                  </a:schemeClr>
                </a:solidFill>
                <a:latin typeface="Microsoft Yahei"/>
                <a:ea typeface="Microsoft Yahei"/>
                <a:cs typeface="Microsoft Yahei"/>
              </a:rPr>
              <a:t>01</a:t>
            </a:r>
          </a:p>
        </p:txBody>
      </p:sp>
      <p:sp>
        <p:nvSpPr>
          <p:cNvPr id="4" name="TextBox 4"/>
          <p:cNvSpPr txBox="1"/>
          <p:nvPr/>
        </p:nvSpPr>
        <p:spPr>
          <a:xfrm>
            <a:off x="3235297" y="3578030"/>
            <a:ext cx="5724525" cy="1571625"/>
          </a:xfrm>
          <a:prstGeom prst="rect">
            <a:avLst/>
          </a:prstGeom>
        </p:spPr>
        <p:txBody>
          <a:bodyPr vert="horz" wrap="square" lIns="114300" tIns="57150" rIns="114300" bIns="5715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3825" b="1">
                <a:solidFill>
                  <a:srgbClr val="000000">
                    <a:alpha val="100000"/>
                  </a:srgbClr>
                </a:solidFill>
                <a:latin typeface="Microsoft Yahei"/>
                <a:ea typeface="Microsoft Yahei"/>
                <a:cs typeface="Microsoft Yahei"/>
              </a:rPr>
              <a:t>数据采集概述</a:t>
            </a:r>
          </a:p>
        </p:txBody>
      </p:sp>
      <p:cxnSp>
        <p:nvCxnSpPr>
          <p:cNvPr id="5" name="Connector 5"/>
          <p:cNvCxnSpPr/>
          <p:nvPr/>
        </p:nvCxnSpPr>
        <p:spPr>
          <a:xfrm flipV="1">
            <a:off x="6881808" y="1961467"/>
            <a:ext cx="964777" cy="686285"/>
          </a:xfrm>
          <a:prstGeom prst="line">
            <a:avLst/>
          </a:prstGeom>
          <a:ln w="19050">
            <a:solidFill>
              <a:schemeClr val="dk1"/>
            </a:solidFill>
            <a:prstDash val="solid"/>
            <a:headEnd type="none"/>
            <a:tailEnd type="none"/>
          </a:ln>
        </p:spPr>
        <p:style>
          <a:lnRef idx="0">
            <a:schemeClr val="dk1"/>
          </a:lnRef>
          <a:fillRef idx="1">
            <a:schemeClr val="dk1"/>
          </a:fillRef>
          <a:effectRef idx="0">
            <a:schemeClr val="dk1"/>
          </a:effectRef>
          <a:fontRef idx="minor">
            <a:schemeClr val="lt1"/>
          </a:fontRef>
        </p:style>
      </p:cxnSp>
      <p:cxnSp>
        <p:nvCxnSpPr>
          <p:cNvPr id="6" name="Connector 6"/>
          <p:cNvCxnSpPr/>
          <p:nvPr/>
        </p:nvCxnSpPr>
        <p:spPr>
          <a:xfrm flipV="1">
            <a:off x="4377943" y="2742715"/>
            <a:ext cx="964777" cy="686285"/>
          </a:xfrm>
          <a:prstGeom prst="line">
            <a:avLst/>
          </a:prstGeom>
          <a:ln w="19050">
            <a:solidFill>
              <a:schemeClr val="dk1">
                <a:lumMod val="50000"/>
                <a:lumOff val="50000"/>
              </a:schemeClr>
            </a:solidFill>
            <a:prstDash val="solid"/>
            <a:headEnd type="none"/>
            <a:tailEnd type="none"/>
          </a:ln>
        </p:spPr>
        <p:style>
          <a:lnRef idx="0">
            <a:schemeClr val="dk1"/>
          </a:lnRef>
          <a:fillRef idx="1">
            <a:schemeClr val="dk1"/>
          </a:fillRef>
          <a:effectRef idx="0">
            <a:schemeClr val="dk1"/>
          </a:effectRef>
          <a:fontRef idx="minor">
            <a:schemeClr val="lt1"/>
          </a:fontRef>
        </p:style>
      </p:cxn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51" r="151"/>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数据采集是指从传感器和其他待测设备等模拟和数字被测单元中自动采集非电量或者电量信号，送到上位机中进行分析、处理的过程。</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数据采集是数据处理的基础，只有采集到准确、完整的数据，才能进行后续的数据分析、处理和应用。</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数据采集的定义与意义</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意义</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定义</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7417" r="17417"/>
          <a:stretch>
            <a:fillRect/>
          </a:stretch>
        </p:blipFill>
        <p:spPr>
          <a:xfrm>
            <a:off x="3352886" y="2055085"/>
            <a:ext cx="2476500" cy="2476500"/>
          </a:xfrm>
          <a:prstGeom prst="ellipse">
            <a:avLst/>
          </a:prstGeom>
        </p:spPr>
      </p:pic>
      <p:pic>
        <p:nvPicPr>
          <p:cNvPr id="3" name="Picture 3"/>
          <p:cNvPicPr>
            <a:picLocks noChangeAspect="1"/>
          </p:cNvPicPr>
          <p:nvPr/>
        </p:nvPicPr>
        <p:blipFill>
          <a:blip r:embed="rId3"/>
          <a:srcRect l="14958" r="14958"/>
          <a:stretch>
            <a:fillRect/>
          </a:stretch>
        </p:blipFill>
        <p:spPr>
          <a:xfrm>
            <a:off x="6374798" y="2055085"/>
            <a:ext cx="2476500" cy="2476500"/>
          </a:xfrm>
          <a:prstGeom prst="ellipse">
            <a:avLst/>
          </a:prstGeom>
        </p:spPr>
      </p:pic>
      <p:grpSp>
        <p:nvGrpSpPr>
          <p:cNvPr id="4" name="Group 4"/>
          <p:cNvGrpSpPr/>
          <p:nvPr/>
        </p:nvGrpSpPr>
        <p:grpSpPr>
          <a:xfrm>
            <a:off x="3352886" y="2107432"/>
            <a:ext cx="665795" cy="665791"/>
            <a:chOff x="3352886" y="2107432"/>
            <a:chExt cx="665795" cy="665791"/>
          </a:xfrm>
        </p:grpSpPr>
        <p:sp>
          <p:nvSpPr>
            <p:cNvPr id="5" name="AutoShape 5"/>
            <p:cNvSpPr/>
            <p:nvPr/>
          </p:nvSpPr>
          <p:spPr>
            <a:xfrm>
              <a:off x="3352886"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6" name="Freeform 6"/>
            <p:cNvSpPr/>
            <p:nvPr/>
          </p:nvSpPr>
          <p:spPr>
            <a:xfrm>
              <a:off x="3532726" y="2292906"/>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 name="Group 7"/>
          <p:cNvGrpSpPr/>
          <p:nvPr/>
        </p:nvGrpSpPr>
        <p:grpSpPr>
          <a:xfrm>
            <a:off x="8174522" y="2107432"/>
            <a:ext cx="665795" cy="665791"/>
            <a:chOff x="8174522" y="2107432"/>
            <a:chExt cx="665795" cy="665791"/>
          </a:xfrm>
        </p:grpSpPr>
        <p:sp>
          <p:nvSpPr>
            <p:cNvPr id="8" name="AutoShape 8"/>
            <p:cNvSpPr/>
            <p:nvPr/>
          </p:nvSpPr>
          <p:spPr>
            <a:xfrm>
              <a:off x="8174522"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9" name="Freeform 9"/>
            <p:cNvSpPr/>
            <p:nvPr/>
          </p:nvSpPr>
          <p:spPr>
            <a:xfrm>
              <a:off x="8354362" y="2273856"/>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4252748" y="4178300"/>
            <a:ext cx="665795" cy="665791"/>
            <a:chOff x="4252748" y="4178300"/>
            <a:chExt cx="665795" cy="665791"/>
          </a:xfrm>
        </p:grpSpPr>
        <p:sp>
          <p:nvSpPr>
            <p:cNvPr id="11" name="AutoShape 11"/>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12" name="Freeform 12"/>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7274660" y="4178300"/>
            <a:ext cx="665795" cy="665791"/>
            <a:chOff x="7274660" y="4178300"/>
            <a:chExt cx="665795" cy="665791"/>
          </a:xfrm>
        </p:grpSpPr>
        <p:sp>
          <p:nvSpPr>
            <p:cNvPr id="14" name="AutoShape 14"/>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15" name="Freeform 15"/>
            <p:cNvSpPr/>
            <p:nvPr/>
          </p:nvSpPr>
          <p:spPr>
            <a:xfrm>
              <a:off x="7469003" y="4363774"/>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6" name="AutoShape 16"/>
          <p:cNvSpPr/>
          <p:nvPr/>
        </p:nvSpPr>
        <p:spPr>
          <a:xfrm>
            <a:off x="633036" y="2037683"/>
            <a:ext cx="2553871"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传感器采集</a:t>
            </a:r>
            <a:endParaRPr lang="en-US" sz="1100"/>
          </a:p>
        </p:txBody>
      </p:sp>
      <p:sp>
        <p:nvSpPr>
          <p:cNvPr id="17" name="AutoShape 17"/>
          <p:cNvSpPr/>
          <p:nvPr/>
        </p:nvSpPr>
        <p:spPr>
          <a:xfrm>
            <a:off x="1940528" y="4661950"/>
            <a:ext cx="2084356" cy="403578"/>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系统日志采集</a:t>
            </a:r>
            <a:endParaRPr lang="en-US" sz="1100"/>
          </a:p>
        </p:txBody>
      </p:sp>
      <p:sp>
        <p:nvSpPr>
          <p:cNvPr id="18" name="AutoShape 18"/>
          <p:cNvSpPr/>
          <p:nvPr/>
        </p:nvSpPr>
        <p:spPr>
          <a:xfrm>
            <a:off x="9015108" y="2037683"/>
            <a:ext cx="2569478" cy="44168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网络数据采集</a:t>
            </a:r>
            <a:endParaRPr lang="en-US" sz="1100"/>
          </a:p>
        </p:txBody>
      </p:sp>
      <p:sp>
        <p:nvSpPr>
          <p:cNvPr id="19" name="AutoShape 19"/>
          <p:cNvSpPr/>
          <p:nvPr/>
        </p:nvSpPr>
        <p:spPr>
          <a:xfrm>
            <a:off x="8314658" y="4661950"/>
            <a:ext cx="2084356"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问卷调查采集</a:t>
            </a:r>
            <a:endParaRPr lang="en-US" sz="1100"/>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数据采集的常用方法</a:t>
              </a:r>
            </a:p>
          </p:txBody>
        </p:sp>
      </p:grpSp>
      <p:sp>
        <p:nvSpPr>
          <p:cNvPr id="42" name="TextBox 42"/>
          <p:cNvSpPr txBox="1"/>
          <p:nvPr/>
        </p:nvSpPr>
        <p:spPr>
          <a:xfrm>
            <a:off x="633255"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利用传感器将非电量信号转换为电信号，再进行采集。</a:t>
            </a:r>
          </a:p>
        </p:txBody>
      </p:sp>
      <p:sp>
        <p:nvSpPr>
          <p:cNvPr id="43" name="TextBox 43"/>
          <p:cNvSpPr txBox="1"/>
          <p:nvPr/>
        </p:nvSpPr>
        <p:spPr>
          <a:xfrm>
            <a:off x="9015108"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通过网络爬虫等技术，从互联网上采集数据。</a:t>
            </a:r>
          </a:p>
        </p:txBody>
      </p:sp>
      <p:sp>
        <p:nvSpPr>
          <p:cNvPr id="44" name="TextBox 44"/>
          <p:cNvSpPr txBox="1"/>
          <p:nvPr/>
        </p:nvSpPr>
        <p:spPr>
          <a:xfrm>
            <a:off x="1940528" y="5112856"/>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通过读取和分析系统日志，收集有关系统和应用程序的信息。</a:t>
            </a:r>
          </a:p>
        </p:txBody>
      </p:sp>
      <p:sp>
        <p:nvSpPr>
          <p:cNvPr id="45" name="TextBox 45"/>
          <p:cNvSpPr txBox="1"/>
          <p:nvPr/>
        </p:nvSpPr>
        <p:spPr>
          <a:xfrm>
            <a:off x="7845361" y="5065527"/>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通过设计问卷，向目标群体发放并收集数据。</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3164019" y="2833673"/>
            <a:ext cx="1616136" cy="16161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633268" y="2833673"/>
            <a:ext cx="1616136" cy="1616136"/>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102515" y="2833673"/>
            <a:ext cx="1616136" cy="16161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7571764" y="2833673"/>
            <a:ext cx="1616136" cy="1616136"/>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3487002" y="3175240"/>
            <a:ext cx="970170" cy="94057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5510" b="1">
                <a:solidFill>
                  <a:srgbClr val="FFFFFF">
                    <a:alpha val="100000"/>
                  </a:srgbClr>
                </a:solidFill>
                <a:latin typeface="Microsoft Yahei"/>
                <a:ea typeface="Microsoft Yahei"/>
                <a:cs typeface="Microsoft Yahei"/>
              </a:rPr>
              <a:t>A</a:t>
            </a:r>
            <a:endParaRPr lang="en-US" sz="1100"/>
          </a:p>
        </p:txBody>
      </p:sp>
      <p:sp>
        <p:nvSpPr>
          <p:cNvPr id="7" name="AutoShape 7"/>
          <p:cNvSpPr/>
          <p:nvPr/>
        </p:nvSpPr>
        <p:spPr>
          <a:xfrm>
            <a:off x="4956251" y="3175240"/>
            <a:ext cx="970170" cy="94057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5510" b="1">
                <a:solidFill>
                  <a:srgbClr val="FFFFFF">
                    <a:alpha val="100000"/>
                  </a:srgbClr>
                </a:solidFill>
                <a:latin typeface="Microsoft Yahei"/>
                <a:ea typeface="Microsoft Yahei"/>
                <a:cs typeface="Microsoft Yahei"/>
              </a:rPr>
              <a:t>B</a:t>
            </a:r>
            <a:endParaRPr lang="en-US" sz="1100"/>
          </a:p>
        </p:txBody>
      </p:sp>
      <p:sp>
        <p:nvSpPr>
          <p:cNvPr id="8" name="AutoShape 8"/>
          <p:cNvSpPr/>
          <p:nvPr/>
        </p:nvSpPr>
        <p:spPr>
          <a:xfrm>
            <a:off x="6425498" y="3175240"/>
            <a:ext cx="970170" cy="94057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5510" b="1">
                <a:solidFill>
                  <a:srgbClr val="FFFFFF">
                    <a:alpha val="100000"/>
                  </a:srgbClr>
                </a:solidFill>
                <a:latin typeface="Microsoft Yahei"/>
                <a:ea typeface="Microsoft Yahei"/>
                <a:cs typeface="Microsoft Yahei"/>
              </a:rPr>
              <a:t>C</a:t>
            </a:r>
            <a:endParaRPr lang="en-US" sz="1100"/>
          </a:p>
        </p:txBody>
      </p:sp>
      <p:sp>
        <p:nvSpPr>
          <p:cNvPr id="9" name="AutoShape 9"/>
          <p:cNvSpPr/>
          <p:nvPr/>
        </p:nvSpPr>
        <p:spPr>
          <a:xfrm>
            <a:off x="7894747" y="3175240"/>
            <a:ext cx="970170" cy="94057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5510" b="1">
                <a:solidFill>
                  <a:srgbClr val="FFFFFF">
                    <a:alpha val="100000"/>
                  </a:srgbClr>
                </a:solidFill>
                <a:latin typeface="Microsoft Yahei"/>
                <a:ea typeface="Microsoft Yahei"/>
                <a:cs typeface="Microsoft Yahei"/>
              </a:rPr>
              <a:t>D</a:t>
            </a:r>
            <a:endParaRPr lang="en-US" sz="1100"/>
          </a:p>
        </p:txBody>
      </p: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数据采集的注意事项</a:t>
              </a:r>
            </a:p>
          </p:txBody>
        </p:sp>
      </p:grpSp>
      <p:sp>
        <p:nvSpPr>
          <p:cNvPr id="32" name="TextBox 32"/>
          <p:cNvSpPr txBox="1"/>
          <p:nvPr/>
        </p:nvSpPr>
        <p:spPr>
          <a:xfrm>
            <a:off x="768919" y="1491953"/>
            <a:ext cx="401123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2025" b="1">
                <a:solidFill>
                  <a:schemeClr val="accent1">
                    <a:alpha val="100000"/>
                  </a:schemeClr>
                </a:solidFill>
                <a:latin typeface="Microsoft Yahei"/>
                <a:ea typeface="Microsoft Yahei"/>
                <a:cs typeface="Microsoft Yahei"/>
              </a:rPr>
              <a:t>确保数据准确性</a:t>
            </a:r>
          </a:p>
        </p:txBody>
      </p:sp>
      <p:sp>
        <p:nvSpPr>
          <p:cNvPr id="33" name="TextBox 33"/>
          <p:cNvSpPr txBox="1"/>
          <p:nvPr/>
        </p:nvSpPr>
        <p:spPr>
          <a:xfrm>
            <a:off x="644725" y="1982286"/>
            <a:ext cx="4133850" cy="85138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87000"/>
              </a:lnSpc>
            </a:pPr>
            <a:r>
              <a:rPr lang="en-US" sz="1500">
                <a:solidFill>
                  <a:schemeClr val="dk1">
                    <a:alpha val="100000"/>
                  </a:schemeClr>
                </a:solidFill>
                <a:latin typeface="Microsoft Yahei"/>
                <a:ea typeface="Microsoft Yahei"/>
                <a:cs typeface="Microsoft Yahei"/>
              </a:rPr>
              <a:t>在数据采集过程中，要确保采集到的数据准确、可靠，避免数据误差和失真。</a:t>
            </a:r>
          </a:p>
        </p:txBody>
      </p:sp>
      <p:sp>
        <p:nvSpPr>
          <p:cNvPr id="34" name="TextBox 34"/>
          <p:cNvSpPr txBox="1"/>
          <p:nvPr/>
        </p:nvSpPr>
        <p:spPr>
          <a:xfrm>
            <a:off x="6102515" y="1491953"/>
            <a:ext cx="40109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注意数据安全性</a:t>
            </a:r>
          </a:p>
        </p:txBody>
      </p:sp>
      <p:sp>
        <p:nvSpPr>
          <p:cNvPr id="35" name="TextBox 35"/>
          <p:cNvSpPr txBox="1"/>
          <p:nvPr/>
        </p:nvSpPr>
        <p:spPr>
          <a:xfrm>
            <a:off x="6102515" y="1982286"/>
            <a:ext cx="4133850" cy="85138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在数据采集过程中，要注意保护数据的安全性和隐私性，避免数据泄露和滥用。</a:t>
            </a:r>
          </a:p>
        </p:txBody>
      </p:sp>
      <p:sp>
        <p:nvSpPr>
          <p:cNvPr id="36" name="TextBox 36"/>
          <p:cNvSpPr txBox="1"/>
          <p:nvPr/>
        </p:nvSpPr>
        <p:spPr>
          <a:xfrm>
            <a:off x="2297292" y="4606720"/>
            <a:ext cx="401123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2025" b="1">
                <a:solidFill>
                  <a:schemeClr val="accent1">
                    <a:alpha val="100000"/>
                  </a:schemeClr>
                </a:solidFill>
                <a:latin typeface="Microsoft Yahei"/>
                <a:ea typeface="Microsoft Yahei"/>
                <a:cs typeface="Microsoft Yahei"/>
              </a:rPr>
              <a:t>确保数据完整性</a:t>
            </a:r>
          </a:p>
        </p:txBody>
      </p:sp>
      <p:sp>
        <p:nvSpPr>
          <p:cNvPr id="37" name="TextBox 37"/>
          <p:cNvSpPr txBox="1"/>
          <p:nvPr/>
        </p:nvSpPr>
        <p:spPr>
          <a:xfrm>
            <a:off x="2173097" y="5097054"/>
            <a:ext cx="4133850" cy="85138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87000"/>
              </a:lnSpc>
            </a:pPr>
            <a:r>
              <a:rPr lang="en-US" sz="1500">
                <a:solidFill>
                  <a:schemeClr val="dk1">
                    <a:alpha val="100000"/>
                  </a:schemeClr>
                </a:solidFill>
                <a:latin typeface="Microsoft Yahei"/>
                <a:ea typeface="Microsoft Yahei"/>
                <a:cs typeface="Microsoft Yahei"/>
              </a:rPr>
              <a:t>要采集到足够全面、完整的数据，以便后续的数据分析和处理。</a:t>
            </a:r>
          </a:p>
        </p:txBody>
      </p:sp>
      <p:sp>
        <p:nvSpPr>
          <p:cNvPr id="38" name="TextBox 38"/>
          <p:cNvSpPr txBox="1"/>
          <p:nvPr/>
        </p:nvSpPr>
        <p:spPr>
          <a:xfrm>
            <a:off x="7630887" y="4606720"/>
            <a:ext cx="40109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遵循相关法律法规</a:t>
            </a:r>
          </a:p>
        </p:txBody>
      </p:sp>
      <p:sp>
        <p:nvSpPr>
          <p:cNvPr id="39" name="TextBox 39"/>
          <p:cNvSpPr txBox="1"/>
          <p:nvPr/>
        </p:nvSpPr>
        <p:spPr>
          <a:xfrm>
            <a:off x="7630887" y="5097054"/>
            <a:ext cx="4133850" cy="85138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在数据采集过程中，要遵守相关法律法规和规定，确保数据采集的合法性和合规性。</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562600" y="2304610"/>
            <a:ext cx="1066800" cy="1066800"/>
          </a:xfrm>
          <a:prstGeom prst="rect">
            <a:avLst/>
          </a:prstGeom>
          <a:solidFill>
            <a:schemeClr val="accent2">
              <a:lumMod val="20000"/>
              <a:lumOff val="80000"/>
              <a:alpha val="100000"/>
            </a:schemeClr>
          </a:solidFill>
          <a:ln w="19050">
            <a:solidFill>
              <a:srgbClr val="000000">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2770323" y="2304610"/>
            <a:ext cx="6651353" cy="10313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5775" b="1">
                <a:solidFill>
                  <a:schemeClr val="dk1">
                    <a:alpha val="100000"/>
                  </a:schemeClr>
                </a:solidFill>
                <a:latin typeface="Microsoft Yahei"/>
                <a:ea typeface="Microsoft Yahei"/>
                <a:cs typeface="Microsoft Yahei"/>
              </a:rPr>
              <a:t>02</a:t>
            </a:r>
          </a:p>
        </p:txBody>
      </p:sp>
      <p:sp>
        <p:nvSpPr>
          <p:cNvPr id="4" name="TextBox 4"/>
          <p:cNvSpPr txBox="1"/>
          <p:nvPr/>
        </p:nvSpPr>
        <p:spPr>
          <a:xfrm>
            <a:off x="3235297" y="3578030"/>
            <a:ext cx="5724525" cy="1571625"/>
          </a:xfrm>
          <a:prstGeom prst="rect">
            <a:avLst/>
          </a:prstGeom>
        </p:spPr>
        <p:txBody>
          <a:bodyPr vert="horz" wrap="square" lIns="114300" tIns="57150" rIns="114300" bIns="5715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3825" b="1">
                <a:solidFill>
                  <a:srgbClr val="000000">
                    <a:alpha val="100000"/>
                  </a:srgbClr>
                </a:solidFill>
                <a:latin typeface="Microsoft Yahei"/>
                <a:ea typeface="Microsoft Yahei"/>
                <a:cs typeface="Microsoft Yahei"/>
              </a:rPr>
              <a:t>数据采集工具与软件</a:t>
            </a:r>
          </a:p>
        </p:txBody>
      </p:sp>
      <p:cxnSp>
        <p:nvCxnSpPr>
          <p:cNvPr id="5" name="Connector 5"/>
          <p:cNvCxnSpPr/>
          <p:nvPr/>
        </p:nvCxnSpPr>
        <p:spPr>
          <a:xfrm flipV="1">
            <a:off x="6881808" y="1961467"/>
            <a:ext cx="964777" cy="686285"/>
          </a:xfrm>
          <a:prstGeom prst="line">
            <a:avLst/>
          </a:prstGeom>
          <a:ln w="19050">
            <a:solidFill>
              <a:schemeClr val="dk1"/>
            </a:solidFill>
            <a:prstDash val="solid"/>
            <a:headEnd type="none"/>
            <a:tailEnd type="none"/>
          </a:ln>
        </p:spPr>
        <p:style>
          <a:lnRef idx="0">
            <a:schemeClr val="dk1"/>
          </a:lnRef>
          <a:fillRef idx="1">
            <a:schemeClr val="dk1"/>
          </a:fillRef>
          <a:effectRef idx="0">
            <a:schemeClr val="dk1"/>
          </a:effectRef>
          <a:fontRef idx="minor">
            <a:schemeClr val="lt1"/>
          </a:fontRef>
        </p:style>
      </p:cxnSp>
      <p:cxnSp>
        <p:nvCxnSpPr>
          <p:cNvPr id="6" name="Connector 6"/>
          <p:cNvCxnSpPr/>
          <p:nvPr/>
        </p:nvCxnSpPr>
        <p:spPr>
          <a:xfrm flipV="1">
            <a:off x="4377943" y="2742715"/>
            <a:ext cx="964777" cy="686285"/>
          </a:xfrm>
          <a:prstGeom prst="line">
            <a:avLst/>
          </a:prstGeom>
          <a:ln w="19050">
            <a:solidFill>
              <a:schemeClr val="dk1">
                <a:lumMod val="50000"/>
                <a:lumOff val="50000"/>
              </a:schemeClr>
            </a:solidFill>
            <a:prstDash val="solid"/>
            <a:headEnd type="none"/>
            <a:tailEnd type="none"/>
          </a:ln>
        </p:spPr>
        <p:style>
          <a:lnRef idx="0">
            <a:schemeClr val="dk1"/>
          </a:lnRef>
          <a:fillRef idx="1">
            <a:schemeClr val="dk1"/>
          </a:fillRef>
          <a:effectRef idx="0">
            <a:schemeClr val="dk1"/>
          </a:effectRef>
          <a:fontRef idx="minor">
            <a:schemeClr val="lt1"/>
          </a:fontRef>
        </p:style>
      </p:cxn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flipV="1">
            <a:off x="5226940" y="2711199"/>
            <a:ext cx="869059" cy="556467"/>
          </a:xfrm>
          <a:prstGeom prst="line">
            <a:avLst/>
          </a:prstGeom>
          <a:ln w="1905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3" name="Connector 3"/>
          <p:cNvCxnSpPr/>
          <p:nvPr/>
        </p:nvCxnSpPr>
        <p:spPr>
          <a:xfrm flipH="1">
            <a:off x="6085799" y="2787060"/>
            <a:ext cx="787048" cy="457877"/>
          </a:xfrm>
          <a:prstGeom prst="line">
            <a:avLst/>
          </a:prstGeom>
          <a:ln w="1905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4" name="Connector 4"/>
          <p:cNvCxnSpPr/>
          <p:nvPr/>
        </p:nvCxnSpPr>
        <p:spPr>
          <a:xfrm flipH="1" flipV="1">
            <a:off x="6096000" y="3252176"/>
            <a:ext cx="0" cy="1146048"/>
          </a:xfrm>
          <a:prstGeom prst="line">
            <a:avLst/>
          </a:prstGeom>
          <a:ln w="1905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5" name="AutoShape 5"/>
          <p:cNvSpPr/>
          <p:nvPr/>
        </p:nvSpPr>
        <p:spPr>
          <a:xfrm>
            <a:off x="654974" y="1746676"/>
            <a:ext cx="4692565" cy="1777323"/>
          </a:xfrm>
          <a:prstGeom prst="snip1Rect">
            <a:avLst>
              <a:gd name="adj" fmla="val 25816"/>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897941" y="2525610"/>
            <a:ext cx="419981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如问卷星、腾讯问卷等，用于在线设计和发布问卷，收集大量数据。</a:t>
            </a:r>
          </a:p>
        </p:txBody>
      </p:sp>
      <p:sp>
        <p:nvSpPr>
          <p:cNvPr id="7" name="TextBox 7"/>
          <p:cNvSpPr txBox="1"/>
          <p:nvPr/>
        </p:nvSpPr>
        <p:spPr>
          <a:xfrm>
            <a:off x="897941" y="1951443"/>
            <a:ext cx="3851172"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问卷调查工具</a:t>
            </a:r>
          </a:p>
        </p:txBody>
      </p:sp>
      <p:sp>
        <p:nvSpPr>
          <p:cNvPr id="8" name="AutoShape 8"/>
          <p:cNvSpPr/>
          <p:nvPr/>
        </p:nvSpPr>
        <p:spPr>
          <a:xfrm>
            <a:off x="5575257" y="2695566"/>
            <a:ext cx="1041485" cy="1064453"/>
          </a:xfrm>
          <a:prstGeom prst="ellipse">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692637" y="2815534"/>
            <a:ext cx="806727" cy="82451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10800000">
            <a:off x="5065769" y="1746676"/>
            <a:ext cx="281771" cy="281771"/>
          </a:xfrm>
          <a:prstGeom prst="r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62010" y="1746676"/>
            <a:ext cx="4692565" cy="1777323"/>
          </a:xfrm>
          <a:prstGeom prst="snip1Rect">
            <a:avLst>
              <a:gd name="adj" fmla="val 2581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rot="10800000">
            <a:off x="11272804" y="1746676"/>
            <a:ext cx="281771" cy="281771"/>
          </a:xfrm>
          <a:prstGeom prst="r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2304288" y="4201903"/>
            <a:ext cx="7583424" cy="1744811"/>
          </a:xfrm>
          <a:prstGeom prst="snip1Rect">
            <a:avLst>
              <a:gd name="adj" fmla="val 25374"/>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rot="10800000">
            <a:off x="9605942" y="4201903"/>
            <a:ext cx="281771" cy="281771"/>
          </a:xfrm>
          <a:prstGeom prst="rtTriangle">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7096195" y="2525610"/>
            <a:ext cx="419981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如Scrapy、BeautifulSoup等，用于从互联网上自动抓取数据。</a:t>
            </a:r>
          </a:p>
        </p:txBody>
      </p:sp>
      <p:sp>
        <p:nvSpPr>
          <p:cNvPr id="16" name="TextBox 16"/>
          <p:cNvSpPr txBox="1"/>
          <p:nvPr/>
        </p:nvSpPr>
        <p:spPr>
          <a:xfrm>
            <a:off x="7096195" y="1966682"/>
            <a:ext cx="3948708"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网络爬虫工具</a:t>
            </a:r>
          </a:p>
        </p:txBody>
      </p:sp>
      <p:sp>
        <p:nvSpPr>
          <p:cNvPr id="17" name="TextBox 17"/>
          <p:cNvSpPr txBox="1"/>
          <p:nvPr/>
        </p:nvSpPr>
        <p:spPr>
          <a:xfrm>
            <a:off x="2571608" y="4965724"/>
            <a:ext cx="68766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如MySQL、Oracle等，用于存储和管理大量数据。</a:t>
            </a:r>
          </a:p>
        </p:txBody>
      </p:sp>
      <p:sp>
        <p:nvSpPr>
          <p:cNvPr id="18" name="TextBox 18"/>
          <p:cNvSpPr txBox="1"/>
          <p:nvPr/>
        </p:nvSpPr>
        <p:spPr>
          <a:xfrm>
            <a:off x="2571608" y="4415940"/>
            <a:ext cx="4371364"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数据库工具</a:t>
            </a:r>
          </a:p>
        </p:txBody>
      </p:sp>
      <p:sp>
        <p:nvSpPr>
          <p:cNvPr id="19" name="Freeform 19"/>
          <p:cNvSpPr/>
          <p:nvPr/>
        </p:nvSpPr>
        <p:spPr>
          <a:xfrm>
            <a:off x="5885368" y="3029673"/>
            <a:ext cx="396240" cy="420624"/>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常用数据采集工具介绍</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6667" r="16667"/>
          <a:stretch>
            <a:fillRect/>
          </a:stretch>
        </p:blipFill>
        <p:spPr>
          <a:xfrm>
            <a:off x="4289936" y="1498289"/>
            <a:ext cx="3861422" cy="3861422"/>
          </a:xfrm>
          <a:prstGeom prst="diamond">
            <a:avLst/>
          </a:prstGeom>
        </p:spPr>
      </p:pic>
      <p:grpSp>
        <p:nvGrpSpPr>
          <p:cNvPr id="3" name="Group 3"/>
          <p:cNvGrpSpPr/>
          <p:nvPr/>
        </p:nvGrpSpPr>
        <p:grpSpPr>
          <a:xfrm>
            <a:off x="44972" y="1608799"/>
            <a:ext cx="5067193" cy="1224567"/>
            <a:chOff x="44972" y="1608799"/>
            <a:chExt cx="5067193" cy="1224567"/>
          </a:xfrm>
        </p:grpSpPr>
        <p:sp>
          <p:nvSpPr>
            <p:cNvPr id="4" name="AutoShape 4"/>
            <p:cNvSpPr/>
            <p:nvPr/>
          </p:nvSpPr>
          <p:spPr>
            <a:xfrm>
              <a:off x="4429413" y="1744054"/>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16800" y="213118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能够自动或半自动地从目标源中抓取数据。</a:t>
              </a:r>
            </a:p>
          </p:txBody>
        </p:sp>
        <p:sp>
          <p:nvSpPr>
            <p:cNvPr id="6" name="TextBox 6"/>
            <p:cNvSpPr txBox="1"/>
            <p:nvPr/>
          </p:nvSpPr>
          <p:spPr>
            <a:xfrm>
              <a:off x="44972" y="160879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数据抓取功能</a:t>
              </a:r>
            </a:p>
          </p:txBody>
        </p:sp>
        <p:sp>
          <p:nvSpPr>
            <p:cNvPr id="7" name="Freeform 7"/>
            <p:cNvSpPr/>
            <p:nvPr/>
          </p:nvSpPr>
          <p:spPr>
            <a:xfrm>
              <a:off x="4566065" y="1914535"/>
              <a:ext cx="418083" cy="363887"/>
            </a:xfrm>
            <a:custGeom>
              <a:rect l="l" t="t" r="r" b="b"/>
              <a:pathLst>
                <a:path w="304800" h="304800">
                  <a:moveTo>
                    <a:pt x="257299" y="240773"/>
                  </a:moveTo>
                  <a:lnTo>
                    <a:pt x="257299" y="258156"/>
                  </a:lnTo>
                  <a:lnTo>
                    <a:pt x="47501" y="258156"/>
                  </a:lnTo>
                  <a:lnTo>
                    <a:pt x="47501" y="240773"/>
                  </a:lnTo>
                  <a:cubicBezTo>
                    <a:pt x="47501" y="240773"/>
                    <a:pt x="43015" y="231162"/>
                    <a:pt x="67361" y="208112"/>
                  </a:cubicBezTo>
                  <a:cubicBezTo>
                    <a:pt x="91688" y="185071"/>
                    <a:pt x="88487" y="125511"/>
                    <a:pt x="88487" y="85173"/>
                  </a:cubicBezTo>
                  <a:cubicBezTo>
                    <a:pt x="88487" y="44834"/>
                    <a:pt x="145142" y="43977"/>
                    <a:pt x="145142" y="43977"/>
                  </a:cubicBezTo>
                  <a:lnTo>
                    <a:pt x="147085" y="43977"/>
                  </a:lnTo>
                  <a:cubicBezTo>
                    <a:pt x="147085" y="43996"/>
                    <a:pt x="147085" y="43701"/>
                    <a:pt x="147085" y="37424"/>
                  </a:cubicBezTo>
                  <a:cubicBezTo>
                    <a:pt x="147085" y="33395"/>
                    <a:pt x="133560" y="18802"/>
                    <a:pt x="133560" y="18802"/>
                  </a:cubicBezTo>
                  <a:lnTo>
                    <a:pt x="133360" y="9973"/>
                  </a:lnTo>
                  <a:lnTo>
                    <a:pt x="171555" y="9973"/>
                  </a:lnTo>
                  <a:lnTo>
                    <a:pt x="171298" y="19136"/>
                  </a:lnTo>
                  <a:cubicBezTo>
                    <a:pt x="171298" y="19136"/>
                    <a:pt x="156639" y="33719"/>
                    <a:pt x="156639" y="38014"/>
                  </a:cubicBezTo>
                  <a:cubicBezTo>
                    <a:pt x="156639" y="42167"/>
                    <a:pt x="156639" y="43558"/>
                    <a:pt x="156639" y="43967"/>
                  </a:cubicBezTo>
                  <a:lnTo>
                    <a:pt x="159658" y="43967"/>
                  </a:lnTo>
                  <a:cubicBezTo>
                    <a:pt x="159658" y="43967"/>
                    <a:pt x="216313" y="44825"/>
                    <a:pt x="216313" y="85163"/>
                  </a:cubicBezTo>
                  <a:cubicBezTo>
                    <a:pt x="216313" y="125501"/>
                    <a:pt x="213112" y="185071"/>
                    <a:pt x="237449" y="208121"/>
                  </a:cubicBezTo>
                  <a:cubicBezTo>
                    <a:pt x="261785" y="231172"/>
                    <a:pt x="257299" y="240773"/>
                    <a:pt x="257299" y="240773"/>
                  </a:cubicBezTo>
                  <a:close/>
                  <a:moveTo>
                    <a:pt x="176327" y="267367"/>
                  </a:moveTo>
                  <a:cubicBezTo>
                    <a:pt x="176327" y="280559"/>
                    <a:pt x="165640" y="294827"/>
                    <a:pt x="152457" y="294827"/>
                  </a:cubicBezTo>
                  <a:cubicBezTo>
                    <a:pt x="139275" y="294827"/>
                    <a:pt x="128588" y="280559"/>
                    <a:pt x="128588" y="267367"/>
                  </a:cubicBezTo>
                  <a:cubicBezTo>
                    <a:pt x="128588" y="267662"/>
                    <a:pt x="176327" y="267062"/>
                    <a:pt x="176327" y="26736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7180959" y="1608799"/>
            <a:ext cx="4946836" cy="1224567"/>
            <a:chOff x="7180959" y="1608799"/>
            <a:chExt cx="4946836" cy="1224567"/>
          </a:xfrm>
        </p:grpSpPr>
        <p:sp>
          <p:nvSpPr>
            <p:cNvPr id="9" name="AutoShape 9"/>
            <p:cNvSpPr/>
            <p:nvPr/>
          </p:nvSpPr>
          <p:spPr>
            <a:xfrm>
              <a:off x="7180959" y="168804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27972" y="213118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能够对抓取到的数据进行清洗、去重和格式化等操作。</a:t>
              </a:r>
            </a:p>
          </p:txBody>
        </p:sp>
        <p:sp>
          <p:nvSpPr>
            <p:cNvPr id="11" name="TextBox 11"/>
            <p:cNvSpPr txBox="1"/>
            <p:nvPr/>
          </p:nvSpPr>
          <p:spPr>
            <a:xfrm>
              <a:off x="7606701" y="160879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数据清洗功能</a:t>
              </a:r>
            </a:p>
          </p:txBody>
        </p:sp>
        <p:sp>
          <p:nvSpPr>
            <p:cNvPr id="12" name="Freeform 12"/>
            <p:cNvSpPr/>
            <p:nvPr/>
          </p:nvSpPr>
          <p:spPr>
            <a:xfrm>
              <a:off x="7356302" y="1863389"/>
              <a:ext cx="332068" cy="332068"/>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24384" y="4380910"/>
            <a:ext cx="5067193" cy="1224566"/>
            <a:chOff x="24384" y="4380910"/>
            <a:chExt cx="5067193" cy="1224566"/>
          </a:xfrm>
        </p:grpSpPr>
        <p:sp>
          <p:nvSpPr>
            <p:cNvPr id="14" name="AutoShape 14"/>
            <p:cNvSpPr/>
            <p:nvPr/>
          </p:nvSpPr>
          <p:spPr>
            <a:xfrm>
              <a:off x="4408825" y="443691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196211" y="490329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能够将清洗后的数据存储到数据库或文件中。</a:t>
              </a:r>
            </a:p>
          </p:txBody>
        </p:sp>
        <p:sp>
          <p:nvSpPr>
            <p:cNvPr id="16" name="TextBox 16"/>
            <p:cNvSpPr txBox="1"/>
            <p:nvPr/>
          </p:nvSpPr>
          <p:spPr>
            <a:xfrm>
              <a:off x="24384" y="438091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数据存储功能</a:t>
              </a:r>
            </a:p>
          </p:txBody>
        </p:sp>
        <p:sp>
          <p:nvSpPr>
            <p:cNvPr id="17" name="Freeform 17"/>
            <p:cNvSpPr/>
            <p:nvPr/>
          </p:nvSpPr>
          <p:spPr>
            <a:xfrm>
              <a:off x="4584167" y="4590972"/>
              <a:ext cx="332068" cy="374641"/>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7180959" y="4380910"/>
            <a:ext cx="4946836" cy="1224566"/>
            <a:chOff x="7180959" y="4380910"/>
            <a:chExt cx="4946836" cy="1224566"/>
          </a:xfrm>
        </p:grpSpPr>
        <p:sp>
          <p:nvSpPr>
            <p:cNvPr id="19" name="AutoShape 19"/>
            <p:cNvSpPr/>
            <p:nvPr/>
          </p:nvSpPr>
          <p:spPr>
            <a:xfrm>
              <a:off x="7180959" y="443691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8027972" y="490329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能够根据用户需求定制数据采集流程和规则。</a:t>
              </a:r>
            </a:p>
          </p:txBody>
        </p:sp>
        <p:sp>
          <p:nvSpPr>
            <p:cNvPr id="21" name="TextBox 21"/>
            <p:cNvSpPr txBox="1"/>
            <p:nvPr/>
          </p:nvSpPr>
          <p:spPr>
            <a:xfrm>
              <a:off x="7606701" y="438091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可定制性</a:t>
              </a:r>
            </a:p>
          </p:txBody>
        </p:sp>
        <p:sp>
          <p:nvSpPr>
            <p:cNvPr id="22" name="Freeform 22"/>
            <p:cNvSpPr/>
            <p:nvPr/>
          </p:nvSpPr>
          <p:spPr>
            <a:xfrm>
              <a:off x="7339272" y="4595230"/>
              <a:ext cx="366126" cy="366126"/>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数据采集软件的功能与特点</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rot="19589987">
            <a:off x="4454253" y="3728811"/>
            <a:ext cx="4292624" cy="1204932"/>
          </a:xfrm>
          <a:custGeom>
            <a:rect l="l" t="t" r="r" b="b"/>
            <a:pathLst>
              <a:path w="4648848" h="1304923">
                <a:moveTo>
                  <a:pt x="4559807" y="0"/>
                </a:moveTo>
                <a:lnTo>
                  <a:pt x="4648848" y="1304923"/>
                </a:lnTo>
                <a:lnTo>
                  <a:pt x="406711" y="1304922"/>
                </a:lnTo>
                <a:lnTo>
                  <a:pt x="89042" y="1304922"/>
                </a:lnTo>
                <a:lnTo>
                  <a:pt x="0" y="0"/>
                </a:lnTo>
                <a:lnTo>
                  <a:pt x="406711" y="0"/>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rot="19589987">
            <a:off x="3568187" y="2529272"/>
            <a:ext cx="4270524" cy="1198728"/>
          </a:xfrm>
          <a:custGeom>
            <a:rect l="l" t="t" r="r" b="b"/>
            <a:pathLst>
              <a:path w="4648848" h="1304923">
                <a:moveTo>
                  <a:pt x="4559807" y="0"/>
                </a:moveTo>
                <a:lnTo>
                  <a:pt x="4648848" y="1304923"/>
                </a:lnTo>
                <a:lnTo>
                  <a:pt x="406711" y="1304922"/>
                </a:lnTo>
                <a:lnTo>
                  <a:pt x="89042" y="1304922"/>
                </a:lnTo>
                <a:lnTo>
                  <a:pt x="0" y="0"/>
                </a:lnTo>
                <a:lnTo>
                  <a:pt x="406711" y="0"/>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flipH="1" flipV="1">
            <a:off x="4474863" y="5012009"/>
            <a:ext cx="6452875" cy="1007532"/>
          </a:xfrm>
          <a:custGeom>
            <a:rect l="l" t="t" r="r" b="b"/>
            <a:pathLst>
              <a:path w="7024533" h="1096789">
                <a:moveTo>
                  <a:pt x="7024533" y="1096789"/>
                </a:moveTo>
                <a:lnTo>
                  <a:pt x="6730159" y="1096789"/>
                </a:lnTo>
                <a:lnTo>
                  <a:pt x="6227367" y="1096789"/>
                </a:lnTo>
                <a:lnTo>
                  <a:pt x="5932993" y="1096789"/>
                </a:lnTo>
                <a:lnTo>
                  <a:pt x="835684" y="1096789"/>
                </a:lnTo>
                <a:lnTo>
                  <a:pt x="0" y="0"/>
                </a:lnTo>
                <a:lnTo>
                  <a:pt x="255312" y="0"/>
                </a:lnTo>
                <a:lnTo>
                  <a:pt x="5094321" y="0"/>
                </a:lnTo>
                <a:lnTo>
                  <a:pt x="5388695" y="0"/>
                </a:lnTo>
                <a:lnTo>
                  <a:pt x="5891487" y="0"/>
                </a:lnTo>
                <a:lnTo>
                  <a:pt x="6185861" y="0"/>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flipH="1" flipV="1">
            <a:off x="3576905" y="3825188"/>
            <a:ext cx="6446549" cy="1007532"/>
          </a:xfrm>
          <a:custGeom>
            <a:rect l="l" t="t" r="r" b="b"/>
            <a:pathLst>
              <a:path w="7017646" h="1096789">
                <a:moveTo>
                  <a:pt x="7017646" y="1096789"/>
                </a:moveTo>
                <a:lnTo>
                  <a:pt x="6679144" y="1096789"/>
                </a:lnTo>
                <a:lnTo>
                  <a:pt x="6334779" y="1096789"/>
                </a:lnTo>
                <a:lnTo>
                  <a:pt x="5996278" y="1096789"/>
                </a:lnTo>
                <a:lnTo>
                  <a:pt x="835685" y="1096789"/>
                </a:lnTo>
                <a:lnTo>
                  <a:pt x="0" y="0"/>
                </a:lnTo>
                <a:lnTo>
                  <a:pt x="5157606" y="0"/>
                </a:lnTo>
                <a:lnTo>
                  <a:pt x="5496108" y="0"/>
                </a:lnTo>
                <a:lnTo>
                  <a:pt x="5840472" y="0"/>
                </a:lnTo>
                <a:lnTo>
                  <a:pt x="6178974"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2609211" y="1451543"/>
            <a:ext cx="5216281" cy="1007532"/>
          </a:xfrm>
          <a:custGeom>
            <a:rect l="l" t="t" r="r" b="b"/>
            <a:pathLst>
              <a:path w="5678389" h="1096789">
                <a:moveTo>
                  <a:pt x="0" y="0"/>
                </a:moveTo>
                <a:lnTo>
                  <a:pt x="3420227" y="0"/>
                </a:lnTo>
                <a:lnTo>
                  <a:pt x="4038183" y="0"/>
                </a:lnTo>
                <a:lnTo>
                  <a:pt x="4221761" y="0"/>
                </a:lnTo>
                <a:lnTo>
                  <a:pt x="4839717" y="0"/>
                </a:lnTo>
                <a:lnTo>
                  <a:pt x="5678389" y="1096789"/>
                </a:lnTo>
                <a:lnTo>
                  <a:pt x="5060433" y="1096789"/>
                </a:lnTo>
                <a:lnTo>
                  <a:pt x="4876855" y="1096789"/>
                </a:lnTo>
                <a:lnTo>
                  <a:pt x="4258899" y="1096789"/>
                </a:lnTo>
                <a:lnTo>
                  <a:pt x="0" y="109678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2590163" y="2638366"/>
            <a:ext cx="6130636" cy="1007532"/>
          </a:xfrm>
          <a:custGeom>
            <a:rect l="l" t="t" r="r" b="b"/>
            <a:pathLst>
              <a:path w="6673747" h="1096789">
                <a:moveTo>
                  <a:pt x="0" y="0"/>
                </a:moveTo>
                <a:lnTo>
                  <a:pt x="3420226" y="0"/>
                </a:lnTo>
                <a:lnTo>
                  <a:pt x="4221760" y="0"/>
                </a:lnTo>
                <a:lnTo>
                  <a:pt x="5152211" y="0"/>
                </a:lnTo>
                <a:lnTo>
                  <a:pt x="5835075" y="0"/>
                </a:lnTo>
                <a:lnTo>
                  <a:pt x="6673747" y="1096789"/>
                </a:lnTo>
                <a:lnTo>
                  <a:pt x="5990883" y="1096789"/>
                </a:lnTo>
                <a:lnTo>
                  <a:pt x="5060432" y="1096789"/>
                </a:lnTo>
                <a:lnTo>
                  <a:pt x="4258898" y="1096789"/>
                </a:lnTo>
                <a:lnTo>
                  <a:pt x="0" y="1096789"/>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3654742" y="2746306"/>
            <a:ext cx="641522" cy="799130"/>
          </a:xfrm>
          <a:prstGeom prst="rect">
            <a:avLst/>
          </a:prstGeom>
          <a:noFill/>
        </p:spPr>
        <p:txBody>
          <a:bodyPr vert="horz" wrap="non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4595">
                <a:solidFill>
                  <a:srgbClr val="FFFFFF">
                    <a:alpha val="100000"/>
                  </a:srgbClr>
                </a:solidFill>
                <a:latin typeface="Bebas Neue Regular"/>
                <a:ea typeface="Bebas Neue Regular"/>
                <a:cs typeface="Bebas Neue Regular"/>
              </a:rPr>
              <a:t>02</a:t>
            </a:r>
            <a:endParaRPr lang="en-US" sz="1100"/>
          </a:p>
        </p:txBody>
      </p:sp>
      <p:sp>
        <p:nvSpPr>
          <p:cNvPr id="9" name="AutoShape 9"/>
          <p:cNvSpPr/>
          <p:nvPr/>
        </p:nvSpPr>
        <p:spPr>
          <a:xfrm>
            <a:off x="4474857" y="3898948"/>
            <a:ext cx="641522" cy="799130"/>
          </a:xfrm>
          <a:prstGeom prst="rect">
            <a:avLst/>
          </a:prstGeom>
          <a:noFill/>
        </p:spPr>
        <p:txBody>
          <a:bodyPr vert="horz" wrap="non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4595">
                <a:solidFill>
                  <a:srgbClr val="FFFFFF">
                    <a:alpha val="100000"/>
                  </a:srgbClr>
                </a:solidFill>
                <a:latin typeface="Bebas Neue Regular"/>
                <a:ea typeface="Bebas Neue Regular"/>
                <a:cs typeface="Bebas Neue Regular"/>
              </a:rPr>
              <a:t>03</a:t>
            </a:r>
            <a:endParaRPr lang="en-US" sz="1100"/>
          </a:p>
        </p:txBody>
      </p:sp>
      <p:sp>
        <p:nvSpPr>
          <p:cNvPr id="10" name="AutoShape 10"/>
          <p:cNvSpPr/>
          <p:nvPr/>
        </p:nvSpPr>
        <p:spPr>
          <a:xfrm>
            <a:off x="5295226" y="5119948"/>
            <a:ext cx="649537" cy="799130"/>
          </a:xfrm>
          <a:prstGeom prst="rect">
            <a:avLst/>
          </a:prstGeom>
          <a:noFill/>
        </p:spPr>
        <p:txBody>
          <a:bodyPr vert="horz" wrap="non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4595">
                <a:solidFill>
                  <a:srgbClr val="FFFFFF">
                    <a:alpha val="100000"/>
                  </a:srgbClr>
                </a:solidFill>
                <a:latin typeface="Bebas Neue Regular"/>
                <a:ea typeface="Bebas Neue Regular"/>
                <a:cs typeface="Bebas Neue Regular"/>
              </a:rPr>
              <a:t>04</a:t>
            </a:r>
            <a:endParaRPr lang="en-US" sz="1100"/>
          </a:p>
        </p:txBody>
      </p:sp>
      <p:sp>
        <p:nvSpPr>
          <p:cNvPr id="11" name="Freeform 11"/>
          <p:cNvSpPr/>
          <p:nvPr/>
        </p:nvSpPr>
        <p:spPr>
          <a:xfrm>
            <a:off x="1480299" y="1451543"/>
            <a:ext cx="2095069" cy="1097178"/>
          </a:xfrm>
          <a:custGeom>
            <a:rect l="l" t="t" r="r" b="b"/>
            <a:pathLst>
              <a:path w="2280670" h="1194377">
                <a:moveTo>
                  <a:pt x="2280670" y="0"/>
                </a:moveTo>
                <a:lnTo>
                  <a:pt x="1362432" y="1194377"/>
                </a:lnTo>
                <a:lnTo>
                  <a:pt x="0" y="1194376"/>
                </a:lnTo>
                <a:lnTo>
                  <a:pt x="918238"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1480300" y="2548719"/>
            <a:ext cx="2095069" cy="1097178"/>
          </a:xfrm>
          <a:custGeom>
            <a:rect l="l" t="t" r="r" b="b"/>
            <a:pathLst>
              <a:path w="2280670" h="1194377">
                <a:moveTo>
                  <a:pt x="1362432" y="0"/>
                </a:moveTo>
                <a:lnTo>
                  <a:pt x="2280670" y="1194377"/>
                </a:lnTo>
                <a:lnTo>
                  <a:pt x="918238" y="1194377"/>
                </a:lnTo>
                <a:lnTo>
                  <a:pt x="0" y="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2883508" y="1559483"/>
            <a:ext cx="612668" cy="799130"/>
          </a:xfrm>
          <a:prstGeom prst="rect">
            <a:avLst/>
          </a:prstGeom>
          <a:noFill/>
        </p:spPr>
        <p:txBody>
          <a:bodyPr vert="horz" wrap="non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4595">
                <a:solidFill>
                  <a:srgbClr val="FFFFFF">
                    <a:alpha val="100000"/>
                  </a:srgbClr>
                </a:solidFill>
                <a:latin typeface="Bebas Neue Regular"/>
                <a:ea typeface="Bebas Neue Regular"/>
                <a:cs typeface="Bebas Neue Regular"/>
              </a:rPr>
              <a:t>01</a:t>
            </a:r>
            <a:endParaRPr lang="en-US" sz="1100"/>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工具与软件的选择与使用</a:t>
              </a:r>
            </a:p>
          </p:txBody>
        </p:sp>
      </p:grpSp>
      <p:sp>
        <p:nvSpPr>
          <p:cNvPr id="36" name="TextBox 36"/>
          <p:cNvSpPr txBox="1"/>
          <p:nvPr/>
        </p:nvSpPr>
        <p:spPr>
          <a:xfrm>
            <a:off x="3698767" y="1450300"/>
            <a:ext cx="3702933" cy="91402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根据数据采集需求选择合适的工具或软件。</a:t>
            </a:r>
          </a:p>
        </p:txBody>
      </p:sp>
      <p:sp>
        <p:nvSpPr>
          <p:cNvPr id="37" name="TextBox 37"/>
          <p:cNvSpPr txBox="1"/>
          <p:nvPr/>
        </p:nvSpPr>
        <p:spPr>
          <a:xfrm>
            <a:off x="4550182" y="2644255"/>
            <a:ext cx="3702933" cy="91402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了解工具或软件的使用方法和注意事项。</a:t>
            </a:r>
          </a:p>
        </p:txBody>
      </p:sp>
      <p:sp>
        <p:nvSpPr>
          <p:cNvPr id="38" name="TextBox 38"/>
          <p:cNvSpPr txBox="1"/>
          <p:nvPr/>
        </p:nvSpPr>
        <p:spPr>
          <a:xfrm>
            <a:off x="5655481" y="3874265"/>
            <a:ext cx="3702933" cy="91402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遵守数据采集的法律法规和道德规范，确保数据采集的合法性和正当性。</a:t>
            </a:r>
          </a:p>
        </p:txBody>
      </p:sp>
      <p:sp>
        <p:nvSpPr>
          <p:cNvPr id="39" name="TextBox 39"/>
          <p:cNvSpPr txBox="1"/>
          <p:nvPr/>
        </p:nvSpPr>
        <p:spPr>
          <a:xfrm>
            <a:off x="6401648" y="5012009"/>
            <a:ext cx="3702933" cy="91402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对采集到的数据进行妥善保管和处理，确保数据的安全性和隐私性。</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562600" y="2304610"/>
            <a:ext cx="1066800" cy="1066800"/>
          </a:xfrm>
          <a:prstGeom prst="rect">
            <a:avLst/>
          </a:prstGeom>
          <a:solidFill>
            <a:schemeClr val="accent2">
              <a:lumMod val="20000"/>
              <a:lumOff val="80000"/>
              <a:alpha val="100000"/>
            </a:schemeClr>
          </a:solidFill>
          <a:ln w="19050">
            <a:solidFill>
              <a:srgbClr val="000000">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2770323" y="2304610"/>
            <a:ext cx="6651353" cy="10313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5775" b="1">
                <a:solidFill>
                  <a:schemeClr val="dk1">
                    <a:alpha val="100000"/>
                  </a:schemeClr>
                </a:solidFill>
                <a:latin typeface="Microsoft Yahei"/>
                <a:ea typeface="Microsoft Yahei"/>
                <a:cs typeface="Microsoft Yahei"/>
              </a:rPr>
              <a:t>03</a:t>
            </a:r>
          </a:p>
        </p:txBody>
      </p:sp>
      <p:sp>
        <p:nvSpPr>
          <p:cNvPr id="4" name="TextBox 4"/>
          <p:cNvSpPr txBox="1"/>
          <p:nvPr/>
        </p:nvSpPr>
        <p:spPr>
          <a:xfrm>
            <a:off x="3235297" y="3578030"/>
            <a:ext cx="5724525" cy="1571625"/>
          </a:xfrm>
          <a:prstGeom prst="rect">
            <a:avLst/>
          </a:prstGeom>
        </p:spPr>
        <p:txBody>
          <a:bodyPr vert="horz" wrap="square" lIns="114300" tIns="57150" rIns="114300" bIns="5715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3825" b="1">
                <a:solidFill>
                  <a:srgbClr val="000000">
                    <a:alpha val="100000"/>
                  </a:srgbClr>
                </a:solidFill>
                <a:latin typeface="Microsoft Yahei"/>
                <a:ea typeface="Microsoft Yahei"/>
                <a:cs typeface="Microsoft Yahei"/>
              </a:rPr>
              <a:t>网络数据采集</a:t>
            </a:r>
          </a:p>
        </p:txBody>
      </p:sp>
      <p:cxnSp>
        <p:nvCxnSpPr>
          <p:cNvPr id="5" name="Connector 5"/>
          <p:cNvCxnSpPr/>
          <p:nvPr/>
        </p:nvCxnSpPr>
        <p:spPr>
          <a:xfrm flipV="1">
            <a:off x="6881808" y="1961467"/>
            <a:ext cx="964777" cy="686285"/>
          </a:xfrm>
          <a:prstGeom prst="line">
            <a:avLst/>
          </a:prstGeom>
          <a:ln w="19050">
            <a:solidFill>
              <a:schemeClr val="dk1"/>
            </a:solidFill>
            <a:prstDash val="solid"/>
            <a:headEnd type="none"/>
            <a:tailEnd type="none"/>
          </a:ln>
        </p:spPr>
        <p:style>
          <a:lnRef idx="0">
            <a:schemeClr val="dk1"/>
          </a:lnRef>
          <a:fillRef idx="1">
            <a:schemeClr val="dk1"/>
          </a:fillRef>
          <a:effectRef idx="0">
            <a:schemeClr val="dk1"/>
          </a:effectRef>
          <a:fontRef idx="minor">
            <a:schemeClr val="lt1"/>
          </a:fontRef>
        </p:style>
      </p:cxnSp>
      <p:cxnSp>
        <p:nvCxnSpPr>
          <p:cNvPr id="6" name="Connector 6"/>
          <p:cNvCxnSpPr/>
          <p:nvPr/>
        </p:nvCxnSpPr>
        <p:spPr>
          <a:xfrm flipV="1">
            <a:off x="4377943" y="2742715"/>
            <a:ext cx="964777" cy="686285"/>
          </a:xfrm>
          <a:prstGeom prst="line">
            <a:avLst/>
          </a:prstGeom>
          <a:ln w="19050">
            <a:solidFill>
              <a:schemeClr val="dk1">
                <a:lumMod val="50000"/>
                <a:lumOff val="50000"/>
              </a:schemeClr>
            </a:solidFill>
            <a:prstDash val="solid"/>
            <a:headEnd type="none"/>
            <a:tailEnd type="none"/>
          </a:ln>
        </p:spPr>
        <p:style>
          <a:lnRef idx="0">
            <a:schemeClr val="dk1"/>
          </a:lnRef>
          <a:fillRef idx="1">
            <a:schemeClr val="dk1"/>
          </a:fillRef>
          <a:effectRef idx="0">
            <a:schemeClr val="dk1"/>
          </a:effectRef>
          <a:fontRef idx="minor">
            <a:schemeClr val="lt1"/>
          </a:fontRef>
        </p:style>
      </p:cxn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63829" y="1628258"/>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4345" y="2028557"/>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通过编写程序模拟浏览器行为，自动抓取网页数据。</a:t>
            </a:r>
          </a:p>
        </p:txBody>
      </p:sp>
      <p:sp>
        <p:nvSpPr>
          <p:cNvPr id="4" name="TextBox 4"/>
          <p:cNvSpPr txBox="1"/>
          <p:nvPr/>
        </p:nvSpPr>
        <p:spPr>
          <a:xfrm>
            <a:off x="994345" y="1509487"/>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网络爬虫</a:t>
            </a:r>
          </a:p>
        </p:txBody>
      </p:sp>
      <p:pic>
        <p:nvPicPr>
          <p:cNvPr id="5" name="Picture 5"/>
          <p:cNvPicPr>
            <a:picLocks noChangeAspect="1"/>
          </p:cNvPicPr>
          <p:nvPr/>
        </p:nvPicPr>
        <p:blipFill>
          <a:blip r:embed="rId2"/>
          <a:srcRect l="5127" r="5127"/>
          <a:stretch>
            <a:fillRect/>
          </a:stretch>
        </p:blipFill>
        <p:spPr>
          <a:xfrm>
            <a:off x="6096000" y="1153983"/>
            <a:ext cx="5194483" cy="5194482"/>
          </a:xfrm>
          <a:prstGeom prst="ellipse">
            <a:avLst/>
          </a:prstGeom>
        </p:spPr>
      </p:pic>
      <p:sp>
        <p:nvSpPr>
          <p:cNvPr id="6" name="TextBox 6"/>
          <p:cNvSpPr txBox="1"/>
          <p:nvPr/>
        </p:nvSpPr>
        <p:spPr>
          <a:xfrm>
            <a:off x="994345" y="3637901"/>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利用网站提供的API接口，获取结构化数据。</a:t>
            </a:r>
          </a:p>
        </p:txBody>
      </p:sp>
      <p:sp>
        <p:nvSpPr>
          <p:cNvPr id="7" name="TextBox 7"/>
          <p:cNvSpPr txBox="1"/>
          <p:nvPr/>
        </p:nvSpPr>
        <p:spPr>
          <a:xfrm>
            <a:off x="994345" y="3118831"/>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API接口调用</a:t>
            </a:r>
          </a:p>
        </p:txBody>
      </p:sp>
      <p:sp>
        <p:nvSpPr>
          <p:cNvPr id="8" name="TextBox 8"/>
          <p:cNvSpPr txBox="1"/>
          <p:nvPr/>
        </p:nvSpPr>
        <p:spPr>
          <a:xfrm>
            <a:off x="994345" y="5274339"/>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使用现成的网页数据抓取工具，如八爪鱼、火车头等。</a:t>
            </a:r>
          </a:p>
        </p:txBody>
      </p:sp>
      <p:sp>
        <p:nvSpPr>
          <p:cNvPr id="9" name="TextBox 9"/>
          <p:cNvSpPr txBox="1"/>
          <p:nvPr/>
        </p:nvSpPr>
        <p:spPr>
          <a:xfrm>
            <a:off x="994345" y="4755268"/>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网页数据抓取工具</a:t>
            </a:r>
          </a:p>
        </p:txBody>
      </p:sp>
      <p:sp>
        <p:nvSpPr>
          <p:cNvPr id="10" name="AutoShape 10"/>
          <p:cNvSpPr/>
          <p:nvPr/>
        </p:nvSpPr>
        <p:spPr>
          <a:xfrm>
            <a:off x="763829" y="3237602"/>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63829" y="4874039"/>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网络数据采集的原理与方法</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01267" y="1769073"/>
            <a:ext cx="980994" cy="468645"/>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1412120" y="1769073"/>
            <a:ext cx="468645" cy="468645"/>
          </a:xfrm>
          <a:custGeom>
            <a:rect l="l" t="t" r="r" b="b"/>
            <a:pathLst>
              <a:path w="1905000" h="1905000">
                <a:moveTo>
                  <a:pt x="1905000" y="952500"/>
                </a:moveTo>
                <a:lnTo>
                  <a:pt x="1428750" y="0"/>
                </a:lnTo>
                <a:lnTo>
                  <a:pt x="0" y="0"/>
                </a:lnTo>
                <a:lnTo>
                  <a:pt x="476250" y="952500"/>
                </a:lnTo>
                <a:lnTo>
                  <a:pt x="0" y="1905000"/>
                </a:lnTo>
                <a:lnTo>
                  <a:pt x="1428750" y="1905000"/>
                </a:lnTo>
                <a:lnTo>
                  <a:pt x="1905000" y="95250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2864738" y="1769073"/>
            <a:ext cx="980994" cy="468645"/>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3675592" y="1769073"/>
            <a:ext cx="468645" cy="468645"/>
          </a:xfrm>
          <a:custGeom>
            <a:rect l="l" t="t" r="r" b="b"/>
            <a:pathLst>
              <a:path w="1905000" h="1905000">
                <a:moveTo>
                  <a:pt x="1905000" y="952500"/>
                </a:moveTo>
                <a:lnTo>
                  <a:pt x="1428750" y="0"/>
                </a:lnTo>
                <a:lnTo>
                  <a:pt x="0" y="0"/>
                </a:lnTo>
                <a:lnTo>
                  <a:pt x="476250" y="952500"/>
                </a:lnTo>
                <a:lnTo>
                  <a:pt x="0" y="1905000"/>
                </a:lnTo>
                <a:lnTo>
                  <a:pt x="1428750" y="1905000"/>
                </a:lnTo>
                <a:lnTo>
                  <a:pt x="1905000" y="95250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601267" y="1641445"/>
            <a:ext cx="1114425" cy="723900"/>
          </a:xfrm>
          <a:prstGeom prst="rect">
            <a:avLst/>
          </a:prstGeom>
        </p:spPr>
        <p:txBody>
          <a:bodyPr vert="horz" wrap="square" lIns="123825" tIns="123825" rIns="57150" bIns="123825"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14" b="1">
                <a:solidFill>
                  <a:srgbClr val="FFFFFF">
                    <a:alpha val="100000"/>
                  </a:srgbClr>
                </a:solidFill>
                <a:latin typeface="Microsoft Yahei"/>
                <a:ea typeface="Microsoft Yahei"/>
                <a:cs typeface="Microsoft Yahei"/>
              </a:rPr>
              <a:t>01</a:t>
            </a:r>
          </a:p>
        </p:txBody>
      </p:sp>
      <p:sp>
        <p:nvSpPr>
          <p:cNvPr id="7" name="TextBox 7"/>
          <p:cNvSpPr txBox="1"/>
          <p:nvPr/>
        </p:nvSpPr>
        <p:spPr>
          <a:xfrm>
            <a:off x="2864738" y="1641445"/>
            <a:ext cx="1114425" cy="723900"/>
          </a:xfrm>
          <a:prstGeom prst="rect">
            <a:avLst/>
          </a:prstGeom>
        </p:spPr>
        <p:txBody>
          <a:bodyPr vert="horz" wrap="square" lIns="123825" tIns="123825" rIns="57150" bIns="123825"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14" b="1">
                <a:solidFill>
                  <a:srgbClr val="FFFFFF">
                    <a:alpha val="100000"/>
                  </a:srgbClr>
                </a:solidFill>
                <a:latin typeface="Microsoft Yahei"/>
                <a:ea typeface="Microsoft Yahei"/>
                <a:cs typeface="Microsoft Yahei"/>
              </a:rPr>
              <a:t>02</a:t>
            </a:r>
          </a:p>
        </p:txBody>
      </p:sp>
      <p:sp>
        <p:nvSpPr>
          <p:cNvPr id="8" name="TextBox 8"/>
          <p:cNvSpPr txBox="1"/>
          <p:nvPr/>
        </p:nvSpPr>
        <p:spPr>
          <a:xfrm>
            <a:off x="454963" y="2396861"/>
            <a:ext cx="2219325" cy="10191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b="1">
                <a:solidFill>
                  <a:schemeClr val="accent1">
                    <a:alpha val="100000"/>
                  </a:schemeClr>
                </a:solidFill>
                <a:latin typeface="Microsoft Yahei"/>
                <a:ea typeface="Microsoft Yahei"/>
                <a:cs typeface="Microsoft Yahei"/>
              </a:rPr>
              <a:t>明确采集目标</a:t>
            </a:r>
          </a:p>
        </p:txBody>
      </p:sp>
      <p:sp>
        <p:nvSpPr>
          <p:cNvPr id="9" name="TextBox 9"/>
          <p:cNvSpPr txBox="1"/>
          <p:nvPr/>
        </p:nvSpPr>
        <p:spPr>
          <a:xfrm>
            <a:off x="454963" y="3323579"/>
            <a:ext cx="2222323"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确定需要采集的数据类型、来源和数量等。</a:t>
            </a:r>
          </a:p>
        </p:txBody>
      </p:sp>
      <p:sp>
        <p:nvSpPr>
          <p:cNvPr id="10" name="TextBox 10"/>
          <p:cNvSpPr txBox="1"/>
          <p:nvPr/>
        </p:nvSpPr>
        <p:spPr>
          <a:xfrm>
            <a:off x="2734570" y="2396861"/>
            <a:ext cx="2219325" cy="10191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b="1">
                <a:solidFill>
                  <a:schemeClr val="accent1">
                    <a:alpha val="100000"/>
                  </a:schemeClr>
                </a:solidFill>
                <a:latin typeface="Microsoft Yahei"/>
                <a:ea typeface="Microsoft Yahei"/>
                <a:cs typeface="Microsoft Yahei"/>
              </a:rPr>
              <a:t>分析目标网站</a:t>
            </a:r>
          </a:p>
        </p:txBody>
      </p:sp>
      <p:sp>
        <p:nvSpPr>
          <p:cNvPr id="11" name="TextBox 11"/>
          <p:cNvSpPr txBox="1"/>
          <p:nvPr/>
        </p:nvSpPr>
        <p:spPr>
          <a:xfrm>
            <a:off x="2734570" y="3323579"/>
            <a:ext cx="2222323"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了解目标网站的页面结构、数据格式和加载方式等。</a:t>
            </a:r>
          </a:p>
        </p:txBody>
      </p:sp>
      <p:sp>
        <p:nvSpPr>
          <p:cNvPr id="12" name="TextBox 12"/>
          <p:cNvSpPr txBox="1"/>
          <p:nvPr/>
        </p:nvSpPr>
        <p:spPr>
          <a:xfrm>
            <a:off x="5021895" y="2396861"/>
            <a:ext cx="2219325" cy="10191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b="1">
                <a:solidFill>
                  <a:schemeClr val="accent1">
                    <a:alpha val="100000"/>
                  </a:schemeClr>
                </a:solidFill>
                <a:latin typeface="Microsoft Yahei"/>
                <a:ea typeface="Microsoft Yahei"/>
                <a:cs typeface="Microsoft Yahei"/>
              </a:rPr>
              <a:t>编写采集程序或配置采集…</a:t>
            </a:r>
          </a:p>
        </p:txBody>
      </p:sp>
      <p:sp>
        <p:nvSpPr>
          <p:cNvPr id="13" name="TextBox 13"/>
          <p:cNvSpPr txBox="1"/>
          <p:nvPr/>
        </p:nvSpPr>
        <p:spPr>
          <a:xfrm>
            <a:off x="5021895" y="3323579"/>
            <a:ext cx="2222323"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根据目标网站的特点，选择合适的采集方法，编写采集程序或使用采集工具进行配置。</a:t>
            </a:r>
          </a:p>
        </p:txBody>
      </p:sp>
      <p:sp>
        <p:nvSpPr>
          <p:cNvPr id="14" name="TextBox 14"/>
          <p:cNvSpPr txBox="1"/>
          <p:nvPr/>
        </p:nvSpPr>
        <p:spPr>
          <a:xfrm>
            <a:off x="7289688" y="2396861"/>
            <a:ext cx="2219325" cy="10191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b="1">
                <a:solidFill>
                  <a:schemeClr val="accent1">
                    <a:alpha val="100000"/>
                  </a:schemeClr>
                </a:solidFill>
                <a:latin typeface="Microsoft Yahei"/>
                <a:ea typeface="Microsoft Yahei"/>
                <a:cs typeface="Microsoft Yahei"/>
              </a:rPr>
              <a:t>执行采集任务</a:t>
            </a:r>
          </a:p>
        </p:txBody>
      </p:sp>
      <p:sp>
        <p:nvSpPr>
          <p:cNvPr id="15" name="TextBox 15"/>
          <p:cNvSpPr txBox="1"/>
          <p:nvPr/>
        </p:nvSpPr>
        <p:spPr>
          <a:xfrm>
            <a:off x="7289688" y="3323579"/>
            <a:ext cx="2222323"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运行采集程序或使用采集工具，开始抓取数据。</a:t>
            </a:r>
          </a:p>
        </p:txBody>
      </p:sp>
      <p:sp>
        <p:nvSpPr>
          <p:cNvPr id="16" name="TextBox 16"/>
          <p:cNvSpPr txBox="1"/>
          <p:nvPr/>
        </p:nvSpPr>
        <p:spPr>
          <a:xfrm>
            <a:off x="9527896" y="2396861"/>
            <a:ext cx="2219325" cy="10191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b="1">
                <a:solidFill>
                  <a:schemeClr val="accent1">
                    <a:alpha val="100000"/>
                  </a:schemeClr>
                </a:solidFill>
                <a:latin typeface="Microsoft Yahei"/>
                <a:ea typeface="Microsoft Yahei"/>
                <a:cs typeface="Microsoft Yahei"/>
              </a:rPr>
              <a:t>数据清洗和处理</a:t>
            </a:r>
          </a:p>
        </p:txBody>
      </p:sp>
      <p:sp>
        <p:nvSpPr>
          <p:cNvPr id="17" name="TextBox 17"/>
          <p:cNvSpPr txBox="1"/>
          <p:nvPr/>
        </p:nvSpPr>
        <p:spPr>
          <a:xfrm>
            <a:off x="9527896" y="3323579"/>
            <a:ext cx="2222323"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对抓取到的数据进行清洗、去重、转换等处理，以便后续分析。</a:t>
            </a:r>
          </a:p>
        </p:txBody>
      </p:sp>
      <p:sp>
        <p:nvSpPr>
          <p:cNvPr id="18" name="AutoShape 18"/>
          <p:cNvSpPr/>
          <p:nvPr/>
        </p:nvSpPr>
        <p:spPr>
          <a:xfrm>
            <a:off x="5193089" y="1769073"/>
            <a:ext cx="980994" cy="468645"/>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6003942" y="1769073"/>
            <a:ext cx="468645" cy="468645"/>
          </a:xfrm>
          <a:custGeom>
            <a:rect l="l" t="t" r="r" b="b"/>
            <a:pathLst>
              <a:path w="1905000" h="1905000">
                <a:moveTo>
                  <a:pt x="1905000" y="952500"/>
                </a:moveTo>
                <a:lnTo>
                  <a:pt x="1428750" y="0"/>
                </a:lnTo>
                <a:lnTo>
                  <a:pt x="0" y="0"/>
                </a:lnTo>
                <a:lnTo>
                  <a:pt x="476250" y="952500"/>
                </a:lnTo>
                <a:lnTo>
                  <a:pt x="0" y="1905000"/>
                </a:lnTo>
                <a:lnTo>
                  <a:pt x="1428750" y="1905000"/>
                </a:lnTo>
                <a:lnTo>
                  <a:pt x="1905000" y="95250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469028" y="1769073"/>
            <a:ext cx="980994" cy="468645"/>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8279882" y="1769073"/>
            <a:ext cx="468645" cy="468645"/>
          </a:xfrm>
          <a:custGeom>
            <a:rect l="l" t="t" r="r" b="b"/>
            <a:pathLst>
              <a:path w="1905000" h="1905000">
                <a:moveTo>
                  <a:pt x="1905000" y="952500"/>
                </a:moveTo>
                <a:lnTo>
                  <a:pt x="1428750" y="0"/>
                </a:lnTo>
                <a:lnTo>
                  <a:pt x="0" y="0"/>
                </a:lnTo>
                <a:lnTo>
                  <a:pt x="476250" y="952500"/>
                </a:lnTo>
                <a:lnTo>
                  <a:pt x="0" y="1905000"/>
                </a:lnTo>
                <a:lnTo>
                  <a:pt x="1428750" y="1905000"/>
                </a:lnTo>
                <a:lnTo>
                  <a:pt x="1905000" y="95250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710204" y="1769073"/>
            <a:ext cx="980994" cy="468645"/>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10521058" y="1769073"/>
            <a:ext cx="468645" cy="468645"/>
          </a:xfrm>
          <a:custGeom>
            <a:rect l="l" t="t" r="r" b="b"/>
            <a:pathLst>
              <a:path w="1905000" h="1905000">
                <a:moveTo>
                  <a:pt x="1905000" y="952500"/>
                </a:moveTo>
                <a:lnTo>
                  <a:pt x="1428750" y="0"/>
                </a:lnTo>
                <a:lnTo>
                  <a:pt x="0" y="0"/>
                </a:lnTo>
                <a:lnTo>
                  <a:pt x="476250" y="952500"/>
                </a:lnTo>
                <a:lnTo>
                  <a:pt x="0" y="1905000"/>
                </a:lnTo>
                <a:lnTo>
                  <a:pt x="1428750" y="1905000"/>
                </a:lnTo>
                <a:lnTo>
                  <a:pt x="1905000" y="95250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5193089" y="1641445"/>
            <a:ext cx="1114425" cy="723900"/>
          </a:xfrm>
          <a:prstGeom prst="rect">
            <a:avLst/>
          </a:prstGeom>
        </p:spPr>
        <p:txBody>
          <a:bodyPr vert="horz" wrap="square" lIns="123825" tIns="123825" rIns="57150" bIns="123825"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03</a:t>
            </a:r>
          </a:p>
        </p:txBody>
      </p:sp>
      <p:sp>
        <p:nvSpPr>
          <p:cNvPr id="25" name="TextBox 25"/>
          <p:cNvSpPr txBox="1"/>
          <p:nvPr/>
        </p:nvSpPr>
        <p:spPr>
          <a:xfrm>
            <a:off x="7469028" y="1641445"/>
            <a:ext cx="1107608" cy="723900"/>
          </a:xfrm>
          <a:prstGeom prst="rect">
            <a:avLst/>
          </a:prstGeom>
        </p:spPr>
        <p:txBody>
          <a:bodyPr vert="horz" wrap="square" lIns="123825" tIns="123825" rIns="57150" bIns="123825"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04</a:t>
            </a:r>
          </a:p>
        </p:txBody>
      </p:sp>
      <p:sp>
        <p:nvSpPr>
          <p:cNvPr id="26" name="TextBox 26"/>
          <p:cNvSpPr txBox="1"/>
          <p:nvPr/>
        </p:nvSpPr>
        <p:spPr>
          <a:xfrm>
            <a:off x="9710204" y="1641445"/>
            <a:ext cx="1049888" cy="723900"/>
          </a:xfrm>
          <a:prstGeom prst="rect">
            <a:avLst/>
          </a:prstGeom>
        </p:spPr>
        <p:txBody>
          <a:bodyPr vert="horz" wrap="square" lIns="123825" tIns="123825" rIns="57150" bIns="123825"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14" b="1">
                <a:solidFill>
                  <a:srgbClr val="FFFFFF">
                    <a:alpha val="100000"/>
                  </a:srgbClr>
                </a:solidFill>
                <a:latin typeface="Microsoft Yahei"/>
                <a:ea typeface="Microsoft Yahei"/>
                <a:cs typeface="Microsoft Yahei"/>
              </a:rPr>
              <a:t>05</a:t>
            </a:r>
          </a:p>
        </p:txBody>
      </p:sp>
      <p:grpSp>
        <p:nvGrpSpPr>
          <p:cNvPr id="27" name="Group 27"/>
          <p:cNvGrpSpPr/>
          <p:nvPr/>
        </p:nvGrpSpPr>
        <p:grpSpPr>
          <a:xfrm>
            <a:off x="454963" y="93878"/>
            <a:ext cx="10641129" cy="914400"/>
            <a:chOff x="454963" y="93878"/>
            <a:chExt cx="10641129" cy="914400"/>
          </a:xfrm>
        </p:grpSpPr>
        <p:sp>
          <p:nvSpPr>
            <p:cNvPr id="28" name="AutoShape 2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TextBox 4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网络数据采集的步骤与流程</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https://d.book118.com/415012212222011120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AF5FF"/>
      </a:lt1>
      <a:dk2>
        <a:srgbClr val="062F00"/>
      </a:dk2>
      <a:lt2>
        <a:srgbClr val="FFFFFF"/>
      </a:lt2>
      <a:accent1>
        <a:srgbClr val="AF79DE"/>
      </a:accent1>
      <a:accent2>
        <a:srgbClr val="BC95E8"/>
      </a:accent2>
      <a:accent3>
        <a:srgbClr val="816BB7"/>
      </a:accent3>
      <a:accent4>
        <a:srgbClr val="618CD0"/>
      </a:accent4>
      <a:accent5>
        <a:srgbClr val="76A1E5"/>
      </a:accent5>
      <a:accent6>
        <a:srgbClr val="FEE088"/>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92</Paragraphs>
  <Slides>14</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14</vt:i4>
      </vt:variant>
    </vt:vector>
  </HeadingPairs>
  <TitlesOfParts>
    <vt:vector baseType="lpstr" size="19">
      <vt:lpstr>Arial</vt:lpstr>
      <vt:lpstr>Calibri</vt:lpstr>
      <vt:lpstr>Microsoft Yahei</vt:lpstr>
      <vt:lpstr>Bebas Neue Regular</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2024-09-23T04:47:57.651</cp:lastPrinted>
  <dcterms:created xsi:type="dcterms:W3CDTF">2024-09-22T20:47:57Z</dcterms:created>
  <dcterms:modified xsi:type="dcterms:W3CDTF">2024-09-22T20:47:59Z</dcterms:modified>
</cp:coreProperties>
</file>