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572211-A381-466C-AF7D-456C257C7D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C133CB-47CF-4A16-9A8D-3584232316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23E624-0B7E-40F0-A5AD-D6487B67B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96FD24-C816-4ABB-ACB1-A1890A7D4F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569760-C51F-41B3-89CE-13B3B69C6E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DF2A16-0D2B-410E-8387-55B31277CC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85C539-0D9B-470C-B82C-7E971DC62F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FFA871-CE1B-4145-85A7-DFFF7EBB7C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D9119B-EDA7-48CE-BA52-5573AAE12D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73F45F-A9E7-4FFE-B4D4-F15F67C163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D641E4-838E-4F52-9429-42AD1BDECC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02112302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0" y="0"/>
            <a:ext cx="12192000" cy="6858000"/>
          </a:xfrm>
          <a:prstGeom prst="rect">
            <a:avLst/>
          </a:prstGeom>
        </p:spPr>
      </p:pic>
      <p:sp>
        <p:nvSpPr>
          <p:cNvPr id="3" name="TextBox 3"/>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车用显示器行业现状分析报告</a:t>
            </a:r>
          </a:p>
        </p:txBody>
      </p:sp>
      <p:sp>
        <p:nvSpPr>
          <p:cNvPr id="4" name="TextBox 4"/>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a:t>
            </a:r>
          </a:p>
        </p:txBody>
      </p:sp>
      <p:sp>
        <p:nvSpPr>
          <p:cNvPr id="5" name="TextBox 5"/>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143000"/>
            <a:ext cx="5813909" cy="4632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市场现状</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技术与研发</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竞争格局</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行业发展趋势与挑战</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案例分析</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562600" y="2304610"/>
            <a:ext cx="1066800" cy="1066800"/>
          </a:xfrm>
          <a:prstGeom prst="rect">
            <a:avLst/>
          </a:prstGeom>
          <a:solidFill>
            <a:schemeClr val="lt1">
              <a:alpha val="100000"/>
            </a:schemeClr>
          </a:solidFill>
          <a:ln w="25400">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5366422" y="2336597"/>
            <a:ext cx="1453286" cy="10924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5" name="TextBox 5"/>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行业概述</a:t>
            </a:r>
          </a:p>
        </p:txBody>
      </p:sp>
      <p:cxnSp>
        <p:nvCxnSpPr>
          <p:cNvPr id="6" name="Connector 6"/>
          <p:cNvCxnSpPr/>
          <p:nvPr/>
        </p:nvCxnSpPr>
        <p:spPr>
          <a:xfrm flipV="1">
            <a:off x="6881808" y="1961467"/>
            <a:ext cx="964777" cy="6862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4377943" y="2742715"/>
            <a:ext cx="964777" cy="686285"/>
          </a:xfrm>
          <a:prstGeom prst="line">
            <a:avLst/>
          </a:prstGeom>
          <a:ln w="19050">
            <a:solidFill>
              <a:schemeClr val="accent3">
                <a:lumMod val="50000"/>
              </a:schemeClr>
            </a:solidFill>
            <a:prstDash val="solid"/>
          </a:ln>
        </p:spPr>
        <p:style>
          <a:lnRef idx="0">
            <a:schemeClr val="accent3"/>
          </a:lnRef>
          <a:fillRef idx="1">
            <a:schemeClr val="accent3"/>
          </a:fillRef>
          <a:effectRef idx="0">
            <a:schemeClr val="accent3"/>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车用显示器是指安装在汽车内部，用于显示各类信息的电子设备。这些信息可能包括导航指引、车辆状态、娱乐内容等。</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分类</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根据安装位置，车用显示器可分为中控台显示器、仪表盘显示器、后排娱乐显示器等；根据显示技术，可分为LCD显示器、OLED显示器等。</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车用显示器定义及分类</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539110" y="2711491"/>
            <a:ext cx="2778197" cy="245783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原材料供应商（如液晶面板、驱动IC、背光灯等）、设计服务公司（如UI/UX设计、硬件设计等）。</a:t>
            </a:r>
          </a:p>
        </p:txBody>
      </p:sp>
      <p:grpSp>
        <p:nvGrpSpPr>
          <p:cNvPr id="6" name="Group 6"/>
          <p:cNvGrpSpPr/>
          <p:nvPr/>
        </p:nvGrpSpPr>
        <p:grpSpPr>
          <a:xfrm>
            <a:off x="454963" y="291442"/>
            <a:ext cx="515576" cy="440418"/>
            <a:chOff x="454963" y="291442"/>
            <a:chExt cx="515576" cy="440418"/>
          </a:xfrm>
        </p:grpSpPr>
        <p:sp>
          <p:nvSpPr>
            <p:cNvPr id="7" name="AutoShape 7"/>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27" name="TextBox 27"/>
          <p:cNvSpPr txBox="1"/>
          <p:nvPr/>
        </p:nvSpPr>
        <p:spPr>
          <a:xfrm>
            <a:off x="1094226"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车用显示器行业产业链结构</a:t>
            </a:r>
          </a:p>
        </p:txBody>
      </p:sp>
      <p:pic>
        <p:nvPicPr>
          <p:cNvPr id="28" name="Picture 28"/>
          <p:cNvPicPr>
            <a:picLocks noChangeAspect="1"/>
          </p:cNvPicPr>
          <p:nvPr/>
        </p:nvPicPr>
        <p:blipFill>
          <a:blip r:embed="rId2"/>
          <a:srcRect l="16542" r="16542"/>
          <a:stretch>
            <a:fillRect/>
          </a:stretch>
        </p:blipFill>
        <p:spPr>
          <a:xfrm>
            <a:off x="5399254" y="1623909"/>
            <a:ext cx="1500254" cy="1500254"/>
          </a:xfrm>
          <a:prstGeom prst="ellipse">
            <a:avLst/>
          </a:prstGeom>
        </p:spPr>
      </p:pic>
      <p:sp>
        <p:nvSpPr>
          <p:cNvPr id="29" name="TextBox 2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上游</a:t>
            </a:r>
          </a:p>
        </p:txBody>
      </p:sp>
      <p:sp>
        <p:nvSpPr>
          <p:cNvPr id="30" name="TextBox 3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车用显示器制造商，如专业汽车电子公司、消费电子公司跨界进入等。</a:t>
            </a:r>
          </a:p>
        </p:txBody>
      </p:sp>
      <p:sp>
        <p:nvSpPr>
          <p:cNvPr id="31" name="TextBox 3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中游</a:t>
            </a:r>
          </a:p>
        </p:txBody>
      </p:sp>
      <p:pic>
        <p:nvPicPr>
          <p:cNvPr id="32" name="Picture 32"/>
          <p:cNvPicPr>
            <a:picLocks noChangeAspect="1"/>
          </p:cNvPicPr>
          <p:nvPr/>
        </p:nvPicPr>
        <p:blipFill>
          <a:blip r:embed="rId3"/>
          <a:srcRect l="16895" r="16895"/>
          <a:stretch>
            <a:fillRect/>
          </a:stretch>
        </p:blipFill>
        <p:spPr>
          <a:xfrm>
            <a:off x="5820153" y="3595858"/>
            <a:ext cx="2380229" cy="2380229"/>
          </a:xfrm>
          <a:prstGeom prst="ellipse">
            <a:avLst/>
          </a:prstGeom>
        </p:spPr>
      </p:pic>
      <p:pic>
        <p:nvPicPr>
          <p:cNvPr id="33" name="Picture 33"/>
          <p:cNvPicPr>
            <a:picLocks noChangeAspect="1"/>
          </p:cNvPicPr>
          <p:nvPr/>
        </p:nvPicPr>
        <p:blipFill>
          <a:blip r:embed="rId4"/>
          <a:srcRect l="13792" r="13792"/>
          <a:stretch>
            <a:fillRect/>
          </a:stretch>
        </p:blipFill>
        <p:spPr>
          <a:xfrm>
            <a:off x="3637042" y="3234923"/>
            <a:ext cx="1651452" cy="1651452"/>
          </a:xfrm>
          <a:prstGeom prst="ellipse">
            <a:avLst/>
          </a:prstGeom>
        </p:spPr>
      </p:pic>
      <p:sp>
        <p:nvSpPr>
          <p:cNvPr id="34" name="TextBox 34"/>
          <p:cNvSpPr txBox="1"/>
          <p:nvPr/>
        </p:nvSpPr>
        <p:spPr>
          <a:xfrm>
            <a:off x="8621512" y="4777233"/>
            <a:ext cx="321485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汽车整车厂商、汽车零部件经销商、汽车维修与改装市场等。</a:t>
            </a:r>
          </a:p>
        </p:txBody>
      </p:sp>
      <p:sp>
        <p:nvSpPr>
          <p:cNvPr id="35" name="TextBox 3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下游</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初始阶段：车用显示器早期主要用于高端车型，以简单的单色或彩色LCD为主。</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创新阶段：OLED、柔性显示等新技术不断涌现，为车用显示器带来更高的画质表现和更丰富的交互方式。</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以上是对车用显示器行业的概述，从定义分类、产业链结构到发展历程进行了简要分析。在接下来的部分，报告将进一步分析市场规模、市场竞争格局、行业趋势等内容。</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发展阶段：随着消费者对汽车驾乘体验要求的提高，车用显示器逐渐普及，尺寸变大、分辨率提高，并集成了多种功能。</a:t>
            </a:r>
          </a:p>
        </p:txBody>
      </p:sp>
      <p:sp>
        <p:nvSpPr>
          <p:cNvPr id="21" name="AutoShape 21"/>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1075175" y="42218"/>
            <a:ext cx="10003548" cy="10972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车用显示器行业发展历程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562600" y="2304610"/>
            <a:ext cx="1066800" cy="1066800"/>
          </a:xfrm>
          <a:prstGeom prst="rect">
            <a:avLst/>
          </a:prstGeom>
          <a:solidFill>
            <a:schemeClr val="lt1">
              <a:alpha val="100000"/>
            </a:schemeClr>
          </a:solidFill>
          <a:ln w="25400">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5366422" y="2336597"/>
            <a:ext cx="1453286" cy="10924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5" name="TextBox 5"/>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市场现状</a:t>
            </a:r>
          </a:p>
        </p:txBody>
      </p:sp>
      <p:cxnSp>
        <p:nvCxnSpPr>
          <p:cNvPr id="6" name="Connector 6"/>
          <p:cNvCxnSpPr/>
          <p:nvPr/>
        </p:nvCxnSpPr>
        <p:spPr>
          <a:xfrm flipV="1">
            <a:off x="6881808" y="1961467"/>
            <a:ext cx="964777" cy="6862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4377943" y="2742715"/>
            <a:ext cx="964777" cy="686285"/>
          </a:xfrm>
          <a:prstGeom prst="line">
            <a:avLst/>
          </a:prstGeom>
          <a:ln w="19050">
            <a:solidFill>
              <a:schemeClr val="accent3">
                <a:lumMod val="50000"/>
              </a:schemeClr>
            </a:solidFill>
            <a:prstDash val="solid"/>
          </a:ln>
        </p:spPr>
        <p:style>
          <a:lnRef idx="0">
            <a:schemeClr val="accent3"/>
          </a:lnRef>
          <a:fillRef idx="1">
            <a:schemeClr val="accent3"/>
          </a:fillRef>
          <a:effectRef idx="0">
            <a:schemeClr val="accent3"/>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全球车用显示器市场规模在近年来持续保持增长态势，随着汽车智能化、电动化的发展，车用显示器作为人机交互的重要接口，其市场规模还将继续扩大。</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持续增长</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随着消费者对驾驶体验和安全性需求的提升，高端车用显示器市场的占比逐步提高，推动了市场整体的升级和变革。</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高端市场占比提高</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全球车用显示器市场规模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迅速崛起</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中国车用显示器市场规模在近年来迅速崛起，成为国内汽车电子市场的重要一环，其增长速度和市场规模均居全球前列。</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本地化需求推动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随着中国消费者对汽车品质和驾驶体验的需求不断提高，车用显示器市场的本地化需求也越来越明显，推动了国内车用显示器市场的快速发展。</a:t>
            </a:r>
          </a:p>
        </p:txBody>
      </p:sp>
      <p:sp>
        <p:nvSpPr>
          <p:cNvPr id="16" name="AutoShape 1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中国车用显示器市场规模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市场集中度分析</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车用显示器市场具有较高的市场集中度，市场份额主要由几家行业领先企业占据，这些企业拥有较强的技术实力、品牌影响力和市场渠道优势。</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高市场集中度</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虽然市场集中度较高，但随着新兴企业的不断崛起和技术创新的加速推进，车用显示器市场的竞争日趋激烈，市场份额的争夺将更加白热化。</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竞争日趋激烈</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562600" y="2304610"/>
            <a:ext cx="1066800" cy="1066800"/>
          </a:xfrm>
          <a:prstGeom prst="rect">
            <a:avLst/>
          </a:prstGeom>
          <a:solidFill>
            <a:schemeClr val="lt1">
              <a:alpha val="100000"/>
            </a:schemeClr>
          </a:solidFill>
          <a:ln w="25400">
            <a:solidFill>
              <a:schemeClr val="accent3">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5366422" y="2336597"/>
            <a:ext cx="1453286" cy="10924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5" name="TextBox 5"/>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技术与研发</a:t>
            </a:r>
          </a:p>
        </p:txBody>
      </p:sp>
      <p:cxnSp>
        <p:nvCxnSpPr>
          <p:cNvPr id="6" name="Connector 6"/>
          <p:cNvCxnSpPr/>
          <p:nvPr/>
        </p:nvCxnSpPr>
        <p:spPr>
          <a:xfrm flipV="1">
            <a:off x="6881808" y="1961467"/>
            <a:ext cx="964777" cy="6862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4377943" y="2742715"/>
            <a:ext cx="964777" cy="686285"/>
          </a:xfrm>
          <a:prstGeom prst="line">
            <a:avLst/>
          </a:prstGeom>
          <a:ln w="19050">
            <a:solidFill>
              <a:schemeClr val="accent3">
                <a:lumMod val="50000"/>
              </a:schemeClr>
            </a:solidFill>
            <a:prstDash val="solid"/>
          </a:ln>
        </p:spPr>
        <p:style>
          <a:lnRef idx="0">
            <a:schemeClr val="accent3"/>
          </a:lnRef>
          <a:fillRef idx="1">
            <a:schemeClr val="accent3"/>
          </a:fillRef>
          <a:effectRef idx="0">
            <a:schemeClr val="accent3"/>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0089"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液晶显示技术是目前车用显示器的主流技术，其优点是分辨率高、色彩丰富、亮度高等。</a:t>
            </a:r>
          </a:p>
        </p:txBody>
      </p:sp>
      <p:sp>
        <p:nvSpPr>
          <p:cNvPr id="4" name="TextBox 4"/>
          <p:cNvSpPr txBox="1"/>
          <p:nvPr/>
        </p:nvSpPr>
        <p:spPr>
          <a:xfrm>
            <a:off x="990089" y="3890330"/>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LCD技术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111612"/>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4017901"/>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2"/>
          <a:srcRect t="2458" b="2458"/>
          <a:stretch>
            <a:fillRect/>
          </a:stretch>
        </p:blipFill>
        <p:spPr>
          <a:xfrm>
            <a:off x="5039938" y="1393187"/>
            <a:ext cx="2231507" cy="2231507"/>
          </a:xfrm>
          <a:prstGeom prst="ellipse">
            <a:avLst/>
          </a:prstGeom>
        </p:spPr>
      </p:pic>
      <p:sp>
        <p:nvSpPr>
          <p:cNvPr id="10" name="TextBox 10"/>
          <p:cNvSpPr txBox="1"/>
          <p:nvPr/>
        </p:nvSpPr>
        <p:spPr>
          <a:xfrm>
            <a:off x="4671297"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OLED技术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50779"/>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5" name="Picture 15"/>
          <p:cNvPicPr>
            <a:picLocks noChangeAspect="1"/>
          </p:cNvPicPr>
          <p:nvPr/>
        </p:nvPicPr>
        <p:blipFill>
          <a:blip r:embed="rId3"/>
          <a:srcRect l="1001" r="1001"/>
          <a:stretch>
            <a:fillRect/>
          </a:stretch>
        </p:blipFill>
        <p:spPr>
          <a:xfrm>
            <a:off x="8741656" y="1393187"/>
            <a:ext cx="2231507" cy="2231507"/>
          </a:xfrm>
          <a:prstGeom prst="ellipse">
            <a:avLst/>
          </a:prstGeom>
        </p:spPr>
      </p:pic>
      <p:sp>
        <p:nvSpPr>
          <p:cNvPr id="16" name="TextBox 16"/>
          <p:cNvSpPr txBox="1"/>
          <p:nvPr/>
        </p:nvSpPr>
        <p:spPr>
          <a:xfrm>
            <a:off x="8373015" y="3829496"/>
            <a:ext cx="2409807" cy="42405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dk1"/>
                </a:solidFill>
                <a:latin typeface="Microsoft Yahei"/>
                <a:ea typeface="Microsoft Yahei"/>
                <a:cs typeface="Microsoft Yahei"/>
              </a:rPr>
              <a:t>触摸屏技术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50779"/>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57068"/>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有机发光二极管技术，相比LCD技术具有更高的对比度和更广的视角，同时也更轻薄。</a:t>
            </a:r>
          </a:p>
        </p:txBody>
      </p:sp>
      <p:sp>
        <p:nvSpPr>
          <p:cNvPr id="22" name="TextBox 22"/>
          <p:cNvSpPr txBox="1"/>
          <p:nvPr/>
        </p:nvSpPr>
        <p:spPr>
          <a:xfrm>
            <a:off x="8373015" y="4677159"/>
            <a:ext cx="2409807"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触摸屏技术已经成为车用显示器的标配，提升了用户的使用体验。</a:t>
            </a:r>
          </a:p>
        </p:txBody>
      </p:sp>
      <p:sp>
        <p:nvSpPr>
          <p:cNvPr id="23" name="TextBox 23"/>
          <p:cNvSpPr txBox="1"/>
          <p:nvPr/>
        </p:nvSpPr>
        <p:spPr>
          <a:xfrm>
            <a:off x="8433974"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03</a:t>
            </a:r>
          </a:p>
        </p:txBody>
      </p:sp>
      <p:grpSp>
        <p:nvGrpSpPr>
          <p:cNvPr id="24" name="Group 24"/>
          <p:cNvGrpSpPr/>
          <p:nvPr/>
        </p:nvGrpSpPr>
        <p:grpSpPr>
          <a:xfrm>
            <a:off x="454963" y="339403"/>
            <a:ext cx="515576" cy="440418"/>
            <a:chOff x="454963" y="339403"/>
            <a:chExt cx="515576" cy="440418"/>
          </a:xfrm>
        </p:grpSpPr>
        <p:sp>
          <p:nvSpPr>
            <p:cNvPr id="25" name="AutoShape 25"/>
            <p:cNvSpPr/>
            <p:nvPr/>
          </p:nvSpPr>
          <p:spPr>
            <a:xfrm>
              <a:off x="454963" y="34235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33940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34112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35009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34595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46012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45717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45889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46786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46373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454963" y="57790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575049" y="57495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689125" y="57666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799768" y="58563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904945" y="58150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454963" y="69567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575049" y="692725"/>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689125" y="69444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799768" y="70341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904945" y="69927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45" name="TextBox 45"/>
          <p:cNvSpPr txBox="1"/>
          <p:nvPr/>
        </p:nvSpPr>
        <p:spPr>
          <a:xfrm>
            <a:off x="1218874" y="228047"/>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主要技术类型及应用</a:t>
            </a:r>
          </a:p>
        </p:txBody>
      </p:sp>
      <p:sp>
        <p:nvSpPr>
          <p:cNvPr id="46" name="TextBox 46"/>
          <p:cNvSpPr txBox="1"/>
          <p:nvPr/>
        </p:nvSpPr>
        <p:spPr>
          <a:xfrm>
            <a:off x="4695681"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47" name="TextBox 47"/>
          <p:cNvSpPr txBox="1"/>
          <p:nvPr/>
        </p:nvSpPr>
        <p:spPr>
          <a:xfrm>
            <a:off x="1069410" y="1618041"/>
            <a:ext cx="578298" cy="437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283391"/>
            <a:ext cx="515576" cy="440418"/>
            <a:chOff x="454963" y="283391"/>
            <a:chExt cx="515576" cy="440418"/>
          </a:xfrm>
        </p:grpSpPr>
        <p:sp>
          <p:nvSpPr>
            <p:cNvPr id="3" name="AutoShape 3"/>
            <p:cNvSpPr/>
            <p:nvPr/>
          </p:nvSpPr>
          <p:spPr>
            <a:xfrm>
              <a:off x="454963" y="28634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75049" y="2833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689125" y="2851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799768" y="2940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904945" y="2899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54963" y="40411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75049" y="4011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89125" y="4028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99768" y="4118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904945" y="4077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54963" y="52188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51893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5206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5296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52549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6396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63671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63842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64739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64326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23" name="TextBox 23"/>
          <p:cNvSpPr txBox="1"/>
          <p:nvPr/>
        </p:nvSpPr>
        <p:spPr>
          <a:xfrm>
            <a:off x="1104651" y="225660"/>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新技术发展趋势</a:t>
            </a:r>
          </a:p>
        </p:txBody>
      </p:sp>
      <p:grpSp>
        <p:nvGrpSpPr>
          <p:cNvPr id="24" name="Group 24"/>
          <p:cNvGrpSpPr/>
          <p:nvPr/>
        </p:nvGrpSpPr>
        <p:grpSpPr>
          <a:xfrm>
            <a:off x="5982796" y="3116804"/>
            <a:ext cx="5783287" cy="1160526"/>
            <a:chOff x="5982796" y="3116804"/>
            <a:chExt cx="5783287" cy="1160526"/>
          </a:xfrm>
        </p:grpSpPr>
        <p:sp>
          <p:nvSpPr>
            <p:cNvPr id="25" name="TextBox 2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透明显示技术</a:t>
              </a:r>
            </a:p>
          </p:txBody>
        </p:sp>
        <p:sp>
          <p:nvSpPr>
            <p:cNvPr id="26" name="TextBox 2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透明显示技术可以提升驾驶员的视野，提高驾驶安全性。</a:t>
              </a:r>
            </a:p>
          </p:txBody>
        </p:sp>
      </p:grpSp>
      <p:grpSp>
        <p:nvGrpSpPr>
          <p:cNvPr id="27" name="Group 27"/>
          <p:cNvGrpSpPr/>
          <p:nvPr/>
        </p:nvGrpSpPr>
        <p:grpSpPr>
          <a:xfrm>
            <a:off x="5982796" y="4769459"/>
            <a:ext cx="5783287" cy="1160526"/>
            <a:chOff x="5982796" y="4769459"/>
            <a:chExt cx="5783287" cy="1160526"/>
          </a:xfrm>
        </p:grpSpPr>
        <p:sp>
          <p:nvSpPr>
            <p:cNvPr id="28" name="TextBox 2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高动态范围（HDR）技术</a:t>
              </a:r>
            </a:p>
          </p:txBody>
        </p:sp>
        <p:sp>
          <p:nvSpPr>
            <p:cNvPr id="29" name="TextBox 2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HDR技术可以提供更高的亮度和更宽的色域，使图像更加真实生动。</a:t>
              </a:r>
            </a:p>
          </p:txBody>
        </p:sp>
      </p:grpSp>
      <p:sp>
        <p:nvSpPr>
          <p:cNvPr id="30" name="TextBox 3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柔性显示技术</a:t>
            </a:r>
          </a:p>
        </p:txBody>
      </p:sp>
      <p:sp>
        <p:nvSpPr>
          <p:cNvPr id="31" name="TextBox 3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柔性显示技术可以让显示器更加灵活地适应车内不同形状和曲面的需求。</a:t>
            </a:r>
          </a:p>
        </p:txBody>
      </p:sp>
      <p:pic>
        <p:nvPicPr>
          <p:cNvPr id="32" name="Picture 32"/>
          <p:cNvPicPr>
            <a:picLocks noChangeAspect="1"/>
          </p:cNvPicPr>
          <p:nvPr/>
        </p:nvPicPr>
        <p:blipFill>
          <a:blip r:embed="rId2"/>
          <a:srcRect l="12427" r="12427"/>
          <a:stretch>
            <a:fillRect/>
          </a:stretch>
        </p:blipFill>
        <p:spPr>
          <a:xfrm>
            <a:off x="869006" y="1293634"/>
            <a:ext cx="4563024" cy="4563025"/>
          </a:xfrm>
          <a:prstGeom prst="diamond">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研发投入</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随着车用显示器市场的不断扩大和技术的不断更新，各大企业对研发的投入也在逐年增加。</a:t>
            </a:r>
          </a:p>
        </p:txBody>
      </p:sp>
      <p:sp>
        <p:nvSpPr>
          <p:cNvPr id="8" name="TextBox 8"/>
          <p:cNvSpPr txBox="1"/>
          <p:nvPr/>
        </p:nvSpPr>
        <p:spPr>
          <a:xfrm>
            <a:off x="1197254" y="3971227"/>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主要研发机构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车载显示器的主要研发机构包括各大显示技术公司（如LG Display、Samsung Display等）、汽车零部件供应商（如Bosch、Continental等）以及汽车制造商自身的研发部门。这些机构通过不断研发新的技术和产品，推动车用显示器行业的发展。</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研发投入及主要研发机构</a:t>
            </a:r>
          </a:p>
        </p:txBody>
      </p:sp>
      <p:sp>
        <p:nvSpPr>
          <p:cNvPr id="31" name="AutoShape 31"/>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4" name="Connector 34"/>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https://d.book118.com/415021123020011110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2024-09-15T05:00:00.667</cp:lastPrinted>
  <dcterms:created xsi:type="dcterms:W3CDTF">2024-09-14T21:00:00Z</dcterms:created>
  <dcterms:modified xsi:type="dcterms:W3CDTF">2024-09-14T21:00:02Z</dcterms:modified>
</cp:coreProperties>
</file>