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9525000" cy="53467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5C94F1-9A29-418F-9606-824F965D8B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7F9BAA-C522-4699-BC1D-7A9CFD8DE0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C48991-829B-47C6-9A5B-1B60FAC7B4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860480-F525-43A3-89AE-AFFC20C5E2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01B3BC3-EB87-43ED-BB76-D76D6B0CD7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F3C47D3-67DD-48A0-8DB1-AF364C0BE9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B01F56B-EF66-4536-98C2-3B3BE07B98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4B2D3A-4806-4A52-B115-11FED798B9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71C78E-1F92-42E6-B26E-ABA9F440F0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324E7E-19D9-4A4D-AD77-3A6AA4E27C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B23867-120E-40D3-9C3B-E3FB958517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5024103200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52500" y="952500"/>
            <a:ext cx="952500" cy="33337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345478" y="2490290"/>
            <a:ext cx="4305017" cy="4305017"/>
          </a:xfrm>
          <a:prstGeom prst="ellipse">
            <a:avLst/>
          </a:prstGeom>
          <a:solidFill>
            <a:schemeClr val="accent1">
              <a:lumMod val="40000"/>
              <a:lumOff val="60000"/>
              <a:alpha val="3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 rot="5400000">
            <a:off x="8629850" y="1435061"/>
            <a:ext cx="1314049" cy="54471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375"/>
              </a:spcBef>
            </a:pPr>
            <a:r>
              <a:rPr lang="en-US" sz="12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9277350" y="384414"/>
            <a:ext cx="0" cy="623568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7220871" y="3351609"/>
            <a:ext cx="2554230" cy="255423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-826938" y="-984734"/>
            <a:ext cx="1969468" cy="1969468"/>
          </a:xfrm>
          <a:prstGeom prst="ellipse">
            <a:avLst/>
          </a:prstGeom>
          <a:solidFill>
            <a:schemeClr val="accent1">
              <a:alpha val="26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619384" y="1355229"/>
            <a:ext cx="6286233" cy="147637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档案规范化管理及优化策略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532176" y="3351609"/>
            <a:ext cx="6273013" cy="655439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375"/>
              </a:spcBef>
            </a:pPr>
            <a:endParaRPr lang="en-US" sz="1575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91219" y="0"/>
            <a:ext cx="2194638" cy="2672828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1219" y="1549433"/>
            <a:ext cx="2194638" cy="2194638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  <a:lumMod val="60000"/>
                  <a:lumOff val="4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472232" y="2075422"/>
            <a:ext cx="1566012" cy="480417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0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8806" y="2202032"/>
            <a:ext cx="1380414" cy="143351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175611" y="1336414"/>
            <a:ext cx="4674587" cy="244078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档案规范化管理的理论概述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档案规范化管理的实践分析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档案规范化管理与优化策略的案例分析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档案规范化管理优化策略的探讨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9" name="Connector 9"/>
          <p:cNvCxnSpPr/>
          <p:nvPr/>
        </p:nvCxnSpPr>
        <p:spPr>
          <a:xfrm flipH="1">
            <a:off x="2498828" y="2263629"/>
            <a:ext cx="0" cy="102306"/>
          </a:xfrm>
          <a:prstGeom prst="line">
            <a:avLst/>
          </a:prstGeom>
          <a:ln w="9525">
            <a:solidFill>
              <a:srgbClr val="FFFFFF"/>
            </a:solidFill>
          </a:ln>
        </p:spPr>
      </p:cxnSp>
      <p:cxnSp>
        <p:nvCxnSpPr>
          <p:cNvPr id="10" name="Connector 10"/>
          <p:cNvCxnSpPr/>
          <p:nvPr/>
        </p:nvCxnSpPr>
        <p:spPr>
          <a:xfrm flipH="1">
            <a:off x="1424607" y="2263629"/>
            <a:ext cx="0" cy="102306"/>
          </a:xfrm>
          <a:prstGeom prst="line">
            <a:avLst/>
          </a:prstGeom>
          <a:ln w="9525">
            <a:solidFill>
              <a:srgbClr val="FFFFFF"/>
            </a:solidFill>
          </a:ln>
        </p:spPr>
      </p:cxnSp>
      <p:sp>
        <p:nvSpPr>
          <p:cNvPr id="11" name="AutoShape 11"/>
          <p:cNvSpPr/>
          <p:nvPr/>
        </p:nvSpPr>
        <p:spPr>
          <a:xfrm>
            <a:off x="477770" y="1939037"/>
            <a:ext cx="202786" cy="1100579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77770" y="1837644"/>
            <a:ext cx="202786" cy="202786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-798610" y="3804262"/>
            <a:ext cx="1416414" cy="1416414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  <a:lumMod val="40000"/>
                  <a:lumOff val="60000"/>
                </a:schemeClr>
              </a:gs>
              <a:gs pos="100000">
                <a:schemeClr val="accent2">
                  <a:alpha val="27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358185" y="0"/>
            <a:ext cx="522528" cy="1496375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358185" y="1235111"/>
            <a:ext cx="522528" cy="522528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864600" y="4619275"/>
            <a:ext cx="415038" cy="415038"/>
          </a:xfrm>
          <a:prstGeom prst="ellipse">
            <a:avLst/>
          </a:prstGeom>
          <a:gradFill>
            <a:gsLst>
              <a:gs pos="0">
                <a:schemeClr val="accent2">
                  <a:alpha val="58999"/>
                  <a:lumMod val="40000"/>
                  <a:lumOff val="60000"/>
                </a:schemeClr>
              </a:gs>
              <a:gs pos="100000">
                <a:schemeClr val="accent2">
                  <a:alpha val="58999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8421544" y="-397096"/>
            <a:ext cx="1893471" cy="1893471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  <a:lumMod val="40000"/>
                  <a:lumOff val="60000"/>
                </a:schemeClr>
              </a:gs>
              <a:gs pos="100000">
                <a:schemeClr val="accent2">
                  <a:alpha val="27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776438" y="229691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05853" y="229691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0961" y="229691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170375" y="229691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776438" y="353237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905853" y="353237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0961" y="353237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170375" y="353237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69483" y="4906551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98898" y="4906551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4006" y="4906551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63420" y="4906551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269483" y="5030096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98898" y="5030096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34006" y="5030096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63420" y="5030096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007290" y="1330316"/>
            <a:ext cx="1510421" cy="1510421"/>
          </a:xfrm>
          <a:prstGeom prst="rect">
            <a:avLst/>
          </a:prstGeom>
          <a:solidFill>
            <a:schemeClr val="lt1"/>
          </a:solidFill>
          <a:ln w="38100">
            <a:solidFill>
              <a:schemeClr val="accen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1" name="Connector 21"/>
          <p:cNvCxnSpPr/>
          <p:nvPr/>
        </p:nvCxnSpPr>
        <p:spPr>
          <a:xfrm flipV="1">
            <a:off x="5647220" y="1003059"/>
            <a:ext cx="776788" cy="654516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 flipV="1">
            <a:off x="3088445" y="2186221"/>
            <a:ext cx="776788" cy="654516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3" name="TextBox 23"/>
          <p:cNvSpPr txBox="1"/>
          <p:nvPr/>
        </p:nvSpPr>
        <p:spPr>
          <a:xfrm>
            <a:off x="996551" y="3075251"/>
            <a:ext cx="7531897" cy="90487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</a:pPr>
            <a:r>
              <a:rPr lang="en-US" sz="36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996551" y="1454496"/>
            <a:ext cx="7531897" cy="12620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</a:pPr>
            <a:r>
              <a:rPr lang="en-US" sz="5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rcRect l="12500" r="12500"/>
          <a:stretch>
            <a:fillRect/>
          </a:stretch>
        </p:blipFill>
        <p:spPr>
          <a:xfrm>
            <a:off x="733971" y="1105724"/>
            <a:ext cx="3783824" cy="3783825"/>
          </a:xfrm>
          <a:prstGeom prst="round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4891990" y="1105724"/>
            <a:ext cx="3718928" cy="6905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随着全球数字化和信息化的快速发展，档案管理工作面临着越来越高的挑战和要求。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891990" y="2899456"/>
            <a:ext cx="3718928" cy="940594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传统档案管理模式已难以适应现代社会发展的需要，因此，档案规范化管理及优化策略的研究具有重要的现实意义和历史价值。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背景与意义</a:t>
            </a:r>
          </a:p>
        </p:txBody>
      </p:sp>
      <p:sp>
        <p:nvSpPr>
          <p:cNvPr id="28" name="AutoShape 28"/>
          <p:cNvSpPr/>
          <p:nvPr/>
        </p:nvSpPr>
        <p:spPr>
          <a:xfrm>
            <a:off x="7941969" y="-729230"/>
            <a:ext cx="1348588" cy="1348588"/>
          </a:xfrm>
          <a:prstGeom prst="ellipse">
            <a:avLst/>
          </a:prstGeom>
          <a:gradFill>
            <a:gsLst>
              <a:gs pos="0">
                <a:schemeClr val="accent2">
                  <a:alpha val="19000"/>
                </a:schemeClr>
              </a:gs>
              <a:gs pos="100000">
                <a:schemeClr val="accent1">
                  <a:alpha val="19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-275288" y="3718958"/>
            <a:ext cx="550576" cy="550576"/>
          </a:xfrm>
          <a:prstGeom prst="ellipse">
            <a:avLst/>
          </a:prstGeom>
          <a:gradFill>
            <a:gsLst>
              <a:gs pos="0">
                <a:schemeClr val="accent4">
                  <a:lumMod val="40000"/>
                  <a:lumOff val="60000"/>
                  <a:alpha val="20000"/>
                  <a:lumMod val="75000"/>
                </a:schemeClr>
              </a:gs>
              <a:gs pos="100000">
                <a:schemeClr val="accent4">
                  <a:alpha val="2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355440" y="1380177"/>
            <a:ext cx="3576153" cy="65722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当前，我国档案管理工作仍存在不少问题，如管理手段落后、信息化程度低、档案利用效率不高等。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8745" y="3468227"/>
            <a:ext cx="3530492" cy="65722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档案管理流程不规范、档案分类不科学、档案信息检索不便等问题也普遍存在。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档案管理的现状与问题</a:t>
            </a:r>
          </a:p>
        </p:txBody>
      </p:sp>
      <p:sp>
        <p:nvSpPr>
          <p:cNvPr id="27" name="AutoShape 27"/>
          <p:cNvSpPr/>
          <p:nvPr/>
        </p:nvSpPr>
        <p:spPr>
          <a:xfrm>
            <a:off x="482502" y="2582814"/>
            <a:ext cx="548022" cy="9609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441165" y="2582814"/>
            <a:ext cx="96092" cy="96092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74565" y="2582814"/>
            <a:ext cx="96092" cy="96092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>
            <a:off x="1030524" y="2631281"/>
            <a:ext cx="5027276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690942" y="4652434"/>
            <a:ext cx="548022" cy="96092"/>
          </a:xfrm>
          <a:prstGeom prst="rect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49605" y="4652434"/>
            <a:ext cx="96092" cy="96092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183005" y="4652434"/>
            <a:ext cx="96092" cy="96092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4" name="Connector 34"/>
          <p:cNvCxnSpPr/>
          <p:nvPr/>
        </p:nvCxnSpPr>
        <p:spPr>
          <a:xfrm>
            <a:off x="1238964" y="4710426"/>
            <a:ext cx="4807544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5" name="AutoShape 35"/>
          <p:cNvSpPr/>
          <p:nvPr/>
        </p:nvSpPr>
        <p:spPr>
          <a:xfrm>
            <a:off x="7978616" y="-1006838"/>
            <a:ext cx="1695299" cy="1695299"/>
          </a:xfrm>
          <a:prstGeom prst="ellipse">
            <a:avLst/>
          </a:prstGeom>
          <a:gradFill>
            <a:gsLst>
              <a:gs pos="0">
                <a:schemeClr val="accent4">
                  <a:lumMod val="40000"/>
                  <a:lumOff val="60000"/>
                  <a:alpha val="22000"/>
                  <a:lumMod val="75000"/>
                </a:schemeClr>
              </a:gs>
              <a:gs pos="100000">
                <a:schemeClr val="accent4">
                  <a:alpha val="22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6" name="Picture 36"/>
          <p:cNvPicPr>
            <a:picLocks noChangeAspect="1"/>
          </p:cNvPicPr>
          <p:nvPr/>
        </p:nvPicPr>
        <p:blipFill>
          <a:blip r:embed="rId3">
            <a:alphaModFix amt="70000"/>
          </a:blip>
          <a:srcRect l="12500" r="12500"/>
          <a:stretch>
            <a:fillRect/>
          </a:stretch>
        </p:blipFill>
        <p:spPr>
          <a:xfrm>
            <a:off x="6096320" y="1015032"/>
            <a:ext cx="2874862" cy="383315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3182208" y="912874"/>
            <a:ext cx="355788" cy="16165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69066" y="1074531"/>
            <a:ext cx="8786868" cy="3671492"/>
          </a:xfrm>
          <a:prstGeom prst="rect">
            <a:avLst/>
          </a:prstGeom>
          <a:gradFill>
            <a:gsLst>
              <a:gs pos="0">
                <a:schemeClr val="accent2">
                  <a:lumMod val="75000"/>
                  <a:alpha val="80000"/>
                </a:schemeClr>
              </a:gs>
              <a:gs pos="100000">
                <a:schemeClr val="accent2">
                  <a:alpha val="80000"/>
                </a:schemeClr>
              </a:gs>
            </a:gsLst>
            <a:lin ang="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>
            <a:alphaModFix amt="70000"/>
          </a:blip>
          <a:srcRect l="25006" r="25006"/>
          <a:stretch>
            <a:fillRect/>
          </a:stretch>
        </p:blipFill>
        <p:spPr>
          <a:xfrm>
            <a:off x="578662" y="912874"/>
            <a:ext cx="2874862" cy="3833150"/>
          </a:xfrm>
          <a:prstGeom prst="parallelogram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952680" y="4872106"/>
            <a:ext cx="7203254" cy="52613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77976" y="4872106"/>
            <a:ext cx="578171" cy="52613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74903" y="4844251"/>
            <a:ext cx="124000" cy="124000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255625" y="4849416"/>
            <a:ext cx="115142" cy="11514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427489" y="4854581"/>
            <a:ext cx="106285" cy="10628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583846" y="4859746"/>
            <a:ext cx="97428" cy="9742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737996" y="4855387"/>
            <a:ext cx="88571" cy="885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714750" y="1672622"/>
            <a:ext cx="4875483" cy="6905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研究档案规范化管理及优化策略，旨在提高档案管理效率，优化资源配置，促进档案信息化的健康发展。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714750" y="3222117"/>
            <a:ext cx="4875483" cy="6905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研究结果可以为档案管理部门提供实用的参考和指导，推动档案管理工作的科学化、规范化、高效化。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研究目的与意义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776438" y="229691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05853" y="229691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0961" y="229691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170375" y="229691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776438" y="353237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905853" y="353237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0961" y="353237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170375" y="353237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69483" y="4906551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98898" y="4906551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4006" y="4906551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63420" y="4906551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269483" y="5030096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98898" y="5030096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34006" y="5030096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63420" y="5030096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007290" y="1330316"/>
            <a:ext cx="1510421" cy="1510421"/>
          </a:xfrm>
          <a:prstGeom prst="rect">
            <a:avLst/>
          </a:prstGeom>
          <a:solidFill>
            <a:schemeClr val="lt1"/>
          </a:solidFill>
          <a:ln w="38100">
            <a:solidFill>
              <a:schemeClr val="accen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1" name="Connector 21"/>
          <p:cNvCxnSpPr/>
          <p:nvPr/>
        </p:nvCxnSpPr>
        <p:spPr>
          <a:xfrm flipV="1">
            <a:off x="5647220" y="1003059"/>
            <a:ext cx="776788" cy="654516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 flipV="1">
            <a:off x="3088445" y="2186221"/>
            <a:ext cx="776788" cy="654516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3" name="TextBox 23"/>
          <p:cNvSpPr txBox="1"/>
          <p:nvPr/>
        </p:nvSpPr>
        <p:spPr>
          <a:xfrm>
            <a:off x="996551" y="3075251"/>
            <a:ext cx="7531897" cy="90487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</a:pPr>
            <a:r>
              <a:rPr lang="en-US" sz="36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档案规范化管理的理论概述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996551" y="1454496"/>
            <a:ext cx="7531897" cy="12620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</a:pPr>
            <a:r>
              <a:rPr lang="en-US" sz="5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rcRect l="12500" r="12500"/>
          <a:stretch>
            <a:fillRect/>
          </a:stretch>
        </p:blipFill>
        <p:spPr>
          <a:xfrm>
            <a:off x="733971" y="1105724"/>
            <a:ext cx="3783824" cy="3783825"/>
          </a:xfrm>
          <a:prstGeom prst="round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4891990" y="1567100"/>
            <a:ext cx="3718928" cy="1125438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档案规范化管理是对档案信息资源的管理和利用进行标准化、规范化的过程，以确保档案信息资源的有效利用和共享。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891990" y="1056815"/>
            <a:ext cx="3626635" cy="784324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891990" y="3515137"/>
            <a:ext cx="3718928" cy="813792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主要包括档案管理流程的优化、档案整理分类的规范化、档案存储和利用的标准化、档案数据保护和安全控制等方面。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91990" y="3023901"/>
            <a:ext cx="4003302" cy="784324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内涵</a:t>
            </a:r>
          </a:p>
        </p:txBody>
      </p:sp>
      <p:sp>
        <p:nvSpPr>
          <p:cNvPr id="9" name="AutoShape 9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855345" y="73342"/>
            <a:ext cx="7815272" cy="8572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档案规范化管理的定义与内涵</a:t>
            </a:r>
          </a:p>
        </p:txBody>
      </p:sp>
      <p:sp>
        <p:nvSpPr>
          <p:cNvPr id="30" name="AutoShape 30"/>
          <p:cNvSpPr/>
          <p:nvPr/>
        </p:nvSpPr>
        <p:spPr>
          <a:xfrm>
            <a:off x="7941969" y="-729230"/>
            <a:ext cx="1348588" cy="1348588"/>
          </a:xfrm>
          <a:prstGeom prst="ellipse">
            <a:avLst/>
          </a:prstGeom>
          <a:gradFill>
            <a:gsLst>
              <a:gs pos="0">
                <a:schemeClr val="accent2">
                  <a:alpha val="19000"/>
                </a:schemeClr>
              </a:gs>
              <a:gs pos="100000">
                <a:schemeClr val="accent1">
                  <a:alpha val="19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-275288" y="3718958"/>
            <a:ext cx="550576" cy="550576"/>
          </a:xfrm>
          <a:prstGeom prst="ellipse">
            <a:avLst/>
          </a:prstGeom>
          <a:gradFill>
            <a:gsLst>
              <a:gs pos="0">
                <a:schemeClr val="accent4">
                  <a:lumMod val="40000"/>
                  <a:lumOff val="60000"/>
                  <a:alpha val="20000"/>
                  <a:lumMod val="75000"/>
                </a:schemeClr>
              </a:gs>
              <a:gs pos="100000">
                <a:schemeClr val="accent4">
                  <a:alpha val="2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944678" y="845676"/>
            <a:ext cx="0" cy="4512136"/>
          </a:xfrm>
          <a:prstGeom prst="line">
            <a:avLst/>
          </a:prstGeom>
          <a:ln w="19050">
            <a:solidFill>
              <a:schemeClr val="accent1"/>
            </a:solidFill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82184" y="1040895"/>
            <a:ext cx="523030" cy="523030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72096" y="1130806"/>
            <a:ext cx="343207" cy="343207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681278" y="1022583"/>
            <a:ext cx="7179480" cy="503555"/>
          </a:xfrm>
          <a:prstGeom prst="roundRect">
            <a:avLst/>
          </a:prstGeom>
          <a:gradFill>
            <a:gsLst>
              <a:gs pos="0">
                <a:schemeClr val="accent2">
                  <a:lumMod val="75000"/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499845" y="1151484"/>
            <a:ext cx="216262" cy="245753"/>
          </a:xfrm>
          <a:prstGeom prst="triangle">
            <a:avLst/>
          </a:prstGeom>
          <a:solidFill>
            <a:schemeClr val="accent2">
              <a:lumMod val="75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681278" y="2396349"/>
            <a:ext cx="7179480" cy="503555"/>
          </a:xfrm>
          <a:prstGeom prst="roundRect">
            <a:avLst/>
          </a:prstGeom>
          <a:gradFill>
            <a:gsLst>
              <a:gs pos="0">
                <a:schemeClr val="accent2">
                  <a:lumMod val="75000"/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499845" y="2525250"/>
            <a:ext cx="216262" cy="245753"/>
          </a:xfrm>
          <a:prstGeom prst="triangle">
            <a:avLst/>
          </a:prstGeom>
          <a:solidFill>
            <a:schemeClr val="accent2">
              <a:lumMod val="75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681278" y="3770115"/>
            <a:ext cx="7179480" cy="503555"/>
          </a:xfrm>
          <a:prstGeom prst="roundRect">
            <a:avLst/>
          </a:prstGeom>
          <a:gradFill>
            <a:gsLst>
              <a:gs pos="0">
                <a:schemeClr val="accent2">
                  <a:lumMod val="75000"/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5400000">
            <a:off x="1499845" y="3899016"/>
            <a:ext cx="216262" cy="245753"/>
          </a:xfrm>
          <a:prstGeom prst="triangle">
            <a:avLst/>
          </a:prstGeom>
          <a:solidFill>
            <a:schemeClr val="accent2">
              <a:lumMod val="75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1854050" y="986153"/>
            <a:ext cx="5588727" cy="57135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统一领导、分级管理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775643" y="1600247"/>
            <a:ext cx="7006708" cy="666452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999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在单位或组织内实行统一的领导和监督，同时按照任务和要求进行档案的分级管理，以保证档案信息资源的完整性和安全性。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870007" y="2362650"/>
            <a:ext cx="5588727" cy="57135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维护历史真实面貌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775643" y="2957054"/>
            <a:ext cx="6990751" cy="428476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999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档案管理应维护历史真实面貌，客观、真实地记录单位或组织的历史发展过程。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898582" y="3741540"/>
            <a:ext cx="5588727" cy="57135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便于社会各方面的利用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789930" y="4330820"/>
            <a:ext cx="6962176" cy="428476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999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档案管理应便于社会各方面的利用，满足各类用户对档案信息资源的需求。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档案规范化管理的基本原则</a:t>
            </a:r>
          </a:p>
        </p:txBody>
      </p:sp>
      <p:sp>
        <p:nvSpPr>
          <p:cNvPr id="20" name="AutoShape 20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2184" y="2396349"/>
            <a:ext cx="523030" cy="523030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72096" y="2486260"/>
            <a:ext cx="343207" cy="343207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682184" y="3770115"/>
            <a:ext cx="523030" cy="523030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772096" y="3860026"/>
            <a:ext cx="343207" cy="343207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227158" y="-1095683"/>
            <a:ext cx="1843410" cy="1843410"/>
          </a:xfrm>
          <a:prstGeom prst="ellipse">
            <a:avLst/>
          </a:prstGeom>
          <a:solidFill>
            <a:schemeClr val="accent1">
              <a:alpha val="3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6426096" y="1654194"/>
            <a:ext cx="4038083" cy="4038083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档案规范化管理的实施策略</a:t>
            </a:r>
          </a:p>
        </p:txBody>
      </p:sp>
      <p:sp>
        <p:nvSpPr>
          <p:cNvPr id="27" name="AutoShape 27"/>
          <p:cNvSpPr/>
          <p:nvPr/>
        </p:nvSpPr>
        <p:spPr>
          <a:xfrm>
            <a:off x="7079916" y="1654194"/>
            <a:ext cx="637187" cy="637187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819890" y="1088182"/>
            <a:ext cx="1982317" cy="758921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21180" y="1086643"/>
            <a:ext cx="762000" cy="762000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469721" y="1938360"/>
            <a:ext cx="2682655" cy="6905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建立完善的档案管理体制，制定档案管理规章制度，明确各级职责和权限。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2421207" y="1086643"/>
            <a:ext cx="762000" cy="762000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677897" y="1086643"/>
            <a:ext cx="2276597" cy="49515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建立健全档案管理体制</a:t>
            </a:r>
          </a:p>
        </p:txBody>
      </p:sp>
      <p:sp>
        <p:nvSpPr>
          <p:cNvPr id="33" name="AutoShape 33"/>
          <p:cNvSpPr/>
          <p:nvPr/>
        </p:nvSpPr>
        <p:spPr>
          <a:xfrm>
            <a:off x="3792022" y="1088182"/>
            <a:ext cx="1982317" cy="758921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3393312" y="1086643"/>
            <a:ext cx="762000" cy="762000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3441853" y="1938360"/>
            <a:ext cx="2682655" cy="940594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加强档案资源的收集、整理、分类、鉴定、保管等方面的工作，确保档案资源的完整性和准确性。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393339" y="1086643"/>
            <a:ext cx="762000" cy="762000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3644882" y="1086643"/>
            <a:ext cx="2276597" cy="49515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加强档案资源建设</a:t>
            </a:r>
          </a:p>
        </p:txBody>
      </p:sp>
      <p:sp>
        <p:nvSpPr>
          <p:cNvPr id="38" name="AutoShape 38"/>
          <p:cNvSpPr/>
          <p:nvPr/>
        </p:nvSpPr>
        <p:spPr>
          <a:xfrm>
            <a:off x="819890" y="3078907"/>
            <a:ext cx="1982317" cy="758921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21180" y="3077368"/>
            <a:ext cx="762000" cy="762000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69721" y="3938610"/>
            <a:ext cx="2682655" cy="940594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运用现代信息技术手段，推进档案管理的数字化、网络化、智能化建设，提高档案管理的效率和利用水平。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2421207" y="3077368"/>
            <a:ext cx="762000" cy="762000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677897" y="3077368"/>
            <a:ext cx="2276597" cy="799802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推进档案管理信息化建设</a:t>
            </a:r>
          </a:p>
        </p:txBody>
      </p:sp>
      <p:sp>
        <p:nvSpPr>
          <p:cNvPr id="43" name="AutoShape 43"/>
          <p:cNvSpPr/>
          <p:nvPr/>
        </p:nvSpPr>
        <p:spPr>
          <a:xfrm>
            <a:off x="3792022" y="3078907"/>
            <a:ext cx="1982317" cy="758921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3393312" y="3077368"/>
            <a:ext cx="762000" cy="762000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5" name="TextBox 45"/>
          <p:cNvSpPr txBox="1"/>
          <p:nvPr/>
        </p:nvSpPr>
        <p:spPr>
          <a:xfrm>
            <a:off x="3441853" y="3938610"/>
            <a:ext cx="2682655" cy="940594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加强档案管理人员培训，提高档案管理人员的专业素质和管理能力，为档案规范化管理提供人才保障。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5393339" y="3077368"/>
            <a:ext cx="762000" cy="762000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3644882" y="3077368"/>
            <a:ext cx="2276597" cy="49515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提高档案管理人员素质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776438" y="229691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05853" y="229691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0961" y="229691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170375" y="229691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776438" y="353237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905853" y="353237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0961" y="353237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170375" y="353237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69483" y="4906551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98898" y="4906551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4006" y="4906551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63420" y="4906551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269483" y="5030096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98898" y="5030096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34006" y="5030096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63420" y="5030096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007290" y="1330316"/>
            <a:ext cx="1510421" cy="1510421"/>
          </a:xfrm>
          <a:prstGeom prst="rect">
            <a:avLst/>
          </a:prstGeom>
          <a:solidFill>
            <a:schemeClr val="lt1"/>
          </a:solidFill>
          <a:ln w="38100">
            <a:solidFill>
              <a:schemeClr val="accen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1" name="Connector 21"/>
          <p:cNvCxnSpPr/>
          <p:nvPr/>
        </p:nvCxnSpPr>
        <p:spPr>
          <a:xfrm flipV="1">
            <a:off x="5647220" y="1003059"/>
            <a:ext cx="776788" cy="654516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 flipV="1">
            <a:off x="3088445" y="2186221"/>
            <a:ext cx="776788" cy="654516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3" name="TextBox 23"/>
          <p:cNvSpPr txBox="1"/>
          <p:nvPr/>
        </p:nvSpPr>
        <p:spPr>
          <a:xfrm>
            <a:off x="996551" y="3075251"/>
            <a:ext cx="7531897" cy="90487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</a:pPr>
            <a:r>
              <a:rPr lang="en-US" sz="36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档案规范化管理的实践分析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996551" y="1454496"/>
            <a:ext cx="7531897" cy="12620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</a:pPr>
            <a:r>
              <a:rPr lang="en-US" sz="5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51809" y="1184464"/>
            <a:ext cx="19050" cy="3368824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49257" y="1058802"/>
            <a:ext cx="224154" cy="251325"/>
          </a:xfrm>
          <a:prstGeom prst="triangl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2815" y="1790983"/>
            <a:ext cx="2327985" cy="244078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教育行业中，档案规范化管理主要体现在学生档案管理、教职工档案管理以及科研档案管理等方面。学生档案主要包括学生个人基本情况、考试成绩、奖惩记录等信息，教职工档案包括教师个人基本情况、教学成果、科研成果等信息，科研档案主要包括科研项目的基本信息、研究过程、成果转化等信息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档案规范化管理在各行业的实践情况</a:t>
            </a:r>
          </a:p>
        </p:txBody>
      </p:sp>
      <p:sp>
        <p:nvSpPr>
          <p:cNvPr id="28" name="AutoShape 28"/>
          <p:cNvSpPr/>
          <p:nvPr/>
        </p:nvSpPr>
        <p:spPr>
          <a:xfrm>
            <a:off x="3474495" y="1184464"/>
            <a:ext cx="19050" cy="3368824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3371943" y="1058802"/>
            <a:ext cx="224154" cy="251325"/>
          </a:xfrm>
          <a:prstGeom prst="triangl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3655501" y="1790983"/>
            <a:ext cx="2327985" cy="1690688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在医疗卫生行业中，档案规范化管理主要体现在病历档案管理、药品进销存档案管理等方面。病历档案主要包括患者基本信息、病情记录、治疗方案等信息，药品进销存档案则包括药品采购、库存、销售等信息。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6397182" y="1184464"/>
            <a:ext cx="19050" cy="3368824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294629" y="1058802"/>
            <a:ext cx="224154" cy="251325"/>
          </a:xfrm>
          <a:prstGeom prst="triangl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6654387" y="1790983"/>
            <a:ext cx="2327985" cy="1690688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在企业管理中，档案规范化管理主要体现在人力资源管理、财务管理等方面。人力资源管理档案主要包括员工招聘、培训、考核、薪酬等信息，财务管理档案主要包括财务报表、税务申报表等信息。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32815" y="974798"/>
            <a:ext cx="2386908" cy="5334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教育行业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3666427" y="974798"/>
            <a:ext cx="2386908" cy="5334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医疗卫生行业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6647472" y="974798"/>
            <a:ext cx="2386908" cy="5334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企业管理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832629" y="1368193"/>
            <a:ext cx="4095831" cy="3308171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96540" y="1368193"/>
            <a:ext cx="4095831" cy="3308171"/>
          </a:xfrm>
          <a:prstGeom prst="roundRect">
            <a:avLst/>
          </a:prstGeom>
          <a:gradFill>
            <a:gsLst>
              <a:gs pos="0">
                <a:schemeClr val="accent2">
                  <a:lumMod val="75000"/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9623" y="1898873"/>
            <a:ext cx="2445753" cy="2445753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88708" y="2047958"/>
            <a:ext cx="2147584" cy="214758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1921" y="2312125"/>
            <a:ext cx="1760899" cy="16192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60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9" name="Connector 9"/>
          <p:cNvCxnSpPr/>
          <p:nvPr/>
        </p:nvCxnSpPr>
        <p:spPr>
          <a:xfrm>
            <a:off x="948840" y="2230618"/>
            <a:ext cx="2231294" cy="0"/>
          </a:xfrm>
          <a:prstGeom prst="line">
            <a:avLst/>
          </a:prstGeom>
          <a:ln w="9525">
            <a:solidFill>
              <a:srgbClr val="FFFFFF"/>
            </a:solidFill>
            <a:headEnd type="oval"/>
          </a:ln>
        </p:spPr>
      </p:cxnSp>
      <p:sp>
        <p:nvSpPr>
          <p:cNvPr id="10" name="TextBox 10"/>
          <p:cNvSpPr txBox="1"/>
          <p:nvPr/>
        </p:nvSpPr>
        <p:spPr>
          <a:xfrm>
            <a:off x="847712" y="2290542"/>
            <a:ext cx="2549233" cy="1690688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由于档案规范化管理实施过程中涉及到大量的数据和信息，因此如何确保数据的准确性、完整性、安全性是实施过程中的一个难点。同时，不同行业、不同单位之间的档案管理规范不尽相同，因此如何制定一个统一的档案管理规范也是一个难点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991588" y="1613123"/>
            <a:ext cx="3685699" cy="6667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00" b="1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重点</a:t>
            </a:r>
          </a:p>
        </p:txBody>
      </p:sp>
      <p:cxnSp>
        <p:nvCxnSpPr>
          <p:cNvPr id="12" name="Connector 12"/>
          <p:cNvCxnSpPr/>
          <p:nvPr/>
        </p:nvCxnSpPr>
        <p:spPr>
          <a:xfrm>
            <a:off x="6341922" y="2230618"/>
            <a:ext cx="2231294" cy="0"/>
          </a:xfrm>
          <a:prstGeom prst="line">
            <a:avLst/>
          </a:prstGeom>
          <a:ln w="9525">
            <a:solidFill>
              <a:srgbClr val="031A3E"/>
            </a:solidFill>
            <a:tailEnd type="oval"/>
          </a:ln>
        </p:spPr>
      </p:cxnSp>
      <p:sp>
        <p:nvSpPr>
          <p:cNvPr id="13" name="TextBox 13"/>
          <p:cNvSpPr txBox="1"/>
          <p:nvPr/>
        </p:nvSpPr>
        <p:spPr>
          <a:xfrm>
            <a:off x="6107564" y="2290542"/>
            <a:ext cx="2569723" cy="1440656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档案规范化管理的重点是确保档案的真实性、完整性、可用性和安全性。这需要制定合理的档案管理规范，建立完善的档案管理体系，加强档案的分类管理和存储，同时还需要加强对档案的利用和共享。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47712" y="1613123"/>
            <a:ext cx="3242802" cy="6667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难点</a:t>
            </a:r>
          </a:p>
        </p:txBody>
      </p:sp>
      <p:sp>
        <p:nvSpPr>
          <p:cNvPr id="15" name="AutoShape 15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档案规范化管理实施中的难点与重点</a:t>
            </a:r>
          </a:p>
        </p:txBody>
      </p:sp>
      <p:sp>
        <p:nvSpPr>
          <p:cNvPr id="36" name="AutoShape 36"/>
          <p:cNvSpPr/>
          <p:nvPr/>
        </p:nvSpPr>
        <p:spPr>
          <a:xfrm>
            <a:off x="7268148" y="-1705956"/>
            <a:ext cx="2796500" cy="2796500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-618470" y="4506684"/>
            <a:ext cx="973910" cy="973910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8255000" cy="40767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https://d.book118.com/415024103200011044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2024-09-06T23:14:06.969</cp:lastPrinted>
  <dcterms:created xsi:type="dcterms:W3CDTF">2024-09-06T15:14:06Z</dcterms:created>
  <dcterms:modified xsi:type="dcterms:W3CDTF">2024-09-06T15:14:08Z</dcterms:modified>
</cp:coreProperties>
</file>