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0D9472A-EA6D-47C6-A1BB-68F0B0CE9A9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FA4DF5-3F0C-44FC-8EAF-515EA59BF0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41C6BF-F36E-49A1-8A60-CCE5BF88C1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22B6A3-E38A-4BF4-819A-2304C21EBC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7105765-1D0A-49E6-B9CA-856AAE83E7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56C244-C048-4CCD-B123-09471018FA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080F43-B5BE-4688-BFC6-4A5F635D78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DD563D-213E-4B86-A9C1-6DCF2B987C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9FDCB5-3B7E-4644-88C8-1E3EC183EB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D8AAAB-0D55-473E-B8DE-EED6A1662E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7FA0E-7983-464A-A8DD-6BECEB86C2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EBCD52-CAE0-4064-899F-94A4DA710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89317CF-1C2F-4028-A111-3CCCED80EA6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F680AECB-8E37-4E1E-97E6-2C62C14BEBA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03003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帮助员工提升关系协调与情绪管理能力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帮助员工提升关系协调与情绪管理能力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提升员工的沟通技巧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团队建设与合作精神培养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冲突管理与解决技巧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创造积极工作氛围</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帮助员工提升关系协调与情绪管理能力</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介绍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在工作中，团队合作效率和减少冲突发生的可能性至关重要。本章将探讨如何帮助员工提升关系协调与情绪管理能力，以达到这一目标。</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增进员工之间的互信和合作</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提升工作效率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降低员工流失率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关系协调能力</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相互理解、尊重和支持</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建立良好的人际关系</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协调团队内部各方利益的关系</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情绪管理能力</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情绪管理能力是帮助员工认识自己的情绪，有效管理情绪的表达和处理，避免情绪爆发对团队造成负面影响。</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0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清晰表达想法</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善于解释复杂问题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及时沟通反馈</a:t>
            </a:r>
            <a:endParaRPr lang="en-US" sz="1500" b="0" strike="noStrike" spc="-1">
              <a:solidFill>
                <a:srgbClr val="000000"/>
              </a:solidFill>
              <a:latin typeface="Arial"/>
            </a:endParaRPr>
          </a:p>
        </p:txBody>
      </p:sp>
      <p:sp>
        <p:nvSpPr>
          <p:cNvPr id="10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冲突解决</a:t>
            </a:r>
            <a:endParaRPr lang="en-US" sz="2200" b="0" strike="noStrike" spc="-1">
              <a:solidFill>
                <a:srgbClr val="000000"/>
              </a:solidFill>
              <a:latin typeface="Arial"/>
            </a:endParaRPr>
          </a:p>
        </p:txBody>
      </p:sp>
      <p:sp>
        <p:nvSpPr>
          <p:cNvPr id="11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寻求共赢方案</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保持冷静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明确问题根源</a:t>
            </a:r>
            <a:endParaRPr lang="en-US" sz="1500" b="0" strike="noStrike" spc="-1">
              <a:solidFill>
                <a:srgbClr val="000000"/>
              </a:solidFill>
              <a:latin typeface="Arial"/>
            </a:endParaRPr>
          </a:p>
        </p:txBody>
      </p:sp>
      <p:sp>
        <p:nvSpPr>
          <p:cNvPr id="11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情绪管理</a:t>
            </a:r>
            <a:endParaRPr lang="en-US" sz="2200" b="0" strike="noStrike" spc="-1">
              <a:solidFill>
                <a:srgbClr val="000000"/>
              </a:solidFill>
              <a:latin typeface="Arial"/>
            </a:endParaRPr>
          </a:p>
        </p:txBody>
      </p:sp>
      <p:sp>
        <p:nvSpPr>
          <p:cNvPr id="11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认识情绪触发点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学会自我调节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寻求支持与帮助</a:t>
            </a:r>
            <a:endParaRPr lang="en-US" sz="1500" b="0" strike="noStrike" spc="-1">
              <a:solidFill>
                <a:srgbClr val="000000"/>
              </a:solidFill>
              <a:latin typeface="Arial"/>
            </a:endParaRPr>
          </a:p>
        </p:txBody>
      </p:sp>
      <p:sp>
        <p:nvSpPr>
          <p:cNvPr id="11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技巧提升</a:t>
            </a:r>
            <a:endParaRPr lang="en-US" sz="3600" b="0" strike="noStrike" spc="-1">
              <a:solidFill>
                <a:schemeClr val="dk1"/>
              </a:solidFill>
              <a:latin typeface="Arial"/>
            </a:endParaRPr>
          </a:p>
        </p:txBody>
      </p:sp>
      <p:sp>
        <p:nvSpPr>
          <p:cNvPr id="11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倾听能力</a:t>
            </a:r>
            <a:endParaRPr lang="en-US" sz="2200" b="0" strike="noStrike" spc="-1">
              <a:solidFill>
                <a:srgbClr val="000000"/>
              </a:solidFill>
              <a:latin typeface="Arial"/>
            </a:endParaRPr>
          </a:p>
        </p:txBody>
      </p:sp>
      <p:sp>
        <p:nvSpPr>
          <p:cNvPr id="11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聆听他人观点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尊重别人的意见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避免打断对话</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2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关系协调与情绪管理能力的提升不仅有利于个人成长，更能促进团队的和谐发展。通过培养这些能力，员工可以更好地适应工作环境的变化，增强团队凝聚力，提高工作效率。</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提升员工的沟通技巧</a:t>
            </a:r>
            <a:endParaRPr lang="en-US" sz="3600" b="0" strike="noStrike" spc="-1">
              <a:solidFill>
                <a:schemeClr val="dk1"/>
              </a:solidFill>
              <a:latin typeface="Arial"/>
            </a:endParaRPr>
          </a:p>
        </p:txBody>
      </p:sp>
      <p:sp>
        <p:nvSpPr>
          <p:cNvPr id="12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了解有效沟通的重要性</a:t>
            </a:r>
            <a:endParaRPr lang="en-US" sz="3500" b="0" strike="noStrike" spc="-1">
              <a:solidFill>
                <a:srgbClr val="000000"/>
              </a:solidFill>
              <a:latin typeface="Arial"/>
            </a:endParaRPr>
          </a:p>
        </p:txBody>
      </p:sp>
      <p:sp>
        <p:nvSpPr>
          <p:cNvPr id="12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了解有效沟通对于团队合作的重要性，掌握不同情境下的沟通技巧是帮助员工提升关系协调与情绪管理能力的关键。有效沟通可以帮助员工建立信任关系，增进团队之间的合作，提高工作效率。</a:t>
            </a:r>
            <a:endParaRPr lang="en-US" sz="2500" b="0" strike="noStrike" spc="-1">
              <a:solidFill>
                <a:srgbClr val="000000"/>
              </a:solidFill>
              <a:latin typeface="Arial"/>
            </a:endParaRPr>
          </a:p>
        </p:txBody>
      </p:sp>
      <p:sp>
        <p:nvSpPr>
          <p:cNvPr id="12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聆听技巧</a:t>
            </a:r>
            <a:endParaRPr lang="en-US" sz="3600" b="0" strike="noStrike" spc="-1">
              <a:solidFill>
                <a:schemeClr val="dk1"/>
              </a:solidFill>
              <a:latin typeface="Arial"/>
            </a:endParaRPr>
          </a:p>
        </p:txBody>
      </p:sp>
      <p:sp>
        <p:nvSpPr>
          <p:cNvPr id="12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聆听对方的真实想法</a:t>
            </a:r>
            <a:endParaRPr lang="en-US" sz="1500" b="0" strike="noStrike" spc="-1">
              <a:solidFill>
                <a:srgbClr val="000000"/>
              </a:solidFill>
              <a:latin typeface="Arial"/>
            </a:endParaRPr>
          </a:p>
        </p:txBody>
      </p:sp>
      <p:sp>
        <p:nvSpPr>
          <p:cNvPr id="13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倾听他人的需求</a:t>
            </a:r>
            <a:endParaRPr lang="en-US" sz="2200" b="0" strike="noStrike" spc="-1">
              <a:solidFill>
                <a:srgbClr val="000000"/>
              </a:solidFill>
              <a:latin typeface="Arial"/>
            </a:endParaRPr>
          </a:p>
        </p:txBody>
      </p:sp>
      <p:sp>
        <p:nvSpPr>
          <p:cNvPr id="13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尊重每个人的观点</a:t>
            </a:r>
            <a:endParaRPr lang="en-US" sz="1500" b="0" strike="noStrike" spc="-1">
              <a:solidFill>
                <a:srgbClr val="000000"/>
              </a:solidFill>
              <a:latin typeface="Arial"/>
            </a:endParaRPr>
          </a:p>
        </p:txBody>
      </p:sp>
      <p:sp>
        <p:nvSpPr>
          <p:cNvPr id="13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理解他人的意见</a:t>
            </a:r>
            <a:endParaRPr lang="en-US" sz="2200" b="0" strike="noStrike" spc="-1">
              <a:solidFill>
                <a:srgbClr val="000000"/>
              </a:solidFill>
              <a:latin typeface="Arial"/>
            </a:endParaRPr>
          </a:p>
        </p:txBody>
      </p:sp>
      <p:sp>
        <p:nvSpPr>
          <p:cNvPr id="13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通过倾听减少沟通障碍</a:t>
            </a:r>
            <a:endParaRPr lang="en-US" sz="1500" b="0" strike="noStrike" spc="-1">
              <a:solidFill>
                <a:srgbClr val="000000"/>
              </a:solidFill>
              <a:latin typeface="Arial"/>
            </a:endParaRPr>
          </a:p>
        </p:txBody>
      </p:sp>
      <p:sp>
        <p:nvSpPr>
          <p:cNvPr id="13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避免误解</a:t>
            </a:r>
            <a:endParaRPr lang="en-US" sz="2200" b="0" strike="noStrike" spc="-1">
              <a:solidFill>
                <a:srgbClr val="000000"/>
              </a:solidFill>
              <a:latin typeface="Arial"/>
            </a:endParaRPr>
          </a:p>
        </p:txBody>
      </p:sp>
      <p:sp>
        <p:nvSpPr>
          <p:cNvPr id="13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表达技巧</a:t>
            </a:r>
            <a:endParaRPr lang="en-US" sz="3600" b="0" strike="noStrike" spc="-1">
              <a:solidFill>
                <a:schemeClr val="dk1"/>
              </a:solidFill>
              <a:latin typeface="Arial"/>
            </a:endParaRPr>
          </a:p>
        </p:txBody>
      </p:sp>
      <p:sp>
        <p:nvSpPr>
          <p:cNvPr id="13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避免歧义</a:t>
            </a:r>
            <a:endParaRPr lang="en-US" sz="1500" b="0" strike="noStrike" spc="-1">
              <a:solidFill>
                <a:srgbClr val="000000"/>
              </a:solidFill>
              <a:latin typeface="Arial"/>
            </a:endParaRPr>
          </a:p>
        </p:txBody>
      </p:sp>
      <p:sp>
        <p:nvSpPr>
          <p:cNvPr id="13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清晰明了地表达观点</a:t>
            </a:r>
            <a:endParaRPr lang="en-US" sz="2200" b="0" strike="noStrike" spc="-1">
              <a:solidFill>
                <a:srgbClr val="000000"/>
              </a:solidFill>
              <a:latin typeface="Arial"/>
            </a:endParaRPr>
          </a:p>
        </p:txBody>
      </p:sp>
      <p:sp>
        <p:nvSpPr>
          <p:cNvPr id="14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有效沟通的前提</a:t>
            </a:r>
            <a:endParaRPr lang="en-US" sz="1500" b="0" strike="noStrike" spc="-1">
              <a:solidFill>
                <a:srgbClr val="000000"/>
              </a:solidFill>
              <a:latin typeface="Arial"/>
            </a:endParaRPr>
          </a:p>
        </p:txBody>
      </p:sp>
      <p:sp>
        <p:nvSpPr>
          <p:cNvPr id="14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尊重他人看法</a:t>
            </a:r>
            <a:endParaRPr lang="en-US" sz="2200" b="0" strike="noStrike" spc="-1">
              <a:solidFill>
                <a:srgbClr val="000000"/>
              </a:solidFill>
              <a:latin typeface="Arial"/>
            </a:endParaRPr>
          </a:p>
        </p:txBody>
      </p:sp>
      <p:sp>
        <p:nvSpPr>
          <p:cNvPr id="14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通过有效表达消除误解</a:t>
            </a:r>
            <a:endParaRPr lang="en-US" sz="1500" b="0" strike="noStrike" spc="-1">
              <a:solidFill>
                <a:srgbClr val="000000"/>
              </a:solidFill>
              <a:latin typeface="Arial"/>
            </a:endParaRPr>
          </a:p>
        </p:txBody>
      </p:sp>
      <p:sp>
        <p:nvSpPr>
          <p:cNvPr id="14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避免冲突</a:t>
            </a:r>
            <a:endParaRPr lang="en-US" sz="2200" b="0" strike="noStrike" spc="-1">
              <a:solidFill>
                <a:srgbClr val="000000"/>
              </a:solidFill>
              <a:latin typeface="Arial"/>
            </a:endParaRPr>
          </a:p>
        </p:txBody>
      </p:sp>
      <p:sp>
        <p:nvSpPr>
          <p:cNvPr id="14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眼神交流</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眼神传递情感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建立互信关系</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姿势态度</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展现诚意和尊重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增进沟通效果</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非语言沟通</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肢体语言</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重要的非语言沟通方式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表达自信和友好</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提升员工的沟通能力</a:t>
            </a:r>
            <a:endParaRPr lang="en-US" sz="3600" b="0" strike="noStrike" spc="-1">
              <a:solidFill>
                <a:schemeClr val="dk1"/>
              </a:solidFill>
              <a:latin typeface="Arial"/>
            </a:endParaRPr>
          </a:p>
        </p:txBody>
      </p:sp>
      <p:sp>
        <p:nvSpPr>
          <p:cNvPr id="16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倾听对方的真实想法</a:t>
            </a:r>
            <a:endParaRPr lang="en-US" sz="2000" b="0" strike="noStrike" spc="-1">
              <a:solidFill>
                <a:srgbClr val="000000"/>
              </a:solidFill>
              <a:latin typeface="Arial"/>
            </a:endParaRPr>
          </a:p>
        </p:txBody>
      </p:sp>
      <p:sp>
        <p:nvSpPr>
          <p:cNvPr id="16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聆听他人的需求</a:t>
            </a:r>
            <a:endParaRPr lang="en-US" sz="3000" b="0" strike="noStrike" spc="-1">
              <a:solidFill>
                <a:srgbClr val="000000"/>
              </a:solidFill>
              <a:latin typeface="Arial"/>
            </a:endParaRPr>
          </a:p>
        </p:txBody>
      </p:sp>
      <p:sp>
        <p:nvSpPr>
          <p:cNvPr id="16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通过有效沟通增进团队合作</a:t>
            </a:r>
            <a:endParaRPr lang="en-US" sz="2000" b="0" strike="noStrike" spc="-1">
              <a:solidFill>
                <a:srgbClr val="000000"/>
              </a:solidFill>
              <a:latin typeface="Arial"/>
            </a:endParaRPr>
          </a:p>
        </p:txBody>
      </p:sp>
      <p:sp>
        <p:nvSpPr>
          <p:cNvPr id="16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维护良好关系</a:t>
            </a:r>
            <a:endParaRPr lang="en-US" sz="3000" b="0" strike="noStrike" spc="-1">
              <a:solidFill>
                <a:srgbClr val="000000"/>
              </a:solidFill>
              <a:latin typeface="Arial"/>
            </a:endParaRPr>
          </a:p>
        </p:txBody>
      </p:sp>
      <p:sp>
        <p:nvSpPr>
          <p:cNvPr id="16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避免沟通歧义</a:t>
            </a:r>
            <a:endParaRPr lang="en-US" sz="2000" b="0" strike="noStrike" spc="-1">
              <a:solidFill>
                <a:srgbClr val="000000"/>
              </a:solidFill>
              <a:latin typeface="Arial"/>
            </a:endParaRPr>
          </a:p>
        </p:txBody>
      </p:sp>
      <p:sp>
        <p:nvSpPr>
          <p:cNvPr id="16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表达清晰</a:t>
            </a:r>
            <a:endParaRPr lang="en-US" sz="3000" b="0" strike="noStrike" spc="-1">
              <a:solidFill>
                <a:srgbClr val="000000"/>
              </a:solidFill>
              <a:latin typeface="Arial"/>
            </a:endParaRPr>
          </a:p>
        </p:txBody>
      </p:sp>
      <p:sp>
        <p:nvSpPr>
          <p:cNvPr id="16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团队建设与合作精神培养</a:t>
            </a:r>
            <a:endParaRPr lang="en-US" sz="3600" b="0" strike="noStrike" spc="-1">
              <a:solidFill>
                <a:schemeClr val="dk1"/>
              </a:solidFill>
              <a:latin typeface="Arial"/>
            </a:endParaRPr>
          </a:p>
        </p:txBody>
      </p:sp>
      <p:sp>
        <p:nvSpPr>
          <p:cNvPr id="1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团队精神的重要性</a:t>
            </a:r>
            <a:endParaRPr lang="en-US" sz="3600" b="0" strike="noStrike" spc="-1">
              <a:solidFill>
                <a:schemeClr val="dk1"/>
              </a:solidFill>
              <a:latin typeface="Arial"/>
            </a:endParaRPr>
          </a:p>
        </p:txBody>
      </p:sp>
      <p:sp>
        <p:nvSpPr>
          <p:cNvPr id="17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团队建设和合作精神是帮助员工提升关系协调与情绪管理能力的基础，能够增强团队凝聚力和执行力。</a:t>
            </a:r>
            <a:endParaRPr lang="en-US" sz="2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团队建设活动</a:t>
            </a:r>
            <a:endParaRPr lang="en-US" sz="3600" b="0" strike="noStrike" spc="-1">
              <a:solidFill>
                <a:schemeClr val="dk1"/>
              </a:solidFill>
              <a:latin typeface="Arial"/>
            </a:endParaRPr>
          </a:p>
        </p:txBody>
      </p:sp>
      <p:sp>
        <p:nvSpPr>
          <p:cNvPr id="17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促进团队凝聚力</a:t>
            </a:r>
            <a:endParaRPr lang="en-US" sz="2000" b="0" strike="noStrike" spc="-1">
              <a:solidFill>
                <a:srgbClr val="000000"/>
              </a:solidFill>
              <a:latin typeface="Arial"/>
            </a:endParaRPr>
          </a:p>
        </p:txBody>
      </p:sp>
      <p:sp>
        <p:nvSpPr>
          <p:cNvPr id="17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团队拓展训练</a:t>
            </a:r>
            <a:endParaRPr lang="en-US" sz="3000" b="0" strike="noStrike" spc="-1">
              <a:solidFill>
                <a:srgbClr val="000000"/>
              </a:solidFill>
              <a:latin typeface="Arial"/>
            </a:endParaRPr>
          </a:p>
        </p:txBody>
      </p:sp>
      <p:sp>
        <p:nvSpPr>
          <p:cNvPr id="17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培养团队合作精神</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团队合作游戏</a:t>
            </a:r>
            <a:endParaRPr lang="en-US" sz="3000" b="0" strike="noStrike" spc="-1">
              <a:solidFill>
                <a:srgbClr val="000000"/>
              </a:solidFill>
              <a:latin typeface="Arial"/>
            </a:endParaRPr>
          </a:p>
        </p:txBody>
      </p:sp>
      <p:sp>
        <p:nvSpPr>
          <p:cNvPr id="18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团队目标设定</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激发团队认同感</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共同目标</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推动团队协作</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价值观明确</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鼓励团队合作</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目标达成</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https://d.book118.com/415030031014011130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帮助员工提升关系协调与情绪管理能力</vt:lpstr>
      <vt:lpstr>目录</vt:lpstr>
      <vt:lpstr>第1章 帮助员工提升关系协调与情绪管理能力</vt:lpstr>
      <vt:lpstr> </vt:lpstr>
      <vt:lpstr>重要性</vt:lpstr>
      <vt:lpstr>关系协调能力</vt:lpstr>
      <vt:lpstr> </vt:lpstr>
      <vt:lpstr>技巧提升</vt:lpstr>
      <vt:lpstr>总结</vt:lpstr>
      <vt:lpstr>第二章 提升员工的沟通技巧</vt:lpstr>
      <vt:lpstr> </vt:lpstr>
      <vt:lpstr>聆听技巧</vt:lpstr>
      <vt:lpstr>表达技巧</vt:lpstr>
      <vt:lpstr>非语言沟通</vt:lpstr>
      <vt:lpstr>提升员工的沟通能力</vt:lpstr>
      <vt:lpstr>第3章 团队建设与合作精神培养</vt:lpstr>
      <vt:lpstr>团队精神的重要性</vt:lpstr>
      <vt:lpstr>团队建设活动</vt:lpstr>
      <vt:lpstr>团队目标设定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2024-09-29T14:54:17.544</cp:lastPrinted>
  <dcterms:created xsi:type="dcterms:W3CDTF">2024-09-29T06:54:17Z</dcterms:created>
  <dcterms:modified xsi:type="dcterms:W3CDTF">2024-09-29T06:54:19Z</dcterms:modified>
</cp:coreProperties>
</file>