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7" r:id="rId19"/>
    <p:sldId id="309" r:id="rId20"/>
  </p:sldIdLst>
  <p:sldSz cx="12192000" cy="6858000"/>
  <p:notesSz cx="6858000" cy="9144000"/>
  <p:custDataLst>
    <p:tags r:id="rId21"/>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slide" Target="slides/slide18.xml" /><Relationship Id="rId21" Type="http://schemas.openxmlformats.org/officeDocument/2006/relationships/tags" Target="tags/tag1.xml" /><Relationship Id="rId22" Type="http://schemas.openxmlformats.org/officeDocument/2006/relationships/presProps" Target="presProps.xml" /><Relationship Id="rId23" Type="http://schemas.openxmlformats.org/officeDocument/2006/relationships/viewProps" Target="viewProps.xml" /><Relationship Id="rId24" Type="http://schemas.openxmlformats.org/officeDocument/2006/relationships/theme" Target="theme/theme1.xml" /><Relationship Id="rId25"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7DAEDC6F-70D5-4F86-8A3B-57515FEE4A9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6BCDB47-B0B5-46DD-937E-C48820FADB0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D829ED96-1D07-4731-9193-A70BB55AA98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4EA44CFE-58BF-40A1-9B44-1F299F4B872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23976FEE-DDB5-4ECE-8718-E52CB0F964AD}"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C7A46095-DC16-4E7B-B267-457BE03E7ABC}"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66A82DAA-786B-4208-A13F-535B1CC28CB7}"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7A35DC5-BC90-453B-BE93-7952B7A3D92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8C7C2D2-F7BD-4B52-8B03-F4EA8E876CB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7F3EC92-9070-4AD1-BB82-03B88B3730F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19A4A87-E080-4F25-AA0F-F756BDBBF31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2.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1503110234301110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620667" y="1924000"/>
            <a:ext cx="5976518" cy="21531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设立辐射防护材料公司组建方案</a:t>
            </a:r>
          </a:p>
        </p:txBody>
      </p:sp>
      <p:sp>
        <p:nvSpPr>
          <p:cNvPr id="3" name="TextBox 3"/>
          <p:cNvSpPr txBox="1"/>
          <p:nvPr/>
        </p:nvSpPr>
        <p:spPr>
          <a:xfrm>
            <a:off x="790127" y="5195764"/>
            <a:ext cx="8024774" cy="4828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rgbClr val="FFFFFF">
                    <a:alpha val="100000"/>
                  </a:srgbClr>
                </a:solidFill>
                <a:latin typeface="Microsoft Yahei"/>
                <a:ea typeface="Microsoft Yahei"/>
                <a:cs typeface="Microsoft Yahei"/>
              </a:rPr>
              <a:t>汇报人：XX</a:t>
            </a:r>
          </a:p>
        </p:txBody>
      </p:sp>
      <p:sp>
        <p:nvSpPr>
          <p:cNvPr id="4" name="TextBox 4"/>
          <p:cNvSpPr txBox="1"/>
          <p:nvPr/>
        </p:nvSpPr>
        <p:spPr>
          <a:xfrm>
            <a:off x="750406" y="5697617"/>
            <a:ext cx="7317638"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rgbClr val="FFFFFF">
                    <a:alpha val="100000"/>
                  </a:srgbClr>
                </a:solidFill>
                <a:latin typeface="Microsoft Yahei"/>
                <a:ea typeface="Microsoft Yahei"/>
                <a:cs typeface="Microsoft Yahei"/>
              </a:rPr>
              <a:t>2024-01-19</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97491" y="810388"/>
            <a:ext cx="5298183" cy="5298183"/>
          </a:xfrm>
          <a:prstGeom prst="ellipse">
            <a:avLst/>
          </a:prstGeom>
          <a:solidFill>
            <a:schemeClr val="accent1">
              <a:alpha val="1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938400" y="1451298"/>
            <a:ext cx="4016365" cy="401636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31235" y="2407957"/>
            <a:ext cx="3626990" cy="252374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7650" b="1">
                <a:solidFill>
                  <a:srgbClr val="FFFFFF">
                    <a:alpha val="100000"/>
                  </a:srgbClr>
                </a:solidFill>
                <a:latin typeface="Microsoft Yahei"/>
                <a:ea typeface="Microsoft Yahei"/>
                <a:cs typeface="Microsoft Yahei"/>
              </a:rPr>
              <a:t>目录</a:t>
            </a:r>
          </a:p>
        </p:txBody>
      </p:sp>
      <p:sp>
        <p:nvSpPr>
          <p:cNvPr id="5" name="TextBox 5"/>
          <p:cNvSpPr txBox="1"/>
          <p:nvPr/>
        </p:nvSpPr>
        <p:spPr>
          <a:xfrm>
            <a:off x="1401923" y="2066581"/>
            <a:ext cx="3089320" cy="104165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700">
                <a:solidFill>
                  <a:srgbClr val="FFFFFF">
                    <a:alpha val="100000"/>
                  </a:srgbClr>
                </a:solidFill>
                <a:latin typeface="Microsoft Yahei"/>
                <a:ea typeface="Microsoft Yahei"/>
                <a:cs typeface="Microsoft Yahei"/>
              </a:rPr>
              <a:t>contents</a:t>
            </a:r>
          </a:p>
        </p:txBody>
      </p:sp>
      <p:sp>
        <p:nvSpPr>
          <p:cNvPr id="6" name="TextBox 6"/>
          <p:cNvSpPr txBox="1"/>
          <p:nvPr/>
        </p:nvSpPr>
        <p:spPr>
          <a:xfrm>
            <a:off x="5922569" y="1019175"/>
            <a:ext cx="5810250" cy="481965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市场分析与定位</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公司战略规划与愿景</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组织架构设计与人员配置</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产品研发与技术创新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生产运营与供应链管理</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品牌推广与市场营销策略</a:t>
            </a:r>
          </a:p>
        </p:txBody>
      </p:sp>
      <p:sp>
        <p:nvSpPr>
          <p:cNvPr id="7" name="AutoShape 7"/>
          <p:cNvSpPr/>
          <p:nvPr/>
        </p:nvSpPr>
        <p:spPr>
          <a:xfrm>
            <a:off x="11307391"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1736478"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1346376" y="332232"/>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307391"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1736478"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1346376" y="508550"/>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07391"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1736478"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46376" y="684869"/>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86904" y="1832059"/>
            <a:ext cx="7686675" cy="9906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01</a:t>
            </a:r>
          </a:p>
        </p:txBody>
      </p:sp>
      <p:sp>
        <p:nvSpPr>
          <p:cNvPr id="3" name="TextBox 3"/>
          <p:cNvSpPr txBox="1"/>
          <p:nvPr/>
        </p:nvSpPr>
        <p:spPr>
          <a:xfrm>
            <a:off x="486904" y="2975515"/>
            <a:ext cx="6486525"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5175" b="1">
                <a:solidFill>
                  <a:srgbClr val="FFFFFF">
                    <a:alpha val="100000"/>
                  </a:srgbClr>
                </a:solidFill>
                <a:latin typeface="Microsoft Yahei"/>
                <a:ea typeface="Microsoft Yahei"/>
                <a:cs typeface="Microsoft Yahei"/>
              </a:rPr>
              <a:t>市场分析与定位</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76" r="276"/>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辐射防护材料市场正在不断扩大，随着医疗、核能、工业等领域的快速发展，对辐射防护材料的需求也在逐年增加。</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未来辐射防护材料市场将继续保持增长态势，同时，随着技术的不断进步和应用的不断拓展，市场将呈现多元化、个性化的发展趋势。</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辐射防护材料市场现状及趋势</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市场趋势</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市场规模</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目标客户群体与需求特点</a:t>
              </a:r>
            </a:p>
          </p:txBody>
        </p:sp>
      </p:grpSp>
      <p:sp>
        <p:nvSpPr>
          <p:cNvPr id="43" name="TextBox 43"/>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目标客户群体</a:t>
            </a:r>
          </a:p>
        </p:txBody>
      </p:sp>
      <p:sp>
        <p:nvSpPr>
          <p:cNvPr id="44" name="TextBox 44"/>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主要包括医疗、核能、工业等领域的设备制造商、使用单位以及相关的科研机构等。</a:t>
            </a:r>
          </a:p>
        </p:txBody>
      </p:sp>
      <p:sp>
        <p:nvSpPr>
          <p:cNvPr id="45" name="TextBox 45"/>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需求特点</a:t>
            </a:r>
          </a:p>
        </p:txBody>
      </p:sp>
      <p:sp>
        <p:nvSpPr>
          <p:cNvPr id="46" name="TextBox 46"/>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客户对辐射防护材料的需求具有多样性，包括不同的性能要求、规格尺寸、应用场景等。同时，客户对产品的质量和稳定性要求较高，对价格也有一定的敏感度。</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目前市场上主要的辐射防护材料生产商包括国内外的一些大型企业和专业机构。</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主要竞争对手</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国内企业在技术研发、生产规模和市场占有率等方面具有一定的优势，但在品牌知名度、高端产品开发和国际市场拓展等方面相对不足。国外企业则具有先进的技术和品牌影响力，但可能存在市场适应性不足和成本较高等问题。</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竞争对手优劣势评估</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竞争对手分析及优劣势评估</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市场机会</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随着医疗、核能、工业等领域的快速发展，辐射防护材料市场将继续保持增长态势。同时，国家对于环保和安全的重视程度不断提高，将为辐射防护材料市场带来新的发展机遇。</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市场挑战</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辐射防护材料市场的竞争日益激烈，国内外企业都在加大技术研发和市场拓展力度。此外，随着环保和安全标准的不断提高，企业将面临更加严格的监管和认证要求。</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市场机会与挑战识别</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86904" y="1832059"/>
            <a:ext cx="7686675" cy="9906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02</a:t>
            </a:r>
          </a:p>
        </p:txBody>
      </p:sp>
      <p:sp>
        <p:nvSpPr>
          <p:cNvPr id="3" name="TextBox 3"/>
          <p:cNvSpPr txBox="1"/>
          <p:nvPr/>
        </p:nvSpPr>
        <p:spPr>
          <a:xfrm>
            <a:off x="486904" y="2975515"/>
            <a:ext cx="6486525"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5175" b="1">
                <a:solidFill>
                  <a:srgbClr val="FFFFFF">
                    <a:alpha val="100000"/>
                  </a:srgbClr>
                </a:solidFill>
                <a:latin typeface="Microsoft Yahei"/>
                <a:ea typeface="Microsoft Yahei"/>
                <a:cs typeface="Microsoft Yahei"/>
              </a:rPr>
              <a:t>公司战略规划与愿景</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778786" y="3346403"/>
            <a:ext cx="2702514" cy="2702514"/>
          </a:xfrm>
          <a:prstGeom prst="donut">
            <a:avLst>
              <a:gd name="adj" fmla="val 6114"/>
            </a:avLst>
          </a:prstGeom>
          <a:solidFill>
            <a:schemeClr val="accent1">
              <a:lumMod val="75000"/>
              <a:alpha val="2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511044" y="2788639"/>
            <a:ext cx="1219200" cy="121920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5740703" y="3074788"/>
            <a:ext cx="778679" cy="778679"/>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3869496" y="1257010"/>
            <a:ext cx="4524375" cy="561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公司使命</a:t>
            </a:r>
          </a:p>
        </p:txBody>
      </p:sp>
      <p:sp>
        <p:nvSpPr>
          <p:cNvPr id="6" name="TextBox 6"/>
          <p:cNvSpPr txBox="1"/>
          <p:nvPr/>
        </p:nvSpPr>
        <p:spPr>
          <a:xfrm>
            <a:off x="4177126" y="1812889"/>
            <a:ext cx="3905250" cy="6858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致力于研发、生产和销售高品质的辐射防护材料，保护人类免受辐射危害。</a:t>
            </a:r>
          </a:p>
        </p:txBody>
      </p:sp>
      <p:sp>
        <p:nvSpPr>
          <p:cNvPr id="7" name="TextBox 7"/>
          <p:cNvSpPr txBox="1"/>
          <p:nvPr/>
        </p:nvSpPr>
        <p:spPr>
          <a:xfrm>
            <a:off x="8064328" y="4532679"/>
            <a:ext cx="4524375" cy="561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价值观</a:t>
            </a:r>
          </a:p>
        </p:txBody>
      </p:sp>
      <p:sp>
        <p:nvSpPr>
          <p:cNvPr id="8" name="TextBox 8"/>
          <p:cNvSpPr txBox="1"/>
          <p:nvPr/>
        </p:nvSpPr>
        <p:spPr>
          <a:xfrm>
            <a:off x="8064328" y="5088557"/>
            <a:ext cx="3905250" cy="6858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以人为本、科技创新、质量至上、服务社会。</a:t>
            </a:r>
          </a:p>
        </p:txBody>
      </p:sp>
      <p:sp>
        <p:nvSpPr>
          <p:cNvPr id="9" name="TextBox 9"/>
          <p:cNvSpPr txBox="1"/>
          <p:nvPr/>
        </p:nvSpPr>
        <p:spPr>
          <a:xfrm>
            <a:off x="-279124" y="4532679"/>
            <a:ext cx="4524375" cy="561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2325" b="1">
                <a:solidFill>
                  <a:schemeClr val="accent1">
                    <a:alpha val="100000"/>
                  </a:schemeClr>
                </a:solidFill>
                <a:latin typeface="Microsoft Yahei"/>
                <a:ea typeface="Microsoft Yahei"/>
                <a:cs typeface="Microsoft Yahei"/>
              </a:rPr>
              <a:t>公司愿景</a:t>
            </a:r>
          </a:p>
        </p:txBody>
      </p:sp>
      <p:sp>
        <p:nvSpPr>
          <p:cNvPr id="10" name="TextBox 10"/>
          <p:cNvSpPr txBox="1"/>
          <p:nvPr/>
        </p:nvSpPr>
        <p:spPr>
          <a:xfrm>
            <a:off x="336137" y="5088557"/>
            <a:ext cx="3905250" cy="6858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成为全球领先的辐射防护材料提供商，推动辐射防护技术的创新与发展。</a:t>
            </a:r>
          </a:p>
        </p:txBody>
      </p:sp>
      <p:sp>
        <p:nvSpPr>
          <p:cNvPr id="11" name="AutoShape 11"/>
          <p:cNvSpPr/>
          <p:nvPr/>
        </p:nvSpPr>
        <p:spPr>
          <a:xfrm>
            <a:off x="4521503" y="4625262"/>
            <a:ext cx="1219200" cy="121920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599104" y="4625262"/>
            <a:ext cx="1219200" cy="1219200"/>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rot="-2700000">
            <a:off x="4825398" y="4929157"/>
            <a:ext cx="611410" cy="611410"/>
          </a:xfrm>
          <a:custGeom>
            <a:rect l="l" t="t" r="r" b="b"/>
            <a:pathLst>
              <a:path w="304800" h="304800">
                <a:moveTo>
                  <a:pt x="222609" y="281264"/>
                </a:moveTo>
                <a:cubicBezTo>
                  <a:pt x="222609" y="281264"/>
                  <a:pt x="225800" y="262099"/>
                  <a:pt x="206121" y="238696"/>
                </a:cubicBezTo>
                <a:cubicBezTo>
                  <a:pt x="225276" y="184966"/>
                  <a:pt x="227933" y="136036"/>
                  <a:pt x="227933" y="136036"/>
                </a:cubicBezTo>
                <a:cubicBezTo>
                  <a:pt x="227933" y="136036"/>
                  <a:pt x="267300" y="145085"/>
                  <a:pt x="267300" y="183909"/>
                </a:cubicBezTo>
                <a:cubicBezTo>
                  <a:pt x="267291" y="250403"/>
                  <a:pt x="222609" y="281264"/>
                  <a:pt x="222609" y="281264"/>
                </a:cubicBezTo>
                <a:close/>
                <a:moveTo>
                  <a:pt x="114100" y="257918"/>
                </a:moveTo>
                <a:cubicBezTo>
                  <a:pt x="114100" y="257918"/>
                  <a:pt x="87735" y="173307"/>
                  <a:pt x="87735" y="138208"/>
                </a:cubicBezTo>
                <a:cubicBezTo>
                  <a:pt x="87735" y="122415"/>
                  <a:pt x="89516" y="108366"/>
                  <a:pt x="92288" y="95612"/>
                </a:cubicBezTo>
                <a:lnTo>
                  <a:pt x="212398" y="95612"/>
                </a:lnTo>
                <a:cubicBezTo>
                  <a:pt x="215189" y="108375"/>
                  <a:pt x="216980" y="122434"/>
                  <a:pt x="216980" y="138217"/>
                </a:cubicBezTo>
                <a:cubicBezTo>
                  <a:pt x="216980" y="172784"/>
                  <a:pt x="190691" y="257918"/>
                  <a:pt x="190691" y="257918"/>
                </a:cubicBezTo>
                <a:lnTo>
                  <a:pt x="114100" y="257918"/>
                </a:lnTo>
                <a:close/>
                <a:moveTo>
                  <a:pt x="152305" y="114957"/>
                </a:moveTo>
                <a:cubicBezTo>
                  <a:pt x="138798" y="114957"/>
                  <a:pt x="127845" y="125911"/>
                  <a:pt x="127845" y="139427"/>
                </a:cubicBezTo>
                <a:cubicBezTo>
                  <a:pt x="127845" y="152933"/>
                  <a:pt x="138798" y="163897"/>
                  <a:pt x="152305" y="163897"/>
                </a:cubicBezTo>
                <a:cubicBezTo>
                  <a:pt x="165811" y="163897"/>
                  <a:pt x="176774" y="152943"/>
                  <a:pt x="176774" y="139427"/>
                </a:cubicBezTo>
                <a:cubicBezTo>
                  <a:pt x="176784" y="125911"/>
                  <a:pt x="165821" y="114957"/>
                  <a:pt x="152305" y="114957"/>
                </a:cubicBezTo>
                <a:close/>
                <a:moveTo>
                  <a:pt x="147047" y="5677"/>
                </a:moveTo>
                <a:lnTo>
                  <a:pt x="147047" y="-27642"/>
                </a:lnTo>
                <a:lnTo>
                  <a:pt x="156572" y="-27642"/>
                </a:lnTo>
                <a:lnTo>
                  <a:pt x="156572" y="4829"/>
                </a:lnTo>
                <a:cubicBezTo>
                  <a:pt x="167459" y="12754"/>
                  <a:pt x="196920" y="37957"/>
                  <a:pt x="210245" y="86506"/>
                </a:cubicBezTo>
                <a:lnTo>
                  <a:pt x="94421" y="86506"/>
                </a:lnTo>
                <a:cubicBezTo>
                  <a:pt x="107299" y="39291"/>
                  <a:pt x="135341" y="14364"/>
                  <a:pt x="147047" y="5677"/>
                </a:cubicBezTo>
                <a:close/>
                <a:moveTo>
                  <a:pt x="82191" y="281264"/>
                </a:moveTo>
                <a:cubicBezTo>
                  <a:pt x="82191" y="281264"/>
                  <a:pt x="37509" y="250403"/>
                  <a:pt x="37509" y="183909"/>
                </a:cubicBezTo>
                <a:cubicBezTo>
                  <a:pt x="37509" y="145085"/>
                  <a:pt x="76876" y="136036"/>
                  <a:pt x="76876" y="136036"/>
                </a:cubicBezTo>
                <a:cubicBezTo>
                  <a:pt x="76876" y="136036"/>
                  <a:pt x="79534" y="184966"/>
                  <a:pt x="98679" y="238697"/>
                </a:cubicBezTo>
                <a:cubicBezTo>
                  <a:pt x="78991" y="262109"/>
                  <a:pt x="82191" y="281264"/>
                  <a:pt x="82191" y="281264"/>
                </a:cubicBezTo>
                <a:close/>
                <a:moveTo>
                  <a:pt x="168507" y="286179"/>
                </a:moveTo>
                <a:lnTo>
                  <a:pt x="160525" y="278197"/>
                </a:lnTo>
                <a:lnTo>
                  <a:pt x="152019" y="304800"/>
                </a:lnTo>
                <a:lnTo>
                  <a:pt x="141903" y="278197"/>
                </a:lnTo>
                <a:lnTo>
                  <a:pt x="134988" y="292017"/>
                </a:lnTo>
                <a:lnTo>
                  <a:pt x="124873" y="267014"/>
                </a:lnTo>
                <a:lnTo>
                  <a:pt x="179661" y="267014"/>
                </a:lnTo>
                <a:lnTo>
                  <a:pt x="168507" y="28617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6933514" y="4923096"/>
            <a:ext cx="550379" cy="550379"/>
          </a:xfrm>
          <a:custGeom>
            <a:rect l="l" t="t" r="r" b="b"/>
            <a:pathLst>
              <a:path w="304800" h="304800">
                <a:moveTo>
                  <a:pt x="167640" y="0"/>
                </a:moveTo>
                <a:lnTo>
                  <a:pt x="182880" y="0"/>
                </a:lnTo>
                <a:lnTo>
                  <a:pt x="182880" y="45720"/>
                </a:lnTo>
                <a:lnTo>
                  <a:pt x="228600" y="152400"/>
                </a:lnTo>
                <a:lnTo>
                  <a:pt x="228600" y="274320"/>
                </a:lnTo>
                <a:cubicBezTo>
                  <a:pt x="228600" y="291151"/>
                  <a:pt x="214951" y="304800"/>
                  <a:pt x="198120" y="304800"/>
                </a:cubicBezTo>
                <a:lnTo>
                  <a:pt x="198120" y="304800"/>
                </a:lnTo>
                <a:lnTo>
                  <a:pt x="76200" y="304800"/>
                </a:lnTo>
                <a:cubicBezTo>
                  <a:pt x="59436" y="304800"/>
                  <a:pt x="40996" y="291998"/>
                  <a:pt x="35052" y="276149"/>
                </a:cubicBezTo>
                <a:lnTo>
                  <a:pt x="0" y="182880"/>
                </a:lnTo>
                <a:lnTo>
                  <a:pt x="0" y="152400"/>
                </a:lnTo>
                <a:cubicBezTo>
                  <a:pt x="0" y="135569"/>
                  <a:pt x="13649" y="121920"/>
                  <a:pt x="30480" y="121920"/>
                </a:cubicBezTo>
                <a:lnTo>
                  <a:pt x="30480" y="121920"/>
                </a:lnTo>
                <a:lnTo>
                  <a:pt x="137160" y="121920"/>
                </a:lnTo>
                <a:lnTo>
                  <a:pt x="137160" y="30480"/>
                </a:lnTo>
                <a:cubicBezTo>
                  <a:pt x="137160" y="13649"/>
                  <a:pt x="150809" y="0"/>
                  <a:pt x="167640" y="0"/>
                </a:cubicBezTo>
                <a:lnTo>
                  <a:pt x="167640" y="0"/>
                </a:lnTo>
                <a:close/>
                <a:moveTo>
                  <a:pt x="259080" y="152400"/>
                </a:moveTo>
                <a:lnTo>
                  <a:pt x="304800" y="152400"/>
                </a:lnTo>
                <a:lnTo>
                  <a:pt x="304800" y="304800"/>
                </a:lnTo>
                <a:lnTo>
                  <a:pt x="259080" y="304800"/>
                </a:lnTo>
                <a:lnTo>
                  <a:pt x="25908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公司使命、愿景和价值观阐述</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在成立初期，实现辐射防护材料的研发和生产，并完成首批产品的销售。</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短期目标</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t="16667" b="16667"/>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中期目标</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4875" r="14875"/>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长期目标</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6625" r="16625"/>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在3-5年内，扩大生产规模，提高产品质量，拓展市场份额，树立行业品牌形象。</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在10年内，实现辐射防护材料的多元化应用，拓展国际市场，成为全球辐射防护领域的领导者。</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短期、中期和长期发展目标设定</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218874" y="1454724"/>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 name="TextBox 3"/>
          <p:cNvSpPr txBox="1"/>
          <p:nvPr/>
        </p:nvSpPr>
        <p:spPr>
          <a:xfrm>
            <a:off x="1267642" y="1942922"/>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技术研发能力</a:t>
            </a:r>
          </a:p>
        </p:txBody>
      </p:sp>
      <p:sp>
        <p:nvSpPr>
          <p:cNvPr id="4" name="TextBox 4"/>
          <p:cNvSpPr txBox="1"/>
          <p:nvPr/>
        </p:nvSpPr>
        <p:spPr>
          <a:xfrm>
            <a:off x="1575272" y="2413457"/>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组建专业的研发团队，持续投入研发经费，保持技术领先地位。</a:t>
            </a:r>
          </a:p>
        </p:txBody>
      </p:sp>
      <p:sp>
        <p:nvSpPr>
          <p:cNvPr id="5" name="AutoShape 5"/>
          <p:cNvSpPr/>
          <p:nvPr/>
        </p:nvSpPr>
        <p:spPr>
          <a:xfrm rot="2700000">
            <a:off x="3139895" y="1059265"/>
            <a:ext cx="790918" cy="790918"/>
          </a:xfrm>
          <a:prstGeom prst="roundRect">
            <a:avLst>
              <a:gd name="adj" fmla="val 1666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3264136" y="1220082"/>
            <a:ext cx="542436" cy="530244"/>
          </a:xfrm>
          <a:custGeom>
            <a:rect l="l" t="t" r="r" b="b"/>
            <a:pathLst>
              <a:path w="304800" h="304800">
                <a:moveTo>
                  <a:pt x="20031" y="114795"/>
                </a:moveTo>
                <a:lnTo>
                  <a:pt x="147647" y="273187"/>
                </a:lnTo>
                <a:lnTo>
                  <a:pt x="96469" y="114795"/>
                </a:lnTo>
                <a:lnTo>
                  <a:pt x="20031" y="114795"/>
                </a:lnTo>
                <a:close/>
                <a:moveTo>
                  <a:pt x="110338" y="114795"/>
                </a:moveTo>
                <a:lnTo>
                  <a:pt x="155534" y="273510"/>
                </a:lnTo>
                <a:lnTo>
                  <a:pt x="194424" y="114795"/>
                </a:lnTo>
                <a:lnTo>
                  <a:pt x="110338" y="114795"/>
                </a:lnTo>
                <a:close/>
                <a:moveTo>
                  <a:pt x="162411" y="273187"/>
                </a:moveTo>
                <a:lnTo>
                  <a:pt x="285264" y="114795"/>
                </a:lnTo>
                <a:lnTo>
                  <a:pt x="209417" y="114795"/>
                </a:lnTo>
                <a:lnTo>
                  <a:pt x="162411" y="273187"/>
                </a:lnTo>
                <a:close/>
                <a:moveTo>
                  <a:pt x="285550" y="104432"/>
                </a:moveTo>
                <a:lnTo>
                  <a:pt x="248717" y="41453"/>
                </a:lnTo>
                <a:lnTo>
                  <a:pt x="211865" y="104432"/>
                </a:lnTo>
                <a:lnTo>
                  <a:pt x="285550" y="104432"/>
                </a:lnTo>
                <a:close/>
                <a:moveTo>
                  <a:pt x="237134" y="37843"/>
                </a:moveTo>
                <a:lnTo>
                  <a:pt x="163449" y="37843"/>
                </a:lnTo>
                <a:lnTo>
                  <a:pt x="200282" y="102984"/>
                </a:lnTo>
                <a:lnTo>
                  <a:pt x="237134" y="37843"/>
                </a:lnTo>
                <a:close/>
                <a:moveTo>
                  <a:pt x="188957" y="104432"/>
                </a:moveTo>
                <a:lnTo>
                  <a:pt x="152124" y="41453"/>
                </a:lnTo>
                <a:lnTo>
                  <a:pt x="115281" y="104432"/>
                </a:lnTo>
                <a:lnTo>
                  <a:pt x="188957" y="104432"/>
                </a:lnTo>
                <a:close/>
                <a:moveTo>
                  <a:pt x="141341" y="37843"/>
                </a:moveTo>
                <a:lnTo>
                  <a:pt x="67666" y="37843"/>
                </a:lnTo>
                <a:lnTo>
                  <a:pt x="104508" y="102984"/>
                </a:lnTo>
                <a:lnTo>
                  <a:pt x="141341" y="37843"/>
                </a:lnTo>
                <a:close/>
                <a:moveTo>
                  <a:pt x="56093" y="41453"/>
                </a:moveTo>
                <a:lnTo>
                  <a:pt x="19260" y="104432"/>
                </a:lnTo>
                <a:lnTo>
                  <a:pt x="92935" y="104432"/>
                </a:lnTo>
                <a:lnTo>
                  <a:pt x="56093" y="4145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flipH="1" flipV="1">
            <a:off x="6220648" y="2346968"/>
            <a:ext cx="0" cy="3305393"/>
          </a:xfrm>
          <a:prstGeom prst="line">
            <a:avLst/>
          </a:prstGeom>
          <a:ln w="9525">
            <a:solidFill>
              <a:schemeClr val="accent1"/>
            </a:solidFill>
            <a:prstDash val="solid"/>
            <a:headEnd type="triangle"/>
            <a:tailEnd type="triangle"/>
          </a:ln>
        </p:spPr>
        <p:style>
          <a:lnRef idx="0">
            <a:schemeClr val="accent1"/>
          </a:lnRef>
          <a:fillRef idx="1">
            <a:schemeClr val="accent1"/>
          </a:fillRef>
          <a:effectRef idx="0">
            <a:schemeClr val="accent1"/>
          </a:effectRef>
          <a:fontRef idx="minor">
            <a:schemeClr val="lt1"/>
          </a:fontRef>
        </p:style>
      </p:cxnSp>
      <p:cxnSp>
        <p:nvCxnSpPr>
          <p:cNvPr id="8" name="Connector 8"/>
          <p:cNvCxnSpPr/>
          <p:nvPr/>
        </p:nvCxnSpPr>
        <p:spPr>
          <a:xfrm>
            <a:off x="4684480" y="3999665"/>
            <a:ext cx="3072335" cy="0"/>
          </a:xfrm>
          <a:prstGeom prst="line">
            <a:avLst/>
          </a:prstGeom>
          <a:ln w="9525">
            <a:solidFill>
              <a:schemeClr val="accent1"/>
            </a:solidFill>
            <a:prstDash val="solid"/>
            <a:headEnd type="triangle"/>
            <a:tailEnd type="triangle"/>
          </a:ln>
        </p:spPr>
        <p:style>
          <a:lnRef idx="0">
            <a:schemeClr val="accent1"/>
          </a:lnRef>
          <a:fillRef idx="1">
            <a:schemeClr val="accent1"/>
          </a:fillRef>
          <a:effectRef idx="0">
            <a:schemeClr val="accent1"/>
          </a:effectRef>
          <a:fontRef idx="minor">
            <a:schemeClr val="lt1"/>
          </a:fontRef>
        </p:style>
      </p:cxnSp>
      <p:sp>
        <p:nvSpPr>
          <p:cNvPr id="9" name="AutoShape 9"/>
          <p:cNvSpPr/>
          <p:nvPr/>
        </p:nvSpPr>
        <p:spPr>
          <a:xfrm>
            <a:off x="6589461" y="1454724"/>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0" name="TextBox 10"/>
          <p:cNvSpPr txBox="1"/>
          <p:nvPr/>
        </p:nvSpPr>
        <p:spPr>
          <a:xfrm>
            <a:off x="6638230" y="1942922"/>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产品质量优势</a:t>
            </a:r>
          </a:p>
        </p:txBody>
      </p:sp>
      <p:sp>
        <p:nvSpPr>
          <p:cNvPr id="11" name="TextBox 11"/>
          <p:cNvSpPr txBox="1"/>
          <p:nvPr/>
        </p:nvSpPr>
        <p:spPr>
          <a:xfrm>
            <a:off x="6945860" y="2413457"/>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建立严格的质量管理体系，确保产品质量稳定可靠，赢得客户信任。</a:t>
            </a:r>
          </a:p>
        </p:txBody>
      </p:sp>
      <p:sp>
        <p:nvSpPr>
          <p:cNvPr id="12" name="AutoShape 12"/>
          <p:cNvSpPr/>
          <p:nvPr/>
        </p:nvSpPr>
        <p:spPr>
          <a:xfrm rot="2700000">
            <a:off x="8510482" y="1059265"/>
            <a:ext cx="790918" cy="790918"/>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218874" y="4270883"/>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4" name="TextBox 14"/>
          <p:cNvSpPr txBox="1"/>
          <p:nvPr/>
        </p:nvSpPr>
        <p:spPr>
          <a:xfrm>
            <a:off x="1267642" y="4759081"/>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市场营销能力</a:t>
            </a:r>
          </a:p>
        </p:txBody>
      </p:sp>
      <p:sp>
        <p:nvSpPr>
          <p:cNvPr id="15" name="TextBox 15"/>
          <p:cNvSpPr txBox="1"/>
          <p:nvPr/>
        </p:nvSpPr>
        <p:spPr>
          <a:xfrm>
            <a:off x="1575272" y="5229616"/>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制定有效的市场营销策略，提高品牌知名度，扩大市场份额。</a:t>
            </a:r>
          </a:p>
        </p:txBody>
      </p:sp>
      <p:sp>
        <p:nvSpPr>
          <p:cNvPr id="16" name="AutoShape 16"/>
          <p:cNvSpPr/>
          <p:nvPr/>
        </p:nvSpPr>
        <p:spPr>
          <a:xfrm rot="2700000">
            <a:off x="3139895" y="3875423"/>
            <a:ext cx="790918" cy="790918"/>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589461" y="4270883"/>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8" name="TextBox 18"/>
          <p:cNvSpPr txBox="1"/>
          <p:nvPr/>
        </p:nvSpPr>
        <p:spPr>
          <a:xfrm>
            <a:off x="6638230" y="4759081"/>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供应链管理</a:t>
            </a:r>
          </a:p>
        </p:txBody>
      </p:sp>
      <p:sp>
        <p:nvSpPr>
          <p:cNvPr id="19" name="TextBox 19"/>
          <p:cNvSpPr txBox="1"/>
          <p:nvPr/>
        </p:nvSpPr>
        <p:spPr>
          <a:xfrm>
            <a:off x="6945860" y="5229616"/>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优化供应链管理，降低采购成本，提高生产效率和产品质量。</a:t>
            </a:r>
          </a:p>
        </p:txBody>
      </p:sp>
      <p:sp>
        <p:nvSpPr>
          <p:cNvPr id="20" name="AutoShape 20"/>
          <p:cNvSpPr/>
          <p:nvPr/>
        </p:nvSpPr>
        <p:spPr>
          <a:xfrm rot="2700000">
            <a:off x="8510482" y="3875423"/>
            <a:ext cx="790918" cy="790918"/>
          </a:xfrm>
          <a:prstGeom prst="roundRect">
            <a:avLst>
              <a:gd name="adj" fmla="val 1666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8672065" y="1195698"/>
            <a:ext cx="492903" cy="492903"/>
          </a:xfrm>
          <a:custGeom>
            <a:rect l="l" t="t" r="r" b="b"/>
            <a:pathLst>
              <a:path w="304800" h="304800">
                <a:moveTo>
                  <a:pt x="264633" y="75590"/>
                </a:moveTo>
                <a:cubicBezTo>
                  <a:pt x="273768" y="97622"/>
                  <a:pt x="269415" y="123920"/>
                  <a:pt x="251498" y="141837"/>
                </a:cubicBezTo>
                <a:cubicBezTo>
                  <a:pt x="231772" y="161563"/>
                  <a:pt x="201959" y="164649"/>
                  <a:pt x="178784" y="151571"/>
                </a:cubicBezTo>
                <a:lnTo>
                  <a:pt x="162030" y="169869"/>
                </a:lnTo>
                <a:lnTo>
                  <a:pt x="173984" y="181870"/>
                </a:lnTo>
                <a:lnTo>
                  <a:pt x="181127" y="174727"/>
                </a:lnTo>
                <a:cubicBezTo>
                  <a:pt x="184775" y="171069"/>
                  <a:pt x="190700" y="171069"/>
                  <a:pt x="194348" y="174727"/>
                </a:cubicBezTo>
                <a:lnTo>
                  <a:pt x="252279" y="233248"/>
                </a:lnTo>
                <a:cubicBezTo>
                  <a:pt x="255937" y="236896"/>
                  <a:pt x="255937" y="242821"/>
                  <a:pt x="252279" y="246469"/>
                </a:cubicBezTo>
                <a:lnTo>
                  <a:pt x="225838" y="272910"/>
                </a:lnTo>
                <a:cubicBezTo>
                  <a:pt x="222190" y="276568"/>
                  <a:pt x="216265" y="276568"/>
                  <a:pt x="212617" y="272910"/>
                </a:cubicBezTo>
                <a:lnTo>
                  <a:pt x="154686" y="214389"/>
                </a:lnTo>
                <a:cubicBezTo>
                  <a:pt x="151028" y="210741"/>
                  <a:pt x="151028" y="204816"/>
                  <a:pt x="154686" y="201168"/>
                </a:cubicBezTo>
                <a:lnTo>
                  <a:pt x="161211" y="194643"/>
                </a:lnTo>
                <a:lnTo>
                  <a:pt x="149819" y="183223"/>
                </a:lnTo>
                <a:lnTo>
                  <a:pt x="69704" y="270748"/>
                </a:lnTo>
                <a:cubicBezTo>
                  <a:pt x="62398" y="278054"/>
                  <a:pt x="50559" y="278054"/>
                  <a:pt x="43263" y="270748"/>
                </a:cubicBezTo>
                <a:lnTo>
                  <a:pt x="36652" y="264138"/>
                </a:lnTo>
                <a:cubicBezTo>
                  <a:pt x="29347" y="256832"/>
                  <a:pt x="29347" y="244993"/>
                  <a:pt x="36652" y="237696"/>
                </a:cubicBezTo>
                <a:lnTo>
                  <a:pt x="127921" y="161258"/>
                </a:lnTo>
                <a:lnTo>
                  <a:pt x="67304" y="100479"/>
                </a:lnTo>
                <a:lnTo>
                  <a:pt x="48158" y="100470"/>
                </a:lnTo>
                <a:lnTo>
                  <a:pt x="26003" y="64846"/>
                </a:lnTo>
                <a:lnTo>
                  <a:pt x="43834" y="46987"/>
                </a:lnTo>
                <a:lnTo>
                  <a:pt x="80267" y="69285"/>
                </a:lnTo>
                <a:lnTo>
                  <a:pt x="80505" y="88030"/>
                </a:lnTo>
                <a:lnTo>
                  <a:pt x="141827" y="149590"/>
                </a:lnTo>
                <a:lnTo>
                  <a:pt x="159668" y="134655"/>
                </a:lnTo>
                <a:cubicBezTo>
                  <a:pt x="142227" y="110881"/>
                  <a:pt x="144047" y="77391"/>
                  <a:pt x="165535" y="55902"/>
                </a:cubicBezTo>
                <a:cubicBezTo>
                  <a:pt x="183366" y="38071"/>
                  <a:pt x="209521" y="33642"/>
                  <a:pt x="231496" y="42605"/>
                </a:cubicBezTo>
                <a:lnTo>
                  <a:pt x="192215" y="81344"/>
                </a:lnTo>
                <a:lnTo>
                  <a:pt x="225276" y="114405"/>
                </a:lnTo>
                <a:lnTo>
                  <a:pt x="264633" y="75590"/>
                </a:lnTo>
                <a:close/>
                <a:moveTo>
                  <a:pt x="58579" y="247021"/>
                </a:moveTo>
                <a:cubicBezTo>
                  <a:pt x="54931" y="243373"/>
                  <a:pt x="49016" y="243373"/>
                  <a:pt x="45358" y="247021"/>
                </a:cubicBezTo>
                <a:cubicBezTo>
                  <a:pt x="41700" y="250679"/>
                  <a:pt x="41700" y="256594"/>
                  <a:pt x="45358" y="260252"/>
                </a:cubicBezTo>
                <a:cubicBezTo>
                  <a:pt x="49016" y="263900"/>
                  <a:pt x="54931" y="263900"/>
                  <a:pt x="58579" y="260252"/>
                </a:cubicBezTo>
                <a:cubicBezTo>
                  <a:pt x="62236" y="256584"/>
                  <a:pt x="62236" y="250669"/>
                  <a:pt x="58579" y="247021"/>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3297145" y="4016916"/>
            <a:ext cx="476417" cy="476417"/>
          </a:xfrm>
          <a:custGeom>
            <a:rect l="l" t="t" r="r" b="b"/>
            <a:pathLst>
              <a:path w="304800" h="304800">
                <a:moveTo>
                  <a:pt x="213360" y="76200"/>
                </a:moveTo>
                <a:lnTo>
                  <a:pt x="243840" y="76200"/>
                </a:lnTo>
                <a:lnTo>
                  <a:pt x="243840" y="289560"/>
                </a:lnTo>
                <a:lnTo>
                  <a:pt x="60960" y="289560"/>
                </a:lnTo>
                <a:lnTo>
                  <a:pt x="60960" y="76200"/>
                </a:lnTo>
                <a:lnTo>
                  <a:pt x="91440" y="76200"/>
                </a:lnTo>
                <a:lnTo>
                  <a:pt x="91440" y="60960"/>
                </a:lnTo>
                <a:cubicBezTo>
                  <a:pt x="91440" y="44129"/>
                  <a:pt x="105089" y="30480"/>
                  <a:pt x="121920" y="30480"/>
                </a:cubicBezTo>
                <a:lnTo>
                  <a:pt x="121920" y="30480"/>
                </a:lnTo>
                <a:lnTo>
                  <a:pt x="182880" y="30480"/>
                </a:lnTo>
                <a:cubicBezTo>
                  <a:pt x="199711" y="30480"/>
                  <a:pt x="213360" y="44129"/>
                  <a:pt x="213360" y="60960"/>
                </a:cubicBezTo>
                <a:lnTo>
                  <a:pt x="213360" y="60960"/>
                </a:lnTo>
                <a:lnTo>
                  <a:pt x="213360" y="76200"/>
                </a:lnTo>
                <a:close/>
                <a:moveTo>
                  <a:pt x="259080" y="76200"/>
                </a:moveTo>
                <a:lnTo>
                  <a:pt x="274320" y="76200"/>
                </a:lnTo>
                <a:cubicBezTo>
                  <a:pt x="291151" y="76200"/>
                  <a:pt x="304800" y="89849"/>
                  <a:pt x="304800" y="106680"/>
                </a:cubicBezTo>
                <a:lnTo>
                  <a:pt x="304800" y="106680"/>
                </a:lnTo>
                <a:lnTo>
                  <a:pt x="304800" y="259080"/>
                </a:lnTo>
                <a:cubicBezTo>
                  <a:pt x="304800" y="275911"/>
                  <a:pt x="291151" y="289560"/>
                  <a:pt x="274320" y="289560"/>
                </a:cubicBezTo>
                <a:lnTo>
                  <a:pt x="274320" y="289560"/>
                </a:lnTo>
                <a:lnTo>
                  <a:pt x="259080" y="289560"/>
                </a:lnTo>
                <a:lnTo>
                  <a:pt x="259080" y="76200"/>
                </a:lnTo>
                <a:close/>
                <a:moveTo>
                  <a:pt x="45720" y="76200"/>
                </a:moveTo>
                <a:lnTo>
                  <a:pt x="45720" y="289560"/>
                </a:lnTo>
                <a:lnTo>
                  <a:pt x="30480" y="289560"/>
                </a:lnTo>
                <a:cubicBezTo>
                  <a:pt x="13649" y="289560"/>
                  <a:pt x="0" y="275911"/>
                  <a:pt x="0" y="259080"/>
                </a:cubicBezTo>
                <a:lnTo>
                  <a:pt x="0" y="259080"/>
                </a:lnTo>
                <a:lnTo>
                  <a:pt x="0" y="106680"/>
                </a:lnTo>
                <a:cubicBezTo>
                  <a:pt x="0" y="89916"/>
                  <a:pt x="13716" y="76200"/>
                  <a:pt x="30480" y="76200"/>
                </a:cubicBezTo>
                <a:lnTo>
                  <a:pt x="45720" y="76200"/>
                </a:lnTo>
                <a:close/>
                <a:moveTo>
                  <a:pt x="121920" y="60960"/>
                </a:moveTo>
                <a:lnTo>
                  <a:pt x="121920" y="76200"/>
                </a:lnTo>
                <a:lnTo>
                  <a:pt x="182880" y="76200"/>
                </a:lnTo>
                <a:lnTo>
                  <a:pt x="182880" y="60960"/>
                </a:lnTo>
                <a:lnTo>
                  <a:pt x="121920" y="609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8651974" y="4016916"/>
            <a:ext cx="507934" cy="507934"/>
          </a:xfrm>
          <a:custGeom>
            <a:rect l="l" t="t" r="r" b="b"/>
            <a:pathLst>
              <a:path w="304800" h="304800">
                <a:moveTo>
                  <a:pt x="261518" y="97841"/>
                </a:moveTo>
                <a:cubicBezTo>
                  <a:pt x="249460" y="74143"/>
                  <a:pt x="230657" y="55340"/>
                  <a:pt x="207655" y="43605"/>
                </a:cubicBezTo>
                <a:lnTo>
                  <a:pt x="206959" y="43282"/>
                </a:lnTo>
                <a:lnTo>
                  <a:pt x="186538" y="84277"/>
                </a:lnTo>
                <a:cubicBezTo>
                  <a:pt x="201292" y="91802"/>
                  <a:pt x="212998" y="103508"/>
                  <a:pt x="220323" y="117834"/>
                </a:cubicBezTo>
                <a:lnTo>
                  <a:pt x="220523" y="118262"/>
                </a:lnTo>
                <a:lnTo>
                  <a:pt x="261518" y="97841"/>
                </a:lnTo>
                <a:close/>
                <a:moveTo>
                  <a:pt x="261518" y="206959"/>
                </a:moveTo>
                <a:lnTo>
                  <a:pt x="220523" y="186538"/>
                </a:lnTo>
                <a:cubicBezTo>
                  <a:pt x="212998" y="201292"/>
                  <a:pt x="201292" y="212998"/>
                  <a:pt x="186966" y="220323"/>
                </a:cubicBezTo>
                <a:lnTo>
                  <a:pt x="186538" y="220523"/>
                </a:lnTo>
                <a:lnTo>
                  <a:pt x="206959" y="261518"/>
                </a:lnTo>
                <a:cubicBezTo>
                  <a:pt x="230657" y="249460"/>
                  <a:pt x="249460" y="230657"/>
                  <a:pt x="261195" y="207655"/>
                </a:cubicBezTo>
                <a:lnTo>
                  <a:pt x="261518" y="206959"/>
                </a:lnTo>
                <a:close/>
                <a:moveTo>
                  <a:pt x="97841" y="43282"/>
                </a:moveTo>
                <a:cubicBezTo>
                  <a:pt x="74143" y="55340"/>
                  <a:pt x="55340" y="74143"/>
                  <a:pt x="43605" y="97145"/>
                </a:cubicBezTo>
                <a:lnTo>
                  <a:pt x="43282" y="97841"/>
                </a:lnTo>
                <a:lnTo>
                  <a:pt x="84277" y="118262"/>
                </a:lnTo>
                <a:cubicBezTo>
                  <a:pt x="91802" y="103508"/>
                  <a:pt x="103508" y="91802"/>
                  <a:pt x="117834" y="84477"/>
                </a:cubicBezTo>
                <a:lnTo>
                  <a:pt x="118262" y="84277"/>
                </a:lnTo>
                <a:lnTo>
                  <a:pt x="97841" y="43282"/>
                </a:lnTo>
                <a:close/>
                <a:moveTo>
                  <a:pt x="43282" y="206959"/>
                </a:moveTo>
                <a:cubicBezTo>
                  <a:pt x="55340" y="230657"/>
                  <a:pt x="74143" y="249460"/>
                  <a:pt x="97145" y="261195"/>
                </a:cubicBezTo>
                <a:lnTo>
                  <a:pt x="97841" y="261518"/>
                </a:lnTo>
                <a:lnTo>
                  <a:pt x="118262" y="220523"/>
                </a:lnTo>
                <a:cubicBezTo>
                  <a:pt x="103508" y="212998"/>
                  <a:pt x="91802" y="201292"/>
                  <a:pt x="84477" y="186966"/>
                </a:cubicBezTo>
                <a:lnTo>
                  <a:pt x="84277" y="186538"/>
                </a:lnTo>
                <a:lnTo>
                  <a:pt x="43282" y="206959"/>
                </a:lnTo>
                <a:close/>
                <a:moveTo>
                  <a:pt x="152400" y="304800"/>
                </a:moveTo>
                <a:cubicBezTo>
                  <a:pt x="68228" y="304800"/>
                  <a:pt x="0" y="236572"/>
                  <a:pt x="0" y="152400"/>
                </a:cubicBezTo>
                <a:cubicBezTo>
                  <a:pt x="0" y="68228"/>
                  <a:pt x="68228" y="0"/>
                  <a:pt x="152400" y="0"/>
                </a:cubicBezTo>
                <a:lnTo>
                  <a:pt x="152400" y="0"/>
                </a:lnTo>
                <a:cubicBezTo>
                  <a:pt x="236572" y="0"/>
                  <a:pt x="304800" y="68228"/>
                  <a:pt x="304800" y="152400"/>
                </a:cubicBezTo>
                <a:cubicBezTo>
                  <a:pt x="304800" y="236572"/>
                  <a:pt x="236572" y="304800"/>
                  <a:pt x="152400" y="304800"/>
                </a:cubicBezTo>
                <a:lnTo>
                  <a:pt x="152400" y="304800"/>
                </a:lnTo>
                <a:close/>
                <a:moveTo>
                  <a:pt x="152400" y="198120"/>
                </a:moveTo>
                <a:cubicBezTo>
                  <a:pt x="177651" y="198120"/>
                  <a:pt x="198120" y="177651"/>
                  <a:pt x="198120" y="152400"/>
                </a:cubicBezTo>
                <a:cubicBezTo>
                  <a:pt x="198120" y="127149"/>
                  <a:pt x="177651" y="106680"/>
                  <a:pt x="152400" y="106680"/>
                </a:cubicBezTo>
                <a:lnTo>
                  <a:pt x="152400" y="106680"/>
                </a:lnTo>
                <a:cubicBezTo>
                  <a:pt x="127149" y="106680"/>
                  <a:pt x="106680" y="127149"/>
                  <a:pt x="106680" y="152400"/>
                </a:cubicBezTo>
                <a:cubicBezTo>
                  <a:pt x="106680" y="177651"/>
                  <a:pt x="127149" y="198120"/>
                  <a:pt x="152400" y="198120"/>
                </a:cubicBezTo>
                <a:lnTo>
                  <a:pt x="152400" y="1981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核心竞争力构建及优势资源整合</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a:off x="2076105" y="2148223"/>
            <a:ext cx="9119960"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3" name="TextBox 3"/>
          <p:cNvSpPr txBox="1"/>
          <p:nvPr/>
        </p:nvSpPr>
        <p:spPr>
          <a:xfrm>
            <a:off x="2130122" y="1133367"/>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与科研机构合作</a:t>
            </a:r>
          </a:p>
        </p:txBody>
      </p:sp>
      <p:sp>
        <p:nvSpPr>
          <p:cNvPr id="4" name="TextBox 4"/>
          <p:cNvSpPr txBox="1"/>
          <p:nvPr/>
        </p:nvSpPr>
        <p:spPr>
          <a:xfrm>
            <a:off x="2167265" y="1629392"/>
            <a:ext cx="10138810" cy="35090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1500">
                <a:solidFill>
                  <a:schemeClr val="dk1">
                    <a:alpha val="100000"/>
                  </a:schemeClr>
                </a:solidFill>
                <a:latin typeface="Microsoft Yahei"/>
                <a:ea typeface="Microsoft Yahei"/>
                <a:cs typeface="Microsoft Yahei"/>
              </a:rPr>
              <a:t>与国内外知名的科研机构建立合作关系，共同研发新技术、新产品。</a:t>
            </a:r>
          </a:p>
        </p:txBody>
      </p:sp>
      <p:sp>
        <p:nvSpPr>
          <p:cNvPr id="5" name="AutoShape 5"/>
          <p:cNvSpPr/>
          <p:nvPr/>
        </p:nvSpPr>
        <p:spPr>
          <a:xfrm rot="2700000">
            <a:off x="869478" y="1627599"/>
            <a:ext cx="1044352" cy="1044352"/>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1106151" y="1893154"/>
            <a:ext cx="513241" cy="513241"/>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2454057" y="3429801"/>
            <a:ext cx="9119960"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8" name="TextBox 8"/>
          <p:cNvSpPr txBox="1"/>
          <p:nvPr/>
        </p:nvSpPr>
        <p:spPr>
          <a:xfrm>
            <a:off x="2508074" y="2414945"/>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与上下游企业合作</a:t>
            </a:r>
          </a:p>
        </p:txBody>
      </p:sp>
      <p:sp>
        <p:nvSpPr>
          <p:cNvPr id="9" name="TextBox 9"/>
          <p:cNvSpPr txBox="1"/>
          <p:nvPr/>
        </p:nvSpPr>
        <p:spPr>
          <a:xfrm>
            <a:off x="2545217" y="2910971"/>
            <a:ext cx="10138810" cy="35090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1500">
                <a:solidFill>
                  <a:schemeClr val="dk1">
                    <a:alpha val="100000"/>
                  </a:schemeClr>
                </a:solidFill>
                <a:latin typeface="Microsoft Yahei"/>
                <a:ea typeface="Microsoft Yahei"/>
                <a:cs typeface="Microsoft Yahei"/>
              </a:rPr>
              <a:t>与原材料供应商、销售渠道商等建立紧密的合作关系，实现资源共享和互利共赢。</a:t>
            </a:r>
          </a:p>
        </p:txBody>
      </p:sp>
      <p:sp>
        <p:nvSpPr>
          <p:cNvPr id="10" name="AutoShape 10"/>
          <p:cNvSpPr/>
          <p:nvPr/>
        </p:nvSpPr>
        <p:spPr>
          <a:xfrm rot="2700000">
            <a:off x="1247430" y="2909177"/>
            <a:ext cx="1044352" cy="1044352"/>
          </a:xfrm>
          <a:prstGeom prst="teardrop">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2076105" y="4711380"/>
            <a:ext cx="9119960"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2130122" y="369652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与行业协会合作</a:t>
            </a:r>
          </a:p>
        </p:txBody>
      </p:sp>
      <p:sp>
        <p:nvSpPr>
          <p:cNvPr id="13" name="TextBox 13"/>
          <p:cNvSpPr txBox="1"/>
          <p:nvPr/>
        </p:nvSpPr>
        <p:spPr>
          <a:xfrm>
            <a:off x="2167265" y="4192549"/>
            <a:ext cx="10138810" cy="35090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1500">
                <a:solidFill>
                  <a:schemeClr val="dk1">
                    <a:alpha val="100000"/>
                  </a:schemeClr>
                </a:solidFill>
                <a:latin typeface="Microsoft Yahei"/>
                <a:ea typeface="Microsoft Yahei"/>
                <a:cs typeface="Microsoft Yahei"/>
              </a:rPr>
              <a:t>加入相关行业协会，积极参与行业交流和合作活动，提升公司行业地位和影响力。</a:t>
            </a:r>
          </a:p>
        </p:txBody>
      </p:sp>
      <p:sp>
        <p:nvSpPr>
          <p:cNvPr id="14" name="AutoShape 14"/>
          <p:cNvSpPr/>
          <p:nvPr/>
        </p:nvSpPr>
        <p:spPr>
          <a:xfrm rot="2700000">
            <a:off x="869478" y="4190755"/>
            <a:ext cx="1044352" cy="1044352"/>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5" name="Connector 15"/>
          <p:cNvCxnSpPr/>
          <p:nvPr/>
        </p:nvCxnSpPr>
        <p:spPr>
          <a:xfrm>
            <a:off x="2454057" y="5992957"/>
            <a:ext cx="9119960"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6" name="TextBox 16"/>
          <p:cNvSpPr txBox="1"/>
          <p:nvPr/>
        </p:nvSpPr>
        <p:spPr>
          <a:xfrm>
            <a:off x="2508074" y="4978101"/>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与政府机构合作</a:t>
            </a:r>
          </a:p>
        </p:txBody>
      </p:sp>
      <p:sp>
        <p:nvSpPr>
          <p:cNvPr id="17" name="TextBox 17"/>
          <p:cNvSpPr txBox="1"/>
          <p:nvPr/>
        </p:nvSpPr>
        <p:spPr>
          <a:xfrm>
            <a:off x="2545217" y="5474127"/>
            <a:ext cx="10138810" cy="35090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1500">
                <a:solidFill>
                  <a:schemeClr val="dk1">
                    <a:alpha val="100000"/>
                  </a:schemeClr>
                </a:solidFill>
                <a:latin typeface="Microsoft Yahei"/>
                <a:ea typeface="Microsoft Yahei"/>
                <a:cs typeface="Microsoft Yahei"/>
              </a:rPr>
              <a:t>积极争取政府支持和政策优惠，为企业发展创造良好的外部环境。</a:t>
            </a:r>
          </a:p>
        </p:txBody>
      </p:sp>
      <p:sp>
        <p:nvSpPr>
          <p:cNvPr id="18" name="AutoShape 18"/>
          <p:cNvSpPr/>
          <p:nvPr/>
        </p:nvSpPr>
        <p:spPr>
          <a:xfrm rot="2700000">
            <a:off x="1247430" y="5472333"/>
            <a:ext cx="1044352" cy="1044352"/>
          </a:xfrm>
          <a:prstGeom prst="teardrop">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rot="-2700000">
            <a:off x="1437430" y="3136214"/>
            <a:ext cx="604615" cy="604615"/>
          </a:xfrm>
          <a:custGeom>
            <a:rect l="l" t="t" r="r" b="b"/>
            <a:pathLst>
              <a:path w="304800" h="304800">
                <a:moveTo>
                  <a:pt x="222609" y="281264"/>
                </a:moveTo>
                <a:cubicBezTo>
                  <a:pt x="222609" y="281264"/>
                  <a:pt x="225800" y="262099"/>
                  <a:pt x="206121" y="238696"/>
                </a:cubicBezTo>
                <a:cubicBezTo>
                  <a:pt x="225276" y="184966"/>
                  <a:pt x="227933" y="136036"/>
                  <a:pt x="227933" y="136036"/>
                </a:cubicBezTo>
                <a:cubicBezTo>
                  <a:pt x="227933" y="136036"/>
                  <a:pt x="267300" y="145085"/>
                  <a:pt x="267300" y="183909"/>
                </a:cubicBezTo>
                <a:cubicBezTo>
                  <a:pt x="267291" y="250403"/>
                  <a:pt x="222609" y="281264"/>
                  <a:pt x="222609" y="281264"/>
                </a:cubicBezTo>
                <a:close/>
                <a:moveTo>
                  <a:pt x="114100" y="257918"/>
                </a:moveTo>
                <a:cubicBezTo>
                  <a:pt x="114100" y="257918"/>
                  <a:pt x="87735" y="173307"/>
                  <a:pt x="87735" y="138208"/>
                </a:cubicBezTo>
                <a:cubicBezTo>
                  <a:pt x="87735" y="122415"/>
                  <a:pt x="89516" y="108366"/>
                  <a:pt x="92288" y="95612"/>
                </a:cubicBezTo>
                <a:lnTo>
                  <a:pt x="212398" y="95612"/>
                </a:lnTo>
                <a:cubicBezTo>
                  <a:pt x="215189" y="108375"/>
                  <a:pt x="216980" y="122434"/>
                  <a:pt x="216980" y="138217"/>
                </a:cubicBezTo>
                <a:cubicBezTo>
                  <a:pt x="216980" y="172784"/>
                  <a:pt x="190691" y="257918"/>
                  <a:pt x="190691" y="257918"/>
                </a:cubicBezTo>
                <a:lnTo>
                  <a:pt x="114100" y="257918"/>
                </a:lnTo>
                <a:close/>
                <a:moveTo>
                  <a:pt x="152305" y="114957"/>
                </a:moveTo>
                <a:cubicBezTo>
                  <a:pt x="138798" y="114957"/>
                  <a:pt x="127845" y="125911"/>
                  <a:pt x="127845" y="139427"/>
                </a:cubicBezTo>
                <a:cubicBezTo>
                  <a:pt x="127845" y="152933"/>
                  <a:pt x="138798" y="163897"/>
                  <a:pt x="152305" y="163897"/>
                </a:cubicBezTo>
                <a:cubicBezTo>
                  <a:pt x="165811" y="163897"/>
                  <a:pt x="176774" y="152943"/>
                  <a:pt x="176774" y="139427"/>
                </a:cubicBezTo>
                <a:cubicBezTo>
                  <a:pt x="176784" y="125911"/>
                  <a:pt x="165821" y="114957"/>
                  <a:pt x="152305" y="114957"/>
                </a:cubicBezTo>
                <a:close/>
                <a:moveTo>
                  <a:pt x="147047" y="5677"/>
                </a:moveTo>
                <a:lnTo>
                  <a:pt x="147047" y="-27642"/>
                </a:lnTo>
                <a:lnTo>
                  <a:pt x="156572" y="-27642"/>
                </a:lnTo>
                <a:lnTo>
                  <a:pt x="156572" y="4829"/>
                </a:lnTo>
                <a:cubicBezTo>
                  <a:pt x="167459" y="12754"/>
                  <a:pt x="196920" y="37957"/>
                  <a:pt x="210245" y="86506"/>
                </a:cubicBezTo>
                <a:lnTo>
                  <a:pt x="94421" y="86506"/>
                </a:lnTo>
                <a:cubicBezTo>
                  <a:pt x="107299" y="39291"/>
                  <a:pt x="135341" y="14364"/>
                  <a:pt x="147047" y="5677"/>
                </a:cubicBezTo>
                <a:close/>
                <a:moveTo>
                  <a:pt x="82191" y="281264"/>
                </a:moveTo>
                <a:cubicBezTo>
                  <a:pt x="82191" y="281264"/>
                  <a:pt x="37509" y="250403"/>
                  <a:pt x="37509" y="183909"/>
                </a:cubicBezTo>
                <a:cubicBezTo>
                  <a:pt x="37509" y="145085"/>
                  <a:pt x="76876" y="136036"/>
                  <a:pt x="76876" y="136036"/>
                </a:cubicBezTo>
                <a:cubicBezTo>
                  <a:pt x="76876" y="136036"/>
                  <a:pt x="79534" y="184966"/>
                  <a:pt x="98679" y="238697"/>
                </a:cubicBezTo>
                <a:cubicBezTo>
                  <a:pt x="78991" y="262109"/>
                  <a:pt x="82191" y="281264"/>
                  <a:pt x="82191" y="281264"/>
                </a:cubicBezTo>
                <a:close/>
                <a:moveTo>
                  <a:pt x="168507" y="286179"/>
                </a:moveTo>
                <a:lnTo>
                  <a:pt x="160525" y="278197"/>
                </a:lnTo>
                <a:lnTo>
                  <a:pt x="152019" y="304800"/>
                </a:lnTo>
                <a:lnTo>
                  <a:pt x="141903" y="278197"/>
                </a:lnTo>
                <a:lnTo>
                  <a:pt x="134988" y="292017"/>
                </a:lnTo>
                <a:lnTo>
                  <a:pt x="124873" y="267014"/>
                </a:lnTo>
                <a:lnTo>
                  <a:pt x="179661" y="267014"/>
                </a:lnTo>
                <a:lnTo>
                  <a:pt x="168507" y="28617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1103936" y="4387558"/>
            <a:ext cx="575435" cy="575435"/>
          </a:xfrm>
          <a:custGeom>
            <a:rect l="l" t="t" r="r" b="b"/>
            <a:pathLst>
              <a:path w="304800" h="304800">
                <a:moveTo>
                  <a:pt x="304800" y="180975"/>
                </a:moveTo>
                <a:lnTo>
                  <a:pt x="247650" y="123825"/>
                </a:lnTo>
                <a:lnTo>
                  <a:pt x="247650" y="38100"/>
                </a:lnTo>
                <a:lnTo>
                  <a:pt x="209550" y="38100"/>
                </a:lnTo>
                <a:lnTo>
                  <a:pt x="209550" y="85725"/>
                </a:lnTo>
                <a:lnTo>
                  <a:pt x="152400" y="28575"/>
                </a:lnTo>
                <a:lnTo>
                  <a:pt x="0" y="180975"/>
                </a:lnTo>
                <a:lnTo>
                  <a:pt x="0" y="190500"/>
                </a:lnTo>
                <a:lnTo>
                  <a:pt x="38100" y="190500"/>
                </a:lnTo>
                <a:lnTo>
                  <a:pt x="38100" y="285750"/>
                </a:lnTo>
                <a:lnTo>
                  <a:pt x="133350" y="285750"/>
                </a:lnTo>
                <a:lnTo>
                  <a:pt x="133350" y="228600"/>
                </a:lnTo>
                <a:lnTo>
                  <a:pt x="171450" y="228600"/>
                </a:lnTo>
                <a:lnTo>
                  <a:pt x="171450" y="285750"/>
                </a:lnTo>
                <a:lnTo>
                  <a:pt x="266700" y="285750"/>
                </a:lnTo>
                <a:lnTo>
                  <a:pt x="266700" y="190500"/>
                </a:lnTo>
                <a:lnTo>
                  <a:pt x="304800" y="1905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1532320" y="5719567"/>
            <a:ext cx="474573" cy="474573"/>
          </a:xfrm>
          <a:custGeom>
            <a:rect l="l" t="t" r="r" b="b"/>
            <a:pathLst>
              <a:path w="304800" h="304800">
                <a:moveTo>
                  <a:pt x="167640" y="0"/>
                </a:moveTo>
                <a:lnTo>
                  <a:pt x="182880" y="0"/>
                </a:lnTo>
                <a:lnTo>
                  <a:pt x="182880" y="45720"/>
                </a:lnTo>
                <a:lnTo>
                  <a:pt x="228600" y="152400"/>
                </a:lnTo>
                <a:lnTo>
                  <a:pt x="228600" y="274320"/>
                </a:lnTo>
                <a:cubicBezTo>
                  <a:pt x="228600" y="291151"/>
                  <a:pt x="214951" y="304800"/>
                  <a:pt x="198120" y="304800"/>
                </a:cubicBezTo>
                <a:lnTo>
                  <a:pt x="198120" y="304800"/>
                </a:lnTo>
                <a:lnTo>
                  <a:pt x="76200" y="304800"/>
                </a:lnTo>
                <a:cubicBezTo>
                  <a:pt x="59436" y="304800"/>
                  <a:pt x="40996" y="291998"/>
                  <a:pt x="35052" y="276149"/>
                </a:cubicBezTo>
                <a:lnTo>
                  <a:pt x="0" y="182880"/>
                </a:lnTo>
                <a:lnTo>
                  <a:pt x="0" y="152400"/>
                </a:lnTo>
                <a:cubicBezTo>
                  <a:pt x="0" y="135569"/>
                  <a:pt x="13649" y="121920"/>
                  <a:pt x="30480" y="121920"/>
                </a:cubicBezTo>
                <a:lnTo>
                  <a:pt x="30480" y="121920"/>
                </a:lnTo>
                <a:lnTo>
                  <a:pt x="137160" y="121920"/>
                </a:lnTo>
                <a:lnTo>
                  <a:pt x="137160" y="30480"/>
                </a:lnTo>
                <a:cubicBezTo>
                  <a:pt x="137160" y="13649"/>
                  <a:pt x="150809" y="0"/>
                  <a:pt x="167640" y="0"/>
                </a:cubicBezTo>
                <a:lnTo>
                  <a:pt x="167640" y="0"/>
                </a:lnTo>
                <a:close/>
                <a:moveTo>
                  <a:pt x="259080" y="152400"/>
                </a:moveTo>
                <a:lnTo>
                  <a:pt x="304800" y="152400"/>
                </a:lnTo>
                <a:lnTo>
                  <a:pt x="304800" y="304800"/>
                </a:lnTo>
                <a:lnTo>
                  <a:pt x="259080" y="304800"/>
                </a:lnTo>
                <a:lnTo>
                  <a:pt x="25908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合作伙伴关系建立与拓展</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86904" y="1832059"/>
            <a:ext cx="7686675" cy="9906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03</a:t>
            </a:r>
          </a:p>
        </p:txBody>
      </p:sp>
      <p:sp>
        <p:nvSpPr>
          <p:cNvPr id="3" name="TextBox 3"/>
          <p:cNvSpPr txBox="1"/>
          <p:nvPr/>
        </p:nvSpPr>
        <p:spPr>
          <a:xfrm>
            <a:off x="486904" y="2975515"/>
            <a:ext cx="6486525"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5175" b="1">
                <a:solidFill>
                  <a:srgbClr val="FFFFFF">
                    <a:alpha val="100000"/>
                  </a:srgbClr>
                </a:solidFill>
                <a:latin typeface="Microsoft Yahei"/>
                <a:ea typeface="Microsoft Yahei"/>
                <a:cs typeface="Microsoft Yahei"/>
              </a:rPr>
              <a:t>组织架构设计与人员配置</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63829" y="1628258"/>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4345" y="2028557"/>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负责公司重大决策、战略规划及监督管理层执行情况。</a:t>
            </a:r>
          </a:p>
        </p:txBody>
      </p:sp>
      <p:sp>
        <p:nvSpPr>
          <p:cNvPr id="4" name="TextBox 4"/>
          <p:cNvSpPr txBox="1"/>
          <p:nvPr/>
        </p:nvSpPr>
        <p:spPr>
          <a:xfrm>
            <a:off x="994345" y="1509487"/>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董事会</a:t>
            </a:r>
          </a:p>
        </p:txBody>
      </p:sp>
      <p:pic>
        <p:nvPicPr>
          <p:cNvPr id="5" name="Picture 5"/>
          <p:cNvPicPr>
            <a:picLocks noChangeAspect="1"/>
          </p:cNvPicPr>
          <p:nvPr/>
        </p:nvPicPr>
        <p:blipFill>
          <a:blip r:embed="rId2"/>
          <a:srcRect l="15381" r="15381"/>
          <a:stretch>
            <a:fillRect/>
          </a:stretch>
        </p:blipFill>
        <p:spPr>
          <a:xfrm>
            <a:off x="6096000" y="1153983"/>
            <a:ext cx="5194483" cy="5194482"/>
          </a:xfrm>
          <a:prstGeom prst="ellipse">
            <a:avLst/>
          </a:prstGeom>
        </p:spPr>
      </p:pic>
      <p:sp>
        <p:nvSpPr>
          <p:cNvPr id="6" name="TextBox 6"/>
          <p:cNvSpPr txBox="1"/>
          <p:nvPr/>
        </p:nvSpPr>
        <p:spPr>
          <a:xfrm>
            <a:off x="994345" y="3637901"/>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包括总经理、副总经理等，负责公司日常经营管理和决策执行。</a:t>
            </a:r>
          </a:p>
        </p:txBody>
      </p:sp>
      <p:sp>
        <p:nvSpPr>
          <p:cNvPr id="7" name="TextBox 7"/>
          <p:cNvSpPr txBox="1"/>
          <p:nvPr/>
        </p:nvSpPr>
        <p:spPr>
          <a:xfrm>
            <a:off x="994345" y="3118831"/>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管理层</a:t>
            </a:r>
          </a:p>
        </p:txBody>
      </p:sp>
      <p:sp>
        <p:nvSpPr>
          <p:cNvPr id="8" name="TextBox 8"/>
          <p:cNvSpPr txBox="1"/>
          <p:nvPr/>
        </p:nvSpPr>
        <p:spPr>
          <a:xfrm>
            <a:off x="994345" y="5274339"/>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负责辐射防护材料的研发、试验及技术创新工作。</a:t>
            </a:r>
          </a:p>
        </p:txBody>
      </p:sp>
      <p:sp>
        <p:nvSpPr>
          <p:cNvPr id="9" name="TextBox 9"/>
          <p:cNvSpPr txBox="1"/>
          <p:nvPr/>
        </p:nvSpPr>
        <p:spPr>
          <a:xfrm>
            <a:off x="994345" y="4755268"/>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研发部</a:t>
            </a:r>
          </a:p>
        </p:txBody>
      </p:sp>
      <p:sp>
        <p:nvSpPr>
          <p:cNvPr id="10" name="AutoShape 10"/>
          <p:cNvSpPr/>
          <p:nvPr/>
        </p:nvSpPr>
        <p:spPr>
          <a:xfrm>
            <a:off x="763829" y="3237602"/>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63829" y="4874039"/>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组织架构图及部门职责划分</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338306" y="1737060"/>
            <a:ext cx="1219200" cy="121920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6949989" y="1529205"/>
            <a:ext cx="4524375" cy="561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生产部</a:t>
            </a:r>
          </a:p>
        </p:txBody>
      </p:sp>
      <p:sp>
        <p:nvSpPr>
          <p:cNvPr id="4" name="TextBox 4"/>
          <p:cNvSpPr txBox="1"/>
          <p:nvPr/>
        </p:nvSpPr>
        <p:spPr>
          <a:xfrm>
            <a:off x="7257619" y="2085084"/>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负责辐射防护材料的生产、质量控制及成本管理。</a:t>
            </a:r>
          </a:p>
        </p:txBody>
      </p:sp>
      <p:sp>
        <p:nvSpPr>
          <p:cNvPr id="5" name="TextBox 5"/>
          <p:cNvSpPr txBox="1"/>
          <p:nvPr/>
        </p:nvSpPr>
        <p:spPr>
          <a:xfrm>
            <a:off x="7851464" y="3842688"/>
            <a:ext cx="4524375" cy="561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销售部</a:t>
            </a:r>
          </a:p>
        </p:txBody>
      </p:sp>
      <p:sp>
        <p:nvSpPr>
          <p:cNvPr id="6" name="TextBox 6"/>
          <p:cNvSpPr txBox="1"/>
          <p:nvPr/>
        </p:nvSpPr>
        <p:spPr>
          <a:xfrm>
            <a:off x="7851464" y="4398567"/>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负责辐射防护材料的销售、渠道拓展及售后服务。</a:t>
            </a:r>
          </a:p>
        </p:txBody>
      </p:sp>
      <p:sp>
        <p:nvSpPr>
          <p:cNvPr id="7" name="TextBox 7"/>
          <p:cNvSpPr txBox="1"/>
          <p:nvPr/>
        </p:nvSpPr>
        <p:spPr>
          <a:xfrm>
            <a:off x="-389813" y="3842688"/>
            <a:ext cx="4524375" cy="561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2325" b="1">
                <a:solidFill>
                  <a:schemeClr val="accent1">
                    <a:alpha val="100000"/>
                  </a:schemeClr>
                </a:solidFill>
                <a:latin typeface="Microsoft Yahei"/>
                <a:ea typeface="Microsoft Yahei"/>
                <a:cs typeface="Microsoft Yahei"/>
              </a:rPr>
              <a:t>市场部</a:t>
            </a:r>
          </a:p>
        </p:txBody>
      </p:sp>
      <p:sp>
        <p:nvSpPr>
          <p:cNvPr id="8" name="TextBox 8"/>
          <p:cNvSpPr txBox="1"/>
          <p:nvPr/>
        </p:nvSpPr>
        <p:spPr>
          <a:xfrm>
            <a:off x="225447" y="4398567"/>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负责市场调研、品牌推广及客户关系维护。</a:t>
            </a:r>
          </a:p>
        </p:txBody>
      </p:sp>
      <p:sp>
        <p:nvSpPr>
          <p:cNvPr id="9" name="AutoShape 9"/>
          <p:cNvSpPr/>
          <p:nvPr/>
        </p:nvSpPr>
        <p:spPr>
          <a:xfrm>
            <a:off x="4348765" y="3573682"/>
            <a:ext cx="1219200" cy="121920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426366" y="3573682"/>
            <a:ext cx="1219200" cy="121920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rot="-2107968">
            <a:off x="4312676" y="2628449"/>
            <a:ext cx="920865" cy="655621"/>
          </a:xfrm>
          <a:custGeom>
            <a:rect l="l" t="t" r="r" b="b"/>
            <a:pathLst>
              <a:path w="9753600" h="9753600">
                <a:moveTo>
                  <a:pt x="5960669" y="2885237"/>
                </a:moveTo>
                <a:lnTo>
                  <a:pt x="5960669" y="609600"/>
                </a:lnTo>
                <a:lnTo>
                  <a:pt x="9753600" y="4592117"/>
                </a:lnTo>
                <a:lnTo>
                  <a:pt x="5960669" y="8575243"/>
                </a:lnTo>
                <a:lnTo>
                  <a:pt x="5960669" y="6242304"/>
                </a:lnTo>
                <a:cubicBezTo>
                  <a:pt x="3250997" y="6242304"/>
                  <a:pt x="1354531" y="7152437"/>
                  <a:pt x="0" y="9144000"/>
                </a:cubicBezTo>
                <a:cubicBezTo>
                  <a:pt x="541934" y="6298997"/>
                  <a:pt x="2167738" y="3454603"/>
                  <a:pt x="5960669" y="2885237"/>
                </a:cubicBezTo>
                <a:close/>
              </a:path>
            </a:pathLst>
          </a:cu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rot="-9379564">
            <a:off x="5543762" y="4515883"/>
            <a:ext cx="920865" cy="655621"/>
          </a:xfrm>
          <a:custGeom>
            <a:rect l="l" t="t" r="r" b="b"/>
            <a:pathLst>
              <a:path w="9753600" h="9753600">
                <a:moveTo>
                  <a:pt x="5960669" y="2885237"/>
                </a:moveTo>
                <a:lnTo>
                  <a:pt x="5960669" y="609600"/>
                </a:lnTo>
                <a:lnTo>
                  <a:pt x="9753600" y="4592117"/>
                </a:lnTo>
                <a:lnTo>
                  <a:pt x="5960669" y="8575243"/>
                </a:lnTo>
                <a:lnTo>
                  <a:pt x="5960669" y="6242304"/>
                </a:lnTo>
                <a:cubicBezTo>
                  <a:pt x="3250997" y="6242304"/>
                  <a:pt x="1354531" y="7152437"/>
                  <a:pt x="0" y="9144000"/>
                </a:cubicBezTo>
                <a:cubicBezTo>
                  <a:pt x="541934" y="6298997"/>
                  <a:pt x="2167738" y="3454603"/>
                  <a:pt x="5960669" y="2885237"/>
                </a:cubicBezTo>
                <a:close/>
              </a:path>
            </a:pathLst>
          </a:custGeom>
          <a:solidFill>
            <a:schemeClr val="accent1">
              <a:alpha val="40000"/>
            </a:schemeClr>
          </a:solidFill>
        </p:spPr>
        <p:txBody>
          <a:bodyPr vert="horz" wrap="square"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450"/>
              </a:spcBef>
              <a:defRPr/>
            </a:pPr>
            <a:endParaRPr lang="en-US" sz="1100"/>
          </a:p>
        </p:txBody>
      </p:sp>
      <p:sp>
        <p:nvSpPr>
          <p:cNvPr id="13" name="Freeform 13"/>
          <p:cNvSpPr/>
          <p:nvPr/>
        </p:nvSpPr>
        <p:spPr>
          <a:xfrm rot="2700000" flipH="1">
            <a:off x="6687459" y="2628449"/>
            <a:ext cx="920865" cy="655621"/>
          </a:xfrm>
          <a:custGeom>
            <a:rect l="l" t="t" r="r" b="b"/>
            <a:pathLst>
              <a:path w="9753600" h="9753600">
                <a:moveTo>
                  <a:pt x="5960669" y="2885237"/>
                </a:moveTo>
                <a:lnTo>
                  <a:pt x="5960669" y="609600"/>
                </a:lnTo>
                <a:lnTo>
                  <a:pt x="9753600" y="4592117"/>
                </a:lnTo>
                <a:lnTo>
                  <a:pt x="5960669" y="8575243"/>
                </a:lnTo>
                <a:lnTo>
                  <a:pt x="5960669" y="6242304"/>
                </a:lnTo>
                <a:cubicBezTo>
                  <a:pt x="3250997" y="6242304"/>
                  <a:pt x="1354531" y="7152437"/>
                  <a:pt x="0" y="9144000"/>
                </a:cubicBezTo>
                <a:cubicBezTo>
                  <a:pt x="541934" y="6298997"/>
                  <a:pt x="2167738" y="3454603"/>
                  <a:pt x="5960669" y="2885237"/>
                </a:cubicBezTo>
                <a:close/>
              </a:path>
            </a:pathLst>
          </a:custGeom>
          <a:solidFill>
            <a:schemeClr val="accent1">
              <a:alpha val="40000"/>
            </a:schemeClr>
          </a:solidFill>
        </p:spPr>
        <p:txBody>
          <a:bodyPr vert="horz" wrap="square"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450"/>
              </a:spcBef>
              <a:defRPr/>
            </a:pPr>
            <a:endParaRPr lang="en-US" sz="1100"/>
          </a:p>
        </p:txBody>
      </p:sp>
      <p:sp>
        <p:nvSpPr>
          <p:cNvPr id="14" name="Freeform 14"/>
          <p:cNvSpPr/>
          <p:nvPr/>
        </p:nvSpPr>
        <p:spPr>
          <a:xfrm>
            <a:off x="5622878" y="2009366"/>
            <a:ext cx="647107" cy="647107"/>
          </a:xfrm>
          <a:custGeom>
            <a:rect l="l" t="t" r="r" b="b"/>
            <a:pathLst>
              <a:path w="304800" h="304800">
                <a:moveTo>
                  <a:pt x="288693" y="85468"/>
                </a:moveTo>
                <a:lnTo>
                  <a:pt x="193700" y="180461"/>
                </a:lnTo>
                <a:lnTo>
                  <a:pt x="301971" y="180461"/>
                </a:lnTo>
                <a:cubicBezTo>
                  <a:pt x="303686" y="171298"/>
                  <a:pt x="304800" y="162001"/>
                  <a:pt x="304800" y="152400"/>
                </a:cubicBezTo>
                <a:cubicBezTo>
                  <a:pt x="304800" y="128273"/>
                  <a:pt x="298694" y="105747"/>
                  <a:pt x="288693" y="85468"/>
                </a:cubicBezTo>
                <a:close/>
                <a:moveTo>
                  <a:pt x="200549" y="145161"/>
                </a:moveTo>
                <a:lnTo>
                  <a:pt x="278682" y="67066"/>
                </a:lnTo>
                <a:cubicBezTo>
                  <a:pt x="260080" y="39643"/>
                  <a:pt x="232543" y="19241"/>
                  <a:pt x="200549" y="8525"/>
                </a:cubicBezTo>
                <a:lnTo>
                  <a:pt x="200549" y="145161"/>
                </a:lnTo>
                <a:close/>
                <a:moveTo>
                  <a:pt x="159525" y="200549"/>
                </a:moveTo>
                <a:lnTo>
                  <a:pt x="237677" y="278721"/>
                </a:lnTo>
                <a:cubicBezTo>
                  <a:pt x="265138" y="260156"/>
                  <a:pt x="285560" y="232581"/>
                  <a:pt x="296275" y="200549"/>
                </a:cubicBezTo>
                <a:lnTo>
                  <a:pt x="159525" y="200549"/>
                </a:lnTo>
                <a:close/>
                <a:moveTo>
                  <a:pt x="180432" y="111862"/>
                </a:moveTo>
                <a:lnTo>
                  <a:pt x="180432" y="2829"/>
                </a:lnTo>
                <a:cubicBezTo>
                  <a:pt x="171317" y="1133"/>
                  <a:pt x="162001" y="0"/>
                  <a:pt x="152400" y="0"/>
                </a:cubicBezTo>
                <a:cubicBezTo>
                  <a:pt x="128064" y="0"/>
                  <a:pt x="105366" y="6229"/>
                  <a:pt x="84963" y="16393"/>
                </a:cubicBezTo>
                <a:lnTo>
                  <a:pt x="180432" y="111862"/>
                </a:lnTo>
                <a:close/>
                <a:moveTo>
                  <a:pt x="124368" y="193853"/>
                </a:moveTo>
                <a:lnTo>
                  <a:pt x="124368" y="301981"/>
                </a:lnTo>
                <a:cubicBezTo>
                  <a:pt x="133483" y="303686"/>
                  <a:pt x="142799" y="304800"/>
                  <a:pt x="152400" y="304800"/>
                </a:cubicBezTo>
                <a:cubicBezTo>
                  <a:pt x="176508" y="304800"/>
                  <a:pt x="198987" y="298694"/>
                  <a:pt x="219266" y="288722"/>
                </a:cubicBezTo>
                <a:lnTo>
                  <a:pt x="124368" y="193853"/>
                </a:lnTo>
                <a:close/>
                <a:moveTo>
                  <a:pt x="104232" y="159763"/>
                </a:moveTo>
                <a:lnTo>
                  <a:pt x="26194" y="237792"/>
                </a:lnTo>
                <a:cubicBezTo>
                  <a:pt x="44758" y="265176"/>
                  <a:pt x="72276" y="285569"/>
                  <a:pt x="104232" y="296285"/>
                </a:cubicBezTo>
                <a:lnTo>
                  <a:pt x="104232" y="159763"/>
                </a:lnTo>
                <a:close/>
                <a:moveTo>
                  <a:pt x="2829" y="124368"/>
                </a:moveTo>
                <a:cubicBezTo>
                  <a:pt x="1133" y="133483"/>
                  <a:pt x="0" y="142799"/>
                  <a:pt x="0" y="152400"/>
                </a:cubicBezTo>
                <a:cubicBezTo>
                  <a:pt x="0" y="176584"/>
                  <a:pt x="6144" y="199130"/>
                  <a:pt x="16145" y="219408"/>
                </a:cubicBezTo>
                <a:lnTo>
                  <a:pt x="111195" y="124358"/>
                </a:lnTo>
                <a:lnTo>
                  <a:pt x="2829" y="124358"/>
                </a:lnTo>
                <a:close/>
                <a:moveTo>
                  <a:pt x="66637" y="26489"/>
                </a:moveTo>
                <a:cubicBezTo>
                  <a:pt x="39443" y="45053"/>
                  <a:pt x="19183" y="72428"/>
                  <a:pt x="8525" y="104232"/>
                </a:cubicBezTo>
                <a:lnTo>
                  <a:pt x="144389" y="104232"/>
                </a:lnTo>
                <a:lnTo>
                  <a:pt x="66637" y="2648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660935" y="3885853"/>
            <a:ext cx="570476" cy="570476"/>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6768961" y="3904086"/>
            <a:ext cx="582777" cy="582777"/>
          </a:xfrm>
          <a:custGeom>
            <a:rect l="l" t="t" r="r" b="b"/>
            <a:pathLst>
              <a:path w="304800" h="304800">
                <a:moveTo>
                  <a:pt x="209550" y="0"/>
                </a:moveTo>
                <a:cubicBezTo>
                  <a:pt x="156943" y="0"/>
                  <a:pt x="114300" y="42643"/>
                  <a:pt x="114300" y="95250"/>
                </a:cubicBezTo>
                <a:cubicBezTo>
                  <a:pt x="114300" y="101213"/>
                  <a:pt x="114852" y="107042"/>
                  <a:pt x="115900" y="112700"/>
                </a:cubicBezTo>
                <a:lnTo>
                  <a:pt x="0" y="228600"/>
                </a:lnTo>
                <a:lnTo>
                  <a:pt x="0" y="285750"/>
                </a:lnTo>
                <a:cubicBezTo>
                  <a:pt x="0" y="296275"/>
                  <a:pt x="8525" y="304800"/>
                  <a:pt x="19050" y="304800"/>
                </a:cubicBezTo>
                <a:lnTo>
                  <a:pt x="38100" y="304800"/>
                </a:lnTo>
                <a:lnTo>
                  <a:pt x="38100" y="285750"/>
                </a:lnTo>
                <a:lnTo>
                  <a:pt x="76200" y="285750"/>
                </a:lnTo>
                <a:lnTo>
                  <a:pt x="76200" y="247650"/>
                </a:lnTo>
                <a:lnTo>
                  <a:pt x="114300" y="247650"/>
                </a:lnTo>
                <a:lnTo>
                  <a:pt x="114300" y="209550"/>
                </a:lnTo>
                <a:lnTo>
                  <a:pt x="152400" y="209550"/>
                </a:lnTo>
                <a:lnTo>
                  <a:pt x="177117" y="184833"/>
                </a:lnTo>
                <a:cubicBezTo>
                  <a:pt x="187242" y="188500"/>
                  <a:pt x="198158" y="190500"/>
                  <a:pt x="209550" y="190500"/>
                </a:cubicBezTo>
                <a:cubicBezTo>
                  <a:pt x="262157" y="190500"/>
                  <a:pt x="304800" y="147857"/>
                  <a:pt x="304800" y="95250"/>
                </a:cubicBezTo>
                <a:cubicBezTo>
                  <a:pt x="304800" y="42643"/>
                  <a:pt x="262157" y="0"/>
                  <a:pt x="209550" y="0"/>
                </a:cubicBezTo>
                <a:close/>
                <a:moveTo>
                  <a:pt x="238087" y="95288"/>
                </a:moveTo>
                <a:cubicBezTo>
                  <a:pt x="222304" y="95288"/>
                  <a:pt x="209512" y="82496"/>
                  <a:pt x="209512" y="66713"/>
                </a:cubicBezTo>
                <a:cubicBezTo>
                  <a:pt x="209512" y="50930"/>
                  <a:pt x="222304" y="38138"/>
                  <a:pt x="238087" y="38138"/>
                </a:cubicBezTo>
                <a:cubicBezTo>
                  <a:pt x="253870" y="38138"/>
                  <a:pt x="266662" y="50930"/>
                  <a:pt x="266662" y="66713"/>
                </a:cubicBezTo>
                <a:cubicBezTo>
                  <a:pt x="266662" y="82496"/>
                  <a:pt x="253870" y="95288"/>
                  <a:pt x="238087" y="95288"/>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组织架构图及部门职责划分</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财务部</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负责公司财务管理、资金筹措及风险控制。</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人力资源部</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负责员工招聘、培训、绩效管理及福利待遇设计。</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6563" r="26563"/>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组织架构图及部门职责划分</a:t>
              </a:r>
            </a:p>
          </p:txBody>
        </p:sp>
      </p:gr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883977"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销售经理</a:t>
            </a:r>
          </a:p>
        </p:txBody>
      </p:sp>
      <p:sp>
        <p:nvSpPr>
          <p:cNvPr id="3" name="TextBox 3"/>
          <p:cNvSpPr txBox="1"/>
          <p:nvPr/>
        </p:nvSpPr>
        <p:spPr>
          <a:xfrm>
            <a:off x="8883977" y="4727993"/>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具备优秀的销售技巧和客户关系维护能力，能够实现销售目标。</a:t>
            </a:r>
          </a:p>
        </p:txBody>
      </p:sp>
      <p:sp>
        <p:nvSpPr>
          <p:cNvPr id="4" name="Freeform 4"/>
          <p:cNvSpPr/>
          <p:nvPr/>
        </p:nvSpPr>
        <p:spPr>
          <a:xfrm>
            <a:off x="90957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1383312"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184110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302061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349434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3952140"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5131648"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5605381"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606317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7242682"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771641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817420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935371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982744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10285243"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TextBox 19"/>
          <p:cNvSpPr txBox="1"/>
          <p:nvPr/>
        </p:nvSpPr>
        <p:spPr>
          <a:xfrm>
            <a:off x="6755784" y="1326066"/>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市场经理</a:t>
            </a:r>
          </a:p>
        </p:txBody>
      </p:sp>
      <p:sp>
        <p:nvSpPr>
          <p:cNvPr id="20" name="TextBox 20"/>
          <p:cNvSpPr txBox="1"/>
          <p:nvPr/>
        </p:nvSpPr>
        <p:spPr>
          <a:xfrm>
            <a:off x="6755784" y="1852616"/>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熟悉市场动态和客户需求，能够制定有效的市场策略。</a:t>
            </a:r>
          </a:p>
        </p:txBody>
      </p:sp>
      <p:sp>
        <p:nvSpPr>
          <p:cNvPr id="21" name="TextBox 21"/>
          <p:cNvSpPr txBox="1"/>
          <p:nvPr/>
        </p:nvSpPr>
        <p:spPr>
          <a:xfrm>
            <a:off x="4585608"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生产经理</a:t>
            </a:r>
          </a:p>
        </p:txBody>
      </p:sp>
      <p:sp>
        <p:nvSpPr>
          <p:cNvPr id="22" name="TextBox 22"/>
          <p:cNvSpPr txBox="1"/>
          <p:nvPr/>
        </p:nvSpPr>
        <p:spPr>
          <a:xfrm>
            <a:off x="4585608" y="4753712"/>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具备生产管理和成本控制经验，能够确保产品质量和交货期。</a:t>
            </a:r>
          </a:p>
        </p:txBody>
      </p:sp>
      <p:sp>
        <p:nvSpPr>
          <p:cNvPr id="23" name="TextBox 23"/>
          <p:cNvSpPr txBox="1"/>
          <p:nvPr/>
        </p:nvSpPr>
        <p:spPr>
          <a:xfrm>
            <a:off x="413234"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总经理</a:t>
            </a:r>
          </a:p>
        </p:txBody>
      </p:sp>
      <p:sp>
        <p:nvSpPr>
          <p:cNvPr id="24" name="TextBox 24"/>
          <p:cNvSpPr txBox="1"/>
          <p:nvPr/>
        </p:nvSpPr>
        <p:spPr>
          <a:xfrm>
            <a:off x="413234" y="4753712"/>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具备丰富的行业经验和战略眼光，能够领导公司持续发展。</a:t>
            </a:r>
          </a:p>
        </p:txBody>
      </p:sp>
      <p:sp>
        <p:nvSpPr>
          <p:cNvPr id="25" name="TextBox 25"/>
          <p:cNvSpPr txBox="1"/>
          <p:nvPr/>
        </p:nvSpPr>
        <p:spPr>
          <a:xfrm>
            <a:off x="2488463" y="1338258"/>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研发总监</a:t>
            </a:r>
          </a:p>
        </p:txBody>
      </p:sp>
      <p:sp>
        <p:nvSpPr>
          <p:cNvPr id="26" name="TextBox 26"/>
          <p:cNvSpPr txBox="1"/>
          <p:nvPr/>
        </p:nvSpPr>
        <p:spPr>
          <a:xfrm>
            <a:off x="2488463" y="1852616"/>
            <a:ext cx="2733675" cy="1390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拥有深厚的材料科学背景，能够带领团队进行技术创新。</a:t>
            </a:r>
          </a:p>
        </p:txBody>
      </p:sp>
      <p:cxnSp>
        <p:nvCxnSpPr>
          <p:cNvPr id="27" name="Connector 27"/>
          <p:cNvCxnSpPr/>
          <p:nvPr/>
        </p:nvCxnSpPr>
        <p:spPr>
          <a:xfrm flipH="1" flipV="1">
            <a:off x="1820468" y="2574173"/>
            <a:ext cx="0" cy="970187"/>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28" name="AutoShape 28"/>
          <p:cNvSpPr/>
          <p:nvPr/>
        </p:nvSpPr>
        <p:spPr>
          <a:xfrm>
            <a:off x="1716131" y="3695836"/>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1777091" y="3756797"/>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1449074" y="1852616"/>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1640033" y="2043387"/>
            <a:ext cx="356542" cy="35654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2" name="Connector 32"/>
          <p:cNvCxnSpPr/>
          <p:nvPr/>
        </p:nvCxnSpPr>
        <p:spPr>
          <a:xfrm flipH="1" flipV="1">
            <a:off x="6061516" y="2590940"/>
            <a:ext cx="0" cy="961926"/>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33" name="AutoShape 33"/>
          <p:cNvSpPr/>
          <p:nvPr/>
        </p:nvSpPr>
        <p:spPr>
          <a:xfrm>
            <a:off x="5957179" y="3676027"/>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018139" y="3736987"/>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5" name="Connector 35"/>
          <p:cNvCxnSpPr/>
          <p:nvPr/>
        </p:nvCxnSpPr>
        <p:spPr>
          <a:xfrm flipH="1" flipV="1">
            <a:off x="10265608" y="2571732"/>
            <a:ext cx="0" cy="961926"/>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36" name="AutoShape 36"/>
          <p:cNvSpPr/>
          <p:nvPr/>
        </p:nvSpPr>
        <p:spPr>
          <a:xfrm>
            <a:off x="10161272" y="3681204"/>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10222231" y="3742164"/>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07718" y="1852616"/>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9" name="Connector 39"/>
          <p:cNvCxnSpPr/>
          <p:nvPr/>
        </p:nvCxnSpPr>
        <p:spPr>
          <a:xfrm flipH="1" flipV="1">
            <a:off x="3943694" y="3835635"/>
            <a:ext cx="0" cy="1284763"/>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40" name="AutoShape 40"/>
          <p:cNvSpPr/>
          <p:nvPr/>
        </p:nvSpPr>
        <p:spPr>
          <a:xfrm>
            <a:off x="3833953" y="3688233"/>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3894913" y="3749193"/>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2" name="Connector 42"/>
          <p:cNvCxnSpPr/>
          <p:nvPr/>
        </p:nvCxnSpPr>
        <p:spPr>
          <a:xfrm flipH="1" flipV="1">
            <a:off x="8191601" y="3822284"/>
            <a:ext cx="0" cy="1284763"/>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43" name="AutoShape 43"/>
          <p:cNvSpPr/>
          <p:nvPr/>
        </p:nvSpPr>
        <p:spPr>
          <a:xfrm>
            <a:off x="8081859" y="3688233"/>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8142819" y="3749193"/>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3560108" y="5063734"/>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7820207" y="5063734"/>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Freeform 47"/>
          <p:cNvSpPr/>
          <p:nvPr/>
        </p:nvSpPr>
        <p:spPr>
          <a:xfrm>
            <a:off x="5856595" y="2003865"/>
            <a:ext cx="452190" cy="452190"/>
          </a:xfrm>
          <a:custGeom>
            <a:rect l="l" t="t" r="r" b="b"/>
            <a:pathLst>
              <a:path w="304800" h="304800">
                <a:moveTo>
                  <a:pt x="147180" y="28632"/>
                </a:moveTo>
                <a:lnTo>
                  <a:pt x="19907" y="83468"/>
                </a:lnTo>
                <a:lnTo>
                  <a:pt x="147304" y="137874"/>
                </a:lnTo>
                <a:lnTo>
                  <a:pt x="276015" y="83344"/>
                </a:lnTo>
                <a:lnTo>
                  <a:pt x="147180" y="28632"/>
                </a:lnTo>
                <a:close/>
                <a:moveTo>
                  <a:pt x="152400" y="144723"/>
                </a:moveTo>
                <a:lnTo>
                  <a:pt x="152400" y="276168"/>
                </a:lnTo>
                <a:lnTo>
                  <a:pt x="276177" y="217408"/>
                </a:lnTo>
                <a:lnTo>
                  <a:pt x="276177" y="92145"/>
                </a:lnTo>
                <a:lnTo>
                  <a:pt x="152400" y="144723"/>
                </a:lnTo>
                <a:close/>
                <a:moveTo>
                  <a:pt x="19098" y="217408"/>
                </a:moveTo>
                <a:lnTo>
                  <a:pt x="143294" y="276168"/>
                </a:lnTo>
                <a:lnTo>
                  <a:pt x="143294" y="144723"/>
                </a:lnTo>
                <a:lnTo>
                  <a:pt x="19098" y="92145"/>
                </a:lnTo>
                <a:lnTo>
                  <a:pt x="19098" y="217408"/>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9900600" y="1852616"/>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Freeform 49"/>
          <p:cNvSpPr/>
          <p:nvPr/>
        </p:nvSpPr>
        <p:spPr>
          <a:xfrm>
            <a:off x="10075821" y="2040441"/>
            <a:ext cx="383872" cy="383872"/>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Freeform 50"/>
          <p:cNvSpPr/>
          <p:nvPr/>
        </p:nvSpPr>
        <p:spPr>
          <a:xfrm>
            <a:off x="3785185" y="5283154"/>
            <a:ext cx="355388" cy="355388"/>
          </a:xfrm>
          <a:custGeom>
            <a:rect l="l" t="t" r="r" b="b"/>
            <a:pathLst>
              <a:path w="304800" h="304800">
                <a:moveTo>
                  <a:pt x="116843" y="182880"/>
                </a:moveTo>
                <a:lnTo>
                  <a:pt x="30480" y="182880"/>
                </a:lnTo>
                <a:lnTo>
                  <a:pt x="30480" y="304800"/>
                </a:lnTo>
                <a:lnTo>
                  <a:pt x="0" y="304800"/>
                </a:lnTo>
                <a:lnTo>
                  <a:pt x="0" y="0"/>
                </a:lnTo>
                <a:lnTo>
                  <a:pt x="182880" y="0"/>
                </a:lnTo>
                <a:lnTo>
                  <a:pt x="187957" y="30480"/>
                </a:lnTo>
                <a:lnTo>
                  <a:pt x="304800" y="30480"/>
                </a:lnTo>
                <a:lnTo>
                  <a:pt x="259080" y="121920"/>
                </a:lnTo>
                <a:lnTo>
                  <a:pt x="304800" y="213360"/>
                </a:lnTo>
                <a:lnTo>
                  <a:pt x="121920" y="213360"/>
                </a:lnTo>
                <a:lnTo>
                  <a:pt x="116843" y="18288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Freeform 51"/>
          <p:cNvSpPr/>
          <p:nvPr/>
        </p:nvSpPr>
        <p:spPr>
          <a:xfrm>
            <a:off x="7917111" y="5228967"/>
            <a:ext cx="409575" cy="409575"/>
          </a:xfrm>
          <a:custGeom>
            <a:rect l="l" t="t" r="r" b="b"/>
            <a:pathLst>
              <a:path w="304800" h="304800">
                <a:moveTo>
                  <a:pt x="310886" y="167269"/>
                </a:moveTo>
                <a:cubicBezTo>
                  <a:pt x="310886" y="167269"/>
                  <a:pt x="267148" y="122672"/>
                  <a:pt x="206873" y="122672"/>
                </a:cubicBezTo>
                <a:cubicBezTo>
                  <a:pt x="147980" y="122672"/>
                  <a:pt x="89764" y="167269"/>
                  <a:pt x="89764" y="167269"/>
                </a:cubicBezTo>
                <a:lnTo>
                  <a:pt x="57064" y="153619"/>
                </a:lnTo>
                <a:lnTo>
                  <a:pt x="57064" y="193662"/>
                </a:lnTo>
                <a:cubicBezTo>
                  <a:pt x="62217" y="195415"/>
                  <a:pt x="65989" y="200158"/>
                  <a:pt x="65989" y="205902"/>
                </a:cubicBezTo>
                <a:cubicBezTo>
                  <a:pt x="65989" y="211703"/>
                  <a:pt x="62141" y="216456"/>
                  <a:pt x="56912" y="218170"/>
                </a:cubicBezTo>
                <a:lnTo>
                  <a:pt x="66580" y="245135"/>
                </a:lnTo>
                <a:lnTo>
                  <a:pt x="38043" y="245135"/>
                </a:lnTo>
                <a:lnTo>
                  <a:pt x="47796" y="217942"/>
                </a:lnTo>
                <a:cubicBezTo>
                  <a:pt x="43110" y="215951"/>
                  <a:pt x="39834" y="211322"/>
                  <a:pt x="39834" y="205902"/>
                </a:cubicBezTo>
                <a:cubicBezTo>
                  <a:pt x="39834" y="200597"/>
                  <a:pt x="43015" y="196082"/>
                  <a:pt x="47558" y="194024"/>
                </a:cubicBezTo>
                <a:lnTo>
                  <a:pt x="47558" y="149647"/>
                </a:lnTo>
                <a:lnTo>
                  <a:pt x="0" y="129816"/>
                </a:lnTo>
                <a:lnTo>
                  <a:pt x="209255" y="35890"/>
                </a:lnTo>
                <a:lnTo>
                  <a:pt x="401241" y="130997"/>
                </a:lnTo>
                <a:lnTo>
                  <a:pt x="310886" y="167269"/>
                </a:lnTo>
                <a:close/>
                <a:moveTo>
                  <a:pt x="204492" y="145266"/>
                </a:moveTo>
                <a:cubicBezTo>
                  <a:pt x="265128" y="145266"/>
                  <a:pt x="294846" y="177365"/>
                  <a:pt x="294846" y="177365"/>
                </a:cubicBezTo>
                <a:lnTo>
                  <a:pt x="294846" y="243945"/>
                </a:lnTo>
                <a:cubicBezTo>
                  <a:pt x="294846" y="243945"/>
                  <a:pt x="263938" y="268910"/>
                  <a:pt x="199739" y="268910"/>
                </a:cubicBezTo>
                <a:cubicBezTo>
                  <a:pt x="135541" y="268910"/>
                  <a:pt x="114138" y="243945"/>
                  <a:pt x="114138" y="243945"/>
                </a:cubicBezTo>
                <a:lnTo>
                  <a:pt x="114138" y="177365"/>
                </a:lnTo>
                <a:cubicBezTo>
                  <a:pt x="114138" y="177365"/>
                  <a:pt x="143856" y="145266"/>
                  <a:pt x="204492" y="145266"/>
                </a:cubicBezTo>
                <a:close/>
                <a:moveTo>
                  <a:pt x="203302" y="254641"/>
                </a:moveTo>
                <a:cubicBezTo>
                  <a:pt x="245326" y="254641"/>
                  <a:pt x="279397" y="246116"/>
                  <a:pt x="279397" y="235620"/>
                </a:cubicBezTo>
                <a:cubicBezTo>
                  <a:pt x="279397" y="225123"/>
                  <a:pt x="245326" y="216599"/>
                  <a:pt x="203302" y="216599"/>
                </a:cubicBezTo>
                <a:cubicBezTo>
                  <a:pt x="161277" y="216599"/>
                  <a:pt x="127216" y="225123"/>
                  <a:pt x="127216" y="235620"/>
                </a:cubicBezTo>
                <a:cubicBezTo>
                  <a:pt x="127216" y="246116"/>
                  <a:pt x="161277" y="254641"/>
                  <a:pt x="203302" y="254641"/>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52" name="Group 52"/>
          <p:cNvGrpSpPr/>
          <p:nvPr/>
        </p:nvGrpSpPr>
        <p:grpSpPr>
          <a:xfrm>
            <a:off x="454963" y="93878"/>
            <a:ext cx="10641129" cy="914400"/>
            <a:chOff x="454963" y="93878"/>
            <a:chExt cx="10641129" cy="914400"/>
          </a:xfrm>
        </p:grpSpPr>
        <p:sp>
          <p:nvSpPr>
            <p:cNvPr id="53" name="AutoShape 5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AutoShape 5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AutoShape 5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AutoShape 5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AutoShape 5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AutoShape 5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AutoShape 5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0" name="AutoShape 6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1" name="AutoShape 6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2" name="AutoShape 6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3" name="AutoShape 6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4" name="AutoShape 6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5" name="AutoShape 6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6" name="AutoShape 6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7" name="AutoShape 6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8" name="AutoShape 6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9" name="AutoShape 6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0" name="AutoShape 7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1" name="AutoShape 7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2" name="AutoShape 7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3" name="TextBox 7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关键岗位设置及人员招聘计划</a:t>
              </a:r>
            </a:p>
          </p:txBody>
        </p:sp>
      </p:gr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https://d.book118.com/415031102343011104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103</Paragraphs>
  <Slides>18</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18</vt:i4>
      </vt:variant>
    </vt:vector>
  </HeadingPairs>
  <TitlesOfParts>
    <vt:vector baseType="lpstr" size="22">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2024-09-14T23:47:04.493</cp:lastPrinted>
  <dcterms:created xsi:type="dcterms:W3CDTF">2024-09-14T15:47:04Z</dcterms:created>
  <dcterms:modified xsi:type="dcterms:W3CDTF">2024-09-14T15:47:06Z</dcterms:modified>
</cp:coreProperties>
</file>