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3381D0-9839-4495-AD5B-F731FB8754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13CB5D-DF6B-4031-85D9-78EEF401B6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579494-23DF-4463-B593-D20CE9C629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5AB0860-4A78-4823-817E-AFD3946036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92C1644-70A2-4971-93A8-96477C8A7A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7A0F275-0D37-4FA1-A9D6-5F4EA058D5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89C4BF4-7E45-4860-BF74-9795279EF9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D7CB093-A873-4199-A721-E9450A604A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2DC0607-8D92-4CE2-863D-115FDA68BE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71BE39-2AC3-4D2B-88CA-1ACBB570B2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9F3883-214C-4954-89AD-FFE9DFE643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15032233341011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试验七人体心血管功能测评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>
                    <a:alpha val="58999"/>
                  </a:schemeClr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人体心血管系统概述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心血管功能测评方法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试验七操作流程与注意事项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数据处理与分析方法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试验七在医学领域的应用价值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4819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评估心血管健康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34816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预防心血管疾病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10777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指导个体化治疗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5501" r="5501"/>
          <a:stretch>
            <a:fillRect/>
          </a:stretch>
        </p:blipFill>
        <p:spPr>
          <a:xfrm>
            <a:off x="624819" y="1389220"/>
            <a:ext cx="3505200" cy="262890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2500" b="12500"/>
          <a:stretch>
            <a:fillRect/>
          </a:stretch>
        </p:blipFill>
        <p:spPr>
          <a:xfrm>
            <a:off x="4343400" y="1390333"/>
            <a:ext cx="3505200" cy="262890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5501" r="5501"/>
          <a:stretch>
            <a:fillRect/>
          </a:stretch>
        </p:blipFill>
        <p:spPr>
          <a:xfrm>
            <a:off x="8079695" y="1390333"/>
            <a:ext cx="3505200" cy="2628900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586719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试验七旨在通过一系列测试评估受试者的心血管功能，以了解其心血管健康状况。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36552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通过早期发现和干预心血管功能异常，有助于预防心血管疾病的发生和发展。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8069673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根据受试者的心血管功能评估结果，可以为医生提供个体化的治疗建议，优化治疗方案。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916305" y="3823335"/>
            <a:ext cx="0" cy="864235"/>
          </a:xfrm>
          <a:prstGeom prst="line">
            <a:avLst/>
          </a:prstGeom>
          <a:ln w="2540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 flipV="1">
            <a:off x="3601085" y="2314575"/>
            <a:ext cx="0" cy="1369695"/>
          </a:xfrm>
          <a:prstGeom prst="line">
            <a:avLst/>
          </a:prstGeom>
          <a:ln w="2540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8928735" y="2314575"/>
            <a:ext cx="0" cy="1369695"/>
          </a:xfrm>
          <a:prstGeom prst="line">
            <a:avLst/>
          </a:prstGeom>
          <a:ln w="25400">
            <a:solidFill>
              <a:schemeClr val="accent4"/>
            </a:solidFill>
            <a:prstDash val="dash"/>
            <a:headEnd type="none"/>
            <a:tailEnd type="none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 flipH="1">
            <a:off x="6288405" y="3823335"/>
            <a:ext cx="0" cy="864235"/>
          </a:xfrm>
          <a:prstGeom prst="line">
            <a:avLst/>
          </a:prstGeom>
          <a:ln w="25400">
            <a:solidFill>
              <a:schemeClr val="accent3"/>
            </a:solidFill>
            <a:prstDash val="dash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805180" y="4687570"/>
            <a:ext cx="222250" cy="222250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7855" y="3538586"/>
            <a:ext cx="2908375" cy="577215"/>
          </a:xfrm>
          <a:custGeom>
            <a:rect l="l" t="t" r="r" b="b"/>
            <a:pathLst>
              <a:path w="2908375" h="577215">
                <a:moveTo>
                  <a:pt x="2620395" y="0"/>
                </a:moveTo>
                <a:lnTo>
                  <a:pt x="2908375" y="287973"/>
                </a:lnTo>
                <a:lnTo>
                  <a:pt x="2620395" y="575945"/>
                </a:lnTo>
                <a:lnTo>
                  <a:pt x="2620078" y="575628"/>
                </a:lnTo>
                <a:lnTo>
                  <a:pt x="2620078" y="577215"/>
                </a:lnTo>
                <a:lnTo>
                  <a:pt x="298458" y="577215"/>
                </a:lnTo>
                <a:lnTo>
                  <a:pt x="298458" y="576580"/>
                </a:lnTo>
                <a:lnTo>
                  <a:pt x="0" y="576580"/>
                </a:lnTo>
                <a:lnTo>
                  <a:pt x="288050" y="288608"/>
                </a:lnTo>
                <a:lnTo>
                  <a:pt x="0" y="635"/>
                </a:lnTo>
                <a:lnTo>
                  <a:pt x="344814" y="635"/>
                </a:lnTo>
                <a:lnTo>
                  <a:pt x="344814" y="1270"/>
                </a:lnTo>
                <a:lnTo>
                  <a:pt x="2619125" y="127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67114" y="3597006"/>
            <a:ext cx="1762170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30270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651960" y="3596371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1" name="Freeform 11"/>
          <p:cNvSpPr/>
          <p:nvPr/>
        </p:nvSpPr>
        <p:spPr>
          <a:xfrm>
            <a:off x="598748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336740" y="3596371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3" name="Freeform 13"/>
          <p:cNvSpPr/>
          <p:nvPr/>
        </p:nvSpPr>
        <p:spPr>
          <a:xfrm>
            <a:off x="8672269" y="3537951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3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21520" y="3595736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 rot="10800000">
            <a:off x="3489960" y="2092325"/>
            <a:ext cx="222250" cy="222250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 rot="10800000">
            <a:off x="8817610" y="2092325"/>
            <a:ext cx="222250" cy="222250"/>
          </a:xfrm>
          <a:prstGeom prst="diamond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177280" y="4687570"/>
            <a:ext cx="222250" cy="222250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098102" y="4213433"/>
            <a:ext cx="184785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综合性评估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3808730" y="1625600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预测心血管事件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398651" y="4213433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指导健康生活方式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9083432" y="1625600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5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推动科学研究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试验七的重要性</a:t>
              </a:r>
            </a:p>
          </p:txBody>
        </p:sp>
      </p:grpSp>
      <p:sp>
        <p:nvSpPr>
          <p:cNvPr id="44" name="TextBox 44"/>
          <p:cNvSpPr txBox="1"/>
          <p:nvPr/>
        </p:nvSpPr>
        <p:spPr>
          <a:xfrm>
            <a:off x="1092835" y="4551961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试验七涵盖了多个方面的心血管功能评估，包括心脏结构、心脏功能、血管弹性和血液循环等，从而能够全面了解受试者的心血管状况。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808730" y="199254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通过试验七的评估结果，可以预测受试者未来发生心血管事件的风险，为早期干预提供依据。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9138115" y="199254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试验七的结果可以为心血管领域的研究提供宝贵的数据支持，推动相关科学研究的进展。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6430720" y="4551961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根据试验七的结果，可以为受试者提供针对性的生活方式建议，如饮食、运动、戒烟等，以促进心血管健康。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人体心血管系统概述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6777" r="677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4099" b="2409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心脏的结构与功能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心脏的位置与形态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心脏位于胸腔中部，呈圆锥形，大小约与本人拳头相当。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心脏的内部结构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心脏内部被分隔为四个腔室，分别是左心房、左心室、右心房和右心室。心房与心室之间通过房室瓣相连，保证血液单向流动。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心脏的功能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心脏是推动血液循环的动力器官，通过收缩和舒张将血液泵入全身各部位，为机体提供氧气和营养物质，同时带走代谢废物。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动脉是将血液从心脏输送到全身各部位的血管，管壁较厚，富有弹性，能够承受较高的压力。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动脉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静脉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8540" r="2854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毛细血管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1548" r="1154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静脉是将血液从全身各部位输送回心脏的血管，管壁较薄，弹性较小，容量较大。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毛细血管是连接动脉和静脉的细小血管，管壁极薄，仅由单层内皮细胞构成，具有物质交换的功能。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血管的分类与功能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77266" y="1657454"/>
            <a:ext cx="342900" cy="342900"/>
          </a:xfrm>
          <a:prstGeom prst="ellipse">
            <a:avLst/>
          </a:prstGeom>
          <a:noFill/>
          <a:ln w="13716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45020" y="1657454"/>
            <a:ext cx="342900" cy="342900"/>
          </a:xfrm>
          <a:prstGeom prst="ellipse">
            <a:avLst/>
          </a:prstGeom>
          <a:noFill/>
          <a:ln w="13716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8160401" y="1657454"/>
            <a:ext cx="342900" cy="342900"/>
          </a:xfrm>
          <a:prstGeom prst="ellipse">
            <a:avLst/>
          </a:prstGeom>
          <a:noFill/>
          <a:ln w="13716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3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143269" y="1657454"/>
            <a:ext cx="3833103" cy="4230000"/>
            <a:chOff x="4143269" y="1657454"/>
            <a:chExt cx="3833103" cy="4230000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7976372" y="1657454"/>
              <a:ext cx="0" cy="4230000"/>
            </a:xfrm>
            <a:prstGeom prst="line">
              <a:avLst/>
            </a:prstGeom>
            <a:ln w="6350">
              <a:solidFill>
                <a:schemeClr val="lt1">
                  <a:lumMod val="85000"/>
                </a:schemeClr>
              </a:solidFill>
              <a:prstDash val="dash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4143269" y="1657454"/>
              <a:ext cx="0" cy="4230000"/>
            </a:xfrm>
            <a:prstGeom prst="line">
              <a:avLst/>
            </a:prstGeom>
            <a:ln w="6350">
              <a:solidFill>
                <a:schemeClr val="lt1">
                  <a:lumMod val="85000"/>
                </a:schemeClr>
              </a:solidFill>
              <a:prstDash val="dash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sp>
        <p:nvSpPr>
          <p:cNvPr id="8" name="TextBox 8"/>
          <p:cNvSpPr txBox="1"/>
          <p:nvPr/>
        </p:nvSpPr>
        <p:spPr>
          <a:xfrm>
            <a:off x="4311983" y="1603894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体液调节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39110" y="1605067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神经调节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084857" y="1603894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自身调节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心血管系统的调节机制</a:t>
              </a:r>
            </a:p>
          </p:txBody>
        </p:sp>
      </p:grpSp>
      <p:sp>
        <p:nvSpPr>
          <p:cNvPr id="33" name="TextBox 33"/>
          <p:cNvSpPr txBox="1"/>
          <p:nvPr/>
        </p:nvSpPr>
        <p:spPr>
          <a:xfrm>
            <a:off x="686748" y="2130349"/>
            <a:ext cx="3200400" cy="36518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心血管系统受交感神经和副交感神经的双重支配。交感神经兴奋时，心率加快、心肌收缩力增强、外周血管收缩，血压升高；副交感神经兴奋时，则相反。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4459621" y="2130349"/>
            <a:ext cx="3200400" cy="36518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体液中的肾上腺素、去甲肾上腺素等激素对心血管系统具有调节作用。当机体处于应激状态时，这些激素分泌增加，使心率加快、心肌收缩力增强、血压升高。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8232494" y="2130349"/>
            <a:ext cx="3200400" cy="36518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心血管系统还具有一定的自身调节能力。当动脉血压升高时，压力感受器受到刺激，通过反射机制使心率减慢、外周血管扩张，从而降低血压。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心血管功能测评方法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通过测量收缩压和舒张压，评估血管弹性和心脏输出功能。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3500" r="13500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血压测量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记录心脏电活动，分析心率、心律及心脏传导系统功能。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心电图检查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利用超声波技术观察心脏结构、心脏瓣膜及血流情况，评估心脏功能。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超声心动图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静态测评方法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动态血压监测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在运动或日常活动中持续监测血压变化，评估血管调节功能。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运动负荷试验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通过逐渐增加运动负荷，观察心血管系统对运动的反应和适应能力。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心肺功能测试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测量最大摄氧量、无氧阈等指标，评估心肺功能和运动耐力。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2500" r="12500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动态测评方法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血液生化指标检测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检测血脂、血糖、血尿酸等生化指标，评估心血管危险因素。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心血管自主神经功能检测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通过测量心率变异性等指标，评估心血管自主神经调节功能。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血管内皮功能检测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通过测量血管内皮细胞释放的一氧化氮等物质，评估血管内皮功能。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其他测评方法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https://d.book118.com/415032233341011104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2024-09-14T22:45:45.044</cp:lastPrinted>
  <dcterms:created xsi:type="dcterms:W3CDTF">2024-09-14T14:45:45Z</dcterms:created>
  <dcterms:modified xsi:type="dcterms:W3CDTF">2024-09-14T14:45:47Z</dcterms:modified>
</cp:coreProperties>
</file>