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6187C2-1604-4463-9B66-45A9C479BF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7B6CDA-2FE9-47AC-AF64-C63A783A10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B90C5D-0846-4510-940C-396E93719C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635A68-C203-425D-96E9-90AD0CBD82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D810882-4D4B-48F8-BEA0-16E815FB83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1FCD55F-E5A5-4699-AE0B-41291BE8E9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A48ADD9-A36C-4B71-B990-EC03274DE6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C43923-2B77-4898-A573-4E4ED84083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8CE8E6-7B43-4A5B-8234-90D620B34F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F82320-10F5-47F5-9360-38A2CDBEB2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BFD135-667E-48D7-9139-C79D212134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5111302242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2023年骨科工作总结护士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2024-01-05</a:t>
            </a:r>
          </a:p>
        </p:txBody>
      </p:sp>
      <p:sp>
        <p:nvSpPr>
          <p:cNvPr id="5" name="AutoShape 5"/>
          <p:cNvSpPr/>
          <p:nvPr/>
        </p:nvSpPr>
        <p:spPr>
          <a:xfrm>
            <a:off x="5059558" y="1161765"/>
            <a:ext cx="2072884" cy="2072884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116739" y="1218945"/>
            <a:ext cx="1958523" cy="1958523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116739" y="1218945"/>
            <a:ext cx="1958523" cy="1958523"/>
          </a:xfrm>
          <a:prstGeom prst="roundRect">
            <a:avLst>
              <a:gd name="adj" fmla="val 8841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53411" y="1355617"/>
            <a:ext cx="1685300" cy="1685300"/>
          </a:xfrm>
          <a:prstGeom prst="roundRect">
            <a:avLst>
              <a:gd name="adj" fmla="val 9566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441229" y="1902429"/>
            <a:ext cx="1309543" cy="896478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200" y="495117"/>
            <a:ext cx="757489" cy="757489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572171" y="516087"/>
            <a:ext cx="715670" cy="715670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2171" y="516087"/>
            <a:ext cx="715670" cy="715670"/>
          </a:xfrm>
          <a:prstGeom prst="roundRect">
            <a:avLst>
              <a:gd name="adj" fmla="val 8841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22036" y="565953"/>
            <a:ext cx="615696" cy="615696"/>
          </a:xfrm>
          <a:prstGeom prst="roundRect">
            <a:avLst>
              <a:gd name="adj" fmla="val 9566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/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7" name="Connector 7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重点成果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自我评估/反思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未来计划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133886" y="1135811"/>
            <a:ext cx="1261638" cy="1261638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33886" y="1135811"/>
            <a:ext cx="1261638" cy="1261638"/>
          </a:xfrm>
          <a:prstGeom prst="roundRect">
            <a:avLst>
              <a:gd name="adj" fmla="val 8841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221928" y="1223852"/>
            <a:ext cx="1085633" cy="1085633"/>
          </a:xfrm>
          <a:prstGeom prst="roundRect">
            <a:avLst>
              <a:gd name="adj" fmla="val 9566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负责药品的领取、保管和发放，确保药品质量和安全。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详细记录患者的病情、治疗过程和护理措施，确保病历资料的完整性和准确性。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对骨科病房的患者进行每日查房，了解患者病情变化，评估治疗效果，及时调整治疗方案。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向患者及家属传授骨科疾病相关知识，指导患者进行康复训练和日常保健。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护理记录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每日查房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健康宣教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药品管理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日常护理工作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16129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772777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287228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801679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31612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80167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87228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772777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314687" y="2010008"/>
            <a:ext cx="2110874" cy="732795"/>
          </a:xfrm>
          <a:prstGeom prst="rect">
            <a:avLst/>
          </a:prstGeom>
        </p:spPr>
        <p:txBody>
          <a:bodyPr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801679" y="2039805"/>
            <a:ext cx="2110874" cy="732795"/>
          </a:xfrm>
          <a:prstGeom prst="rect">
            <a:avLst/>
          </a:prstGeom>
        </p:spPr>
        <p:txBody>
          <a:bodyPr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76655" y="2039805"/>
            <a:ext cx="2110874" cy="732795"/>
          </a:xfrm>
          <a:prstGeom prst="rect">
            <a:avLst/>
          </a:prstGeom>
        </p:spPr>
        <p:txBody>
          <a:bodyPr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772777" y="2039805"/>
            <a:ext cx="2110874" cy="732795"/>
          </a:xfrm>
          <a:prstGeom prst="rect">
            <a:avLst/>
          </a:prstGeom>
        </p:spPr>
        <p:txBody>
          <a:bodyPr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1396520" y="3463569"/>
            <a:ext cx="1950720" cy="1658112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在骨科手术中，负责手术器械的传递、伤口的清洁和术后护理等工作。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16129" y="3011285"/>
            <a:ext cx="2109431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手术配合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3882070" y="3444558"/>
            <a:ext cx="1950720" cy="1658112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对危重病人进行重点护理，密切监测病情变化，及时采取急救措施。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801679" y="2992274"/>
            <a:ext cx="2110874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危重病人护理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358113" y="3444558"/>
            <a:ext cx="1950720" cy="1658112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评估患者疼痛程度，遵医嘱给予镇痛治疗，并观察镇痛效果。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287228" y="2992274"/>
            <a:ext cx="2109431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疼痛管理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843662" y="3444558"/>
            <a:ext cx="1950720" cy="1658112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根据患者的具体情况，制定个性化的康复计划，指导患者进行功能锻炼。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772777" y="2992274"/>
            <a:ext cx="2109431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功能康复指导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特殊护理任务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参加医院组织的骨科护理技能培训、法律法规培训等，提升专业能力和法律意识。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内部培训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000" r="16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学术会议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外出进修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参加骨科领域的学术会议、研讨会等，了解行业最新动态和研究成果，促进学术交流。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根据工作需要，安排到其他医院或机构进修学习，拓展专业视野和技能。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参与的培训和会议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重点成果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133886" y="1135811"/>
            <a:ext cx="1261638" cy="1261638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33886" y="1135811"/>
            <a:ext cx="1261638" cy="1261638"/>
          </a:xfrm>
          <a:prstGeom prst="roundRect">
            <a:avLst>
              <a:gd name="adj" fmla="val 8841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221928" y="1223852"/>
            <a:ext cx="1085633" cy="1085633"/>
          </a:xfrm>
          <a:prstGeom prst="roundRect">
            <a:avLst>
              <a:gd name="adj" fmla="val 9566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通过优化服务流程、提高医疗技术和改善就诊环境，患者满意度得到了显著提升，从去年的80%提升至今年的90%。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患者满意度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建立完善的回访制度，定期对出院患者进行回访，收集患者意见和建议，及时改进工作中的不足。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患者回访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加强患者健康教育，提高患者对骨科疾病的认识和自我保健能力，增强患者对治疗的信心和配合度。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健康教育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患者满意度提升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定期开展护理人员培训，提高护理人员的专业技能和服务意识，确保为患者提供优质的护理服务。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护理培训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对护理工作流程进行全面梳理和优化，减少不必要的工作环节，提高工作效率和护理质量。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护理流程优化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加强护理安全管理，严格执行护理操作规程，确保患者安全和护理工作质量。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护理安全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护理质量改进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沟通培训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定期开展沟通技巧培训，提高医护人员的沟通能力，确保信息传递准确无误，减少误解和冲突。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强化团队协作意识，建立有效的沟通机制，促进医护人员之间的合作与配合，提高整体医疗水平。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跨学科合作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加强与其他科室的合作与交流，共同探讨骨科疾病的治疗方法和护理方案，提高整体治疗效果。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02" r="1660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1216" r="21216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75" r="166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133886" y="1135811"/>
            <a:ext cx="1261638" cy="1261638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33886" y="1135811"/>
            <a:ext cx="1261638" cy="1261638"/>
          </a:xfrm>
          <a:prstGeom prst="roundRect">
            <a:avLst>
              <a:gd name="adj" fmla="val 8841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221928" y="1223852"/>
            <a:ext cx="1085633" cy="1085633"/>
          </a:xfrm>
          <a:prstGeom prst="roundRect">
            <a:avLst>
              <a:gd name="adj" fmla="val 9566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38835" y="1977064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816433" y="1969991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38835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816433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228892" y="4370070"/>
            <a:ext cx="1623706" cy="976801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73874" y="4336835"/>
            <a:ext cx="865272" cy="168353"/>
          </a:xfrm>
          <a:custGeom>
            <a:rect l="l" t="t" r="r" b="b"/>
            <a:pathLst>
              <a:path w="1819275" h="301625">
                <a:moveTo>
                  <a:pt x="1819275" y="301625"/>
                </a:moveTo>
                <a:lnTo>
                  <a:pt x="0" y="301625"/>
                </a:lnTo>
                <a:lnTo>
                  <a:pt x="0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189230" y="2014654"/>
            <a:ext cx="1667161" cy="416135"/>
          </a:xfrm>
          <a:custGeom>
            <a:rect l="l" t="t" r="r" b="b"/>
            <a:pathLst>
              <a:path w="1803400" h="673100">
                <a:moveTo>
                  <a:pt x="1803400" y="673100"/>
                </a:moveTo>
                <a:lnTo>
                  <a:pt x="1803400" y="0"/>
                </a:lnTo>
                <a:lnTo>
                  <a:pt x="0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79700" y="2014653"/>
            <a:ext cx="1172899" cy="1487049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29398" y="1949322"/>
            <a:ext cx="840064" cy="1073321"/>
          </a:xfrm>
          <a:custGeom>
            <a:rect l="l" t="t" r="r" b="b"/>
            <a:pathLst>
              <a:path w="1774574" h="1097009">
                <a:moveTo>
                  <a:pt x="887287" y="0"/>
                </a:moveTo>
                <a:lnTo>
                  <a:pt x="1774574" y="1097009"/>
                </a:lnTo>
                <a:lnTo>
                  <a:pt x="0" y="1097009"/>
                </a:lnTo>
                <a:lnTo>
                  <a:pt x="887287" y="0"/>
                </a:ln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281069" y="3155633"/>
            <a:ext cx="1536722" cy="757109"/>
          </a:xfrm>
          <a:custGeom>
            <a:rect l="l" t="t" r="r" b="b"/>
            <a:pathLst>
              <a:path w="3246216" h="773818">
                <a:moveTo>
                  <a:pt x="625883" y="0"/>
                </a:moveTo>
                <a:lnTo>
                  <a:pt x="2620333" y="0"/>
                </a:lnTo>
                <a:lnTo>
                  <a:pt x="3246216" y="773818"/>
                </a:lnTo>
                <a:lnTo>
                  <a:pt x="0" y="773818"/>
                </a:lnTo>
                <a:lnTo>
                  <a:pt x="625883" y="0"/>
                </a:lnTo>
                <a:close/>
              </a:path>
            </a:pathLst>
          </a:cu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32740" y="4045732"/>
            <a:ext cx="2233381" cy="757108"/>
          </a:xfrm>
          <a:custGeom>
            <a:rect l="l" t="t" r="r" b="b"/>
            <a:pathLst>
              <a:path w="4717856" h="773817">
                <a:moveTo>
                  <a:pt x="625882" y="0"/>
                </a:moveTo>
                <a:lnTo>
                  <a:pt x="4091974" y="0"/>
                </a:lnTo>
                <a:lnTo>
                  <a:pt x="4717856" y="773817"/>
                </a:lnTo>
                <a:lnTo>
                  <a:pt x="0" y="773817"/>
                </a:lnTo>
                <a:lnTo>
                  <a:pt x="625882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37832" y="4935828"/>
            <a:ext cx="3023197" cy="876135"/>
          </a:xfrm>
          <a:custGeom>
            <a:rect l="l" t="t" r="r" b="b"/>
            <a:pathLst>
              <a:path w="6386287" h="895470">
                <a:moveTo>
                  <a:pt x="724278" y="0"/>
                </a:moveTo>
                <a:lnTo>
                  <a:pt x="5662010" y="0"/>
                </a:lnTo>
                <a:lnTo>
                  <a:pt x="6386287" y="895470"/>
                </a:lnTo>
                <a:lnTo>
                  <a:pt x="0" y="895470"/>
                </a:lnTo>
                <a:lnTo>
                  <a:pt x="72427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629398" y="2448724"/>
            <a:ext cx="840064" cy="477774"/>
          </a:xfrm>
          <a:prstGeom prst="rect">
            <a:avLst/>
          </a:prstGeom>
        </p:spPr>
        <p:txBody>
          <a:bodyPr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445167" y="3298956"/>
            <a:ext cx="1208526" cy="477774"/>
          </a:xfrm>
          <a:prstGeom prst="rect">
            <a:avLst/>
          </a:prstGeom>
        </p:spPr>
        <p:txBody>
          <a:bodyPr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45167" y="4180884"/>
            <a:ext cx="1208526" cy="477774"/>
          </a:xfrm>
          <a:prstGeom prst="rect">
            <a:avLst/>
          </a:prstGeom>
        </p:spPr>
        <p:txBody>
          <a:bodyPr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5445167" y="5130220"/>
            <a:ext cx="1208526" cy="477774"/>
          </a:xfrm>
          <a:prstGeom prst="rect">
            <a:avLst/>
          </a:prstGeom>
        </p:spPr>
        <p:txBody>
          <a:bodyPr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DFDFD"/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18" name="Connector 18"/>
          <p:cNvCxnSpPr/>
          <p:nvPr/>
        </p:nvCxnSpPr>
        <p:spPr>
          <a:xfrm flipH="1">
            <a:off x="1171596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19" name="AutoShape 19"/>
          <p:cNvSpPr/>
          <p:nvPr/>
        </p:nvSpPr>
        <p:spPr>
          <a:xfrm>
            <a:off x="1109567" y="1496662"/>
            <a:ext cx="2877312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挑战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109567" y="1890299"/>
            <a:ext cx="2877312" cy="146304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骨科患者通常需要长时间卧床，容易发生褥疮、感染等并发症。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109567" y="4163029"/>
            <a:ext cx="2877312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挑战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109567" y="4556666"/>
            <a:ext cx="2877312" cy="146304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骨科患者通常需要接受手术治疗，术后疼痛管理难度较大。</a:t>
            </a:r>
            <a:endParaRPr lang="en-US" sz="1100"/>
          </a:p>
        </p:txBody>
      </p:sp>
      <p:cxnSp>
        <p:nvCxnSpPr>
          <p:cNvPr id="23" name="Connector 23"/>
          <p:cNvCxnSpPr/>
          <p:nvPr/>
        </p:nvCxnSpPr>
        <p:spPr>
          <a:xfrm flipH="1">
            <a:off x="8267150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24" name="AutoShape 24"/>
          <p:cNvSpPr/>
          <p:nvPr/>
        </p:nvSpPr>
        <p:spPr>
          <a:xfrm>
            <a:off x="8205121" y="1496662"/>
            <a:ext cx="2877312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应对措施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205121" y="1890299"/>
            <a:ext cx="2877312" cy="146304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加强患者皮肤护理，定期翻身、按摩受压部位，保持床单位清洁、干燥，加强患者健康教育，提高自我护理能力。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205121" y="4163029"/>
            <a:ext cx="2877312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应对措施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205121" y="4556666"/>
            <a:ext cx="2877312" cy="146304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采用多模式镇痛方法，如药物治疗、物理治疗和中医治疗等，同时加强患者心理护理，提高疼痛阈值。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护理工作中的挑战及应对措施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https://d.book118.com/415111302242011124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2024-09-29T00:45:19.902</cp:lastPrinted>
  <dcterms:created xsi:type="dcterms:W3CDTF">2024-09-28T16:45:19Z</dcterms:created>
  <dcterms:modified xsi:type="dcterms:W3CDTF">2024-09-28T16:45:21Z</dcterms:modified>
</cp:coreProperties>
</file>