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39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29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4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image" Target="../media/image3.png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10" Type="http://schemas.openxmlformats.org/officeDocument/2006/relationships/tags" Target="../tags/tag18.xml" /><Relationship Id="rId11" Type="http://schemas.openxmlformats.org/officeDocument/2006/relationships/tags" Target="../tags/tag19.xml" /><Relationship Id="rId12" Type="http://schemas.openxmlformats.org/officeDocument/2006/relationships/tags" Target="../tags/tag20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image" Target="../media/image4.png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image" Target="../media/image5.png" /><Relationship Id="rId9" Type="http://schemas.openxmlformats.org/officeDocument/2006/relationships/tags" Target="../tags/tag1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image" Target="../media/image6.png" /><Relationship Id="rId11" Type="http://schemas.openxmlformats.org/officeDocument/2006/relationships/tags" Target="../tags/tag29.xml" /><Relationship Id="rId12" Type="http://schemas.openxmlformats.org/officeDocument/2006/relationships/image" Target="../media/image7.png" /><Relationship Id="rId13" Type="http://schemas.openxmlformats.org/officeDocument/2006/relationships/tags" Target="../tags/tag30.xml" /><Relationship Id="rId14" Type="http://schemas.openxmlformats.org/officeDocument/2006/relationships/tags" Target="../tags/tag31.xml" /><Relationship Id="rId15" Type="http://schemas.openxmlformats.org/officeDocument/2006/relationships/tags" Target="../tags/tag32.xml" /><Relationship Id="rId16" Type="http://schemas.openxmlformats.org/officeDocument/2006/relationships/tags" Target="../tags/tag33.xml" /><Relationship Id="rId17" Type="http://schemas.openxmlformats.org/officeDocument/2006/relationships/tags" Target="../tags/tag34.xml" /><Relationship Id="rId18" Type="http://schemas.openxmlformats.org/officeDocument/2006/relationships/tags" Target="../tags/tag3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1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14" Type="http://schemas.openxmlformats.org/officeDocument/2006/relationships/tags" Target="../tags/tag46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7.xml" /><Relationship Id="rId4" Type="http://schemas.openxmlformats.org/officeDocument/2006/relationships/image" Target="../media/image8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image" Target="../media/image9.png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10" Type="http://schemas.openxmlformats.org/officeDocument/2006/relationships/tags" Target="../tags/tag55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image" Target="../media/image9.png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image" Target="../media/image9.png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10" Type="http://schemas.openxmlformats.org/officeDocument/2006/relationships/tags" Target="../tags/tag99.xml" /><Relationship Id="rId11" Type="http://schemas.openxmlformats.org/officeDocument/2006/relationships/tags" Target="../tags/tag100.xml" /><Relationship Id="rId12" Type="http://schemas.openxmlformats.org/officeDocument/2006/relationships/tags" Target="../tags/tag101.xml" /><Relationship Id="rId13" Type="http://schemas.openxmlformats.org/officeDocument/2006/relationships/tags" Target="../tags/tag102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image" Target="../media/image2.png" /><Relationship Id="rId6" Type="http://schemas.openxmlformats.org/officeDocument/2006/relationships/tags" Target="../tags/tag96.xml" /><Relationship Id="rId7" Type="http://schemas.openxmlformats.org/officeDocument/2006/relationships/image" Target="../media/image3.png" /><Relationship Id="rId8" Type="http://schemas.openxmlformats.org/officeDocument/2006/relationships/tags" Target="../tags/tag97.xml" /><Relationship Id="rId9" Type="http://schemas.openxmlformats.org/officeDocument/2006/relationships/tags" Target="../tags/tag9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453AC4-F108-442F-995D-019917631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4A4EBA-05EB-4017-9DE8-D1634628B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511C85-48E4-415D-9772-C3ACB99B7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F0DC78-CFC1-45DA-9FA4-22A72341F6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0D01A9-91F9-4AFB-9EB5-DDA1D8AFF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30099C-2618-4C44-B24F-A07730473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0D4B58-C7D5-4055-A645-F1EC8F0DC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1B3888-5355-45D2-9CCD-41A56F384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D84CF8-FCDC-4986-9332-28B06C6A2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08FA06-BB53-49B7-AD29-B27C2F718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BA6F26-8F5D-4F68-8A29-B23F38D93B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>
            <a:avLst/>
          </a:prstGeom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>
            <a:avLst/>
          </a:prstGeom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>
            <a:avLst/>
          </a:prstGeom>
          <a:noFill/>
        </p:spPr>
        <p:txBody>
          <a:bodyPr wrap="square" lIns="144000" tIns="7200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>
            <a:avLst/>
          </a:prstGeom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sz="4800" b="0" i="0" u="none" strike="noStrike" kern="1200" cap="none" spc="0" normalizeH="0" baseline="0" noProof="0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blurRad="279400" dist="203200" dir="8160000" algn="t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/>
              <a:ea typeface="汉仪粗圆简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209675" y="1985645"/>
            <a:ext cx="3362960" cy="3829050"/>
          </a:xfrm>
          <a:prstGeom prst="rect">
            <a:avLst/>
          </a:prstGeom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alphaModFix amt="5000"/>
            </a:blip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solidFill>
                <a:srgbClr val="FE7962"/>
              </a:solidFill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>
            <a:avLst/>
          </a:prstGeom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10640" y="945515"/>
            <a:ext cx="4047490" cy="5276215"/>
          </a:xfrm>
          <a:prstGeom prst="rect">
            <a:avLst/>
          </a:prstGeom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300" normalizeH="0" baseline="0" noProof="1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>
            <a:avLst/>
          </a:prstGeom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lum contrast="12000"/>
          </a:blip>
          <a:stretch>
            <a:fillRect/>
          </a:stretch>
        </p:blipFill>
        <p:spPr>
          <a:xfrm flipH="1">
            <a:off x="0" y="0"/>
            <a:ext cx="796290" cy="950595"/>
          </a:xfrm>
          <a:prstGeom prst="rect">
            <a:avLst/>
          </a:prstGeom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alphaModFix amt="13000"/>
            <a:lum contrast="18000"/>
          </a:blip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95350" y="1156970"/>
            <a:ext cx="4286885" cy="4338955"/>
          </a:xfrm>
          <a:prstGeom prst="rect">
            <a:avLst/>
          </a:prstGeom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>
            <a:avLst/>
          </a:prstGeom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03.xml" /><Relationship Id="rId13" Type="http://schemas.openxmlformats.org/officeDocument/2006/relationships/image" Target="../media/image9.png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tags" Target="../tags/tag107.xml" /><Relationship Id="rId18" Type="http://schemas.openxmlformats.org/officeDocument/2006/relationships/tags" Target="../tags/tag108.xml" /><Relationship Id="rId19" Type="http://schemas.openxmlformats.org/officeDocument/2006/relationships/tags" Target="../tags/tag1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10.xml" /><Relationship Id="rId21" Type="http://schemas.openxmlformats.org/officeDocument/2006/relationships/tags" Target="../tags/tag111.xml" /><Relationship Id="rId22" Type="http://schemas.openxmlformats.org/officeDocument/2006/relationships/tags" Target="../tags/tag1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383" r:id="rId2"/>
    <p:sldLayoutId id="2147488384" r:id="rId3"/>
    <p:sldLayoutId id="2147488385" r:id="rId4"/>
    <p:sldLayoutId id="2147488386" r:id="rId5"/>
    <p:sldLayoutId id="2147488387" r:id="rId6"/>
    <p:sldLayoutId id="2147488388" r:id="rId7"/>
    <p:sldLayoutId id="2147488389" r:id="rId8"/>
    <p:sldLayoutId id="2147488390" r:id="rId9"/>
    <p:sldLayoutId id="2147488391" r:id="rId10"/>
    <p:sldLayoutId id="2147488392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14" Type="http://schemas.openxmlformats.org/officeDocument/2006/relationships/tags" Target="../tags/tag142.xml" /><Relationship Id="rId15" Type="http://schemas.openxmlformats.org/officeDocument/2006/relationships/tags" Target="../tags/tag143.xml" /><Relationship Id="rId16" Type="http://schemas.openxmlformats.org/officeDocument/2006/relationships/tags" Target="../tags/tag144.xml" /><Relationship Id="rId17" Type="http://schemas.openxmlformats.org/officeDocument/2006/relationships/tags" Target="../tags/tag145.xml" /><Relationship Id="rId18" Type="http://schemas.openxmlformats.org/officeDocument/2006/relationships/tags" Target="../tags/tag146.xml" /><Relationship Id="rId19" Type="http://schemas.openxmlformats.org/officeDocument/2006/relationships/tags" Target="../tags/tag147.xml" /><Relationship Id="rId2" Type="http://schemas.openxmlformats.org/officeDocument/2006/relationships/tags" Target="../tags/tag130.xml" /><Relationship Id="rId20" Type="http://schemas.openxmlformats.org/officeDocument/2006/relationships/tags" Target="../tags/tag148.xml" /><Relationship Id="rId21" Type="http://schemas.openxmlformats.org/officeDocument/2006/relationships/tags" Target="../tags/tag149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14" Type="http://schemas.openxmlformats.org/officeDocument/2006/relationships/tags" Target="../tags/tag162.xml" /><Relationship Id="rId15" Type="http://schemas.openxmlformats.org/officeDocument/2006/relationships/tags" Target="../tags/tag163.xml" /><Relationship Id="rId16" Type="http://schemas.openxmlformats.org/officeDocument/2006/relationships/tags" Target="../tags/tag164.xml" /><Relationship Id="rId17" Type="http://schemas.openxmlformats.org/officeDocument/2006/relationships/tags" Target="../tags/tag165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13" Type="http://schemas.openxmlformats.org/officeDocument/2006/relationships/tags" Target="../tags/tag204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5134234342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物理层算法工程师年度总结及下一年展望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6" name="序号"/>
          <p:cNvSpPr txBox="1"/>
          <p:nvPr>
            <p:custDataLst>
              <p:tags r:id="rId3"/>
            </p:custDataLst>
          </p:nvPr>
        </p:nvSpPr>
        <p:spPr>
          <a:xfrm>
            <a:off x="5111115" y="2118360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lang="en-US" sz="2000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4"/>
            </p:custDataLst>
          </p:nvPr>
        </p:nvSpPr>
        <p:spPr>
          <a:xfrm>
            <a:off x="5111115" y="2627630"/>
            <a:ext cx="3052445" cy="111823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年度工作总结</a:t>
            </a:r>
            <a:endParaRPr lang="zh-CN" altLang="en-US" sz="32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5"/>
            </p:custDataLst>
          </p:nvPr>
        </p:nvSpPr>
        <p:spPr>
          <a:xfrm>
            <a:off x="8554085" y="2118360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lang="en-US" sz="2000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6"/>
            </p:custDataLst>
          </p:nvPr>
        </p:nvSpPr>
        <p:spPr>
          <a:xfrm>
            <a:off x="8554085" y="2627630"/>
            <a:ext cx="3052445" cy="11182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工作亮点与收获</a:t>
            </a:r>
            <a:endParaRPr lang="zh-CN" altLang="en-US" sz="32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7"/>
            </p:custDataLst>
          </p:nvPr>
        </p:nvSpPr>
        <p:spPr>
          <a:xfrm>
            <a:off x="5111115" y="4154170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lang="en-US" sz="2000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8"/>
            </p:custDataLst>
          </p:nvPr>
        </p:nvSpPr>
        <p:spPr>
          <a:xfrm>
            <a:off x="5111115" y="4663440"/>
            <a:ext cx="3052445" cy="11182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下一年度工作计划</a:t>
            </a:r>
            <a:endParaRPr lang="zh-CN" altLang="en-US" sz="32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9"/>
            </p:custDataLst>
          </p:nvPr>
        </p:nvSpPr>
        <p:spPr>
          <a:xfrm>
            <a:off x="8554085" y="4154170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lang="en-US" sz="2000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10"/>
            </p:custDataLst>
          </p:nvPr>
        </p:nvSpPr>
        <p:spPr>
          <a:xfrm>
            <a:off x="8554085" y="4663440"/>
            <a:ext cx="3052445" cy="11182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未来职业规划</a:t>
            </a:r>
            <a:endParaRPr lang="zh-CN" altLang="en-US" sz="32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90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年度工作总结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96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完成项目及任务</a:t>
            </a:r>
            <a:endParaRPr lang="zh-CN" altLang="en-US"/>
          </a:p>
        </p:txBody>
      </p:sp>
      <p:sp>
        <p:nvSpPr>
          <p:cNvPr id="104896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18"/>
          <p:cNvSpPr/>
          <p:nvPr>
            <p:custDataLst>
              <p:tags r:id="rId4"/>
            </p:custDataLst>
          </p:nvPr>
        </p:nvSpPr>
        <p:spPr>
          <a:xfrm>
            <a:off x="6485727" y="250211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9"/>
          <p:cNvSpPr/>
          <p:nvPr>
            <p:custDataLst>
              <p:tags r:id="rId5"/>
            </p:custDataLst>
          </p:nvPr>
        </p:nvSpPr>
        <p:spPr>
          <a:xfrm flipV="1">
            <a:off x="6358201" y="186255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4"/>
          <p:cNvSpPr/>
          <p:nvPr>
            <p:custDataLst>
              <p:tags r:id="rId8"/>
            </p:custDataLst>
          </p:nvPr>
        </p:nvSpPr>
        <p:spPr>
          <a:xfrm>
            <a:off x="782922" y="250211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5"/>
          <p:cNvSpPr/>
          <p:nvPr>
            <p:custDataLst>
              <p:tags r:id="rId9"/>
            </p:custDataLst>
          </p:nvPr>
        </p:nvSpPr>
        <p:spPr>
          <a:xfrm flipV="1">
            <a:off x="654755" y="186255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82922" y="321151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负责完成物理层算法的设计和优化工作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85727" y="321151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协助团队完成了多个项目的物理层算法开发任务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11"/>
          <p:cNvSpPr/>
          <p:nvPr>
            <p:custDataLst>
              <p:tags r:id="rId14"/>
            </p:custDataLst>
          </p:nvPr>
        </p:nvSpPr>
        <p:spPr>
          <a:xfrm>
            <a:off x="3707701" y="251428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2"/>
          <p:cNvSpPr/>
          <p:nvPr>
            <p:custDataLst>
              <p:tags r:id="rId15"/>
            </p:custDataLst>
          </p:nvPr>
        </p:nvSpPr>
        <p:spPr>
          <a:xfrm flipV="1">
            <a:off x="3580174" y="187601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25"/>
          <p:cNvSpPr/>
          <p:nvPr>
            <p:custDataLst>
              <p:tags r:id="rId18"/>
            </p:custDataLst>
          </p:nvPr>
        </p:nvSpPr>
        <p:spPr>
          <a:xfrm>
            <a:off x="9263113" y="253927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26"/>
          <p:cNvSpPr/>
          <p:nvPr>
            <p:custDataLst>
              <p:tags r:id="rId19"/>
            </p:custDataLst>
          </p:nvPr>
        </p:nvSpPr>
        <p:spPr>
          <a:xfrm flipV="1">
            <a:off x="9136228" y="190100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63754" y="324868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针对特定场景优化了物理层算法性能，提高了系统整体性能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7701" y="322369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参与开发并成功部署了多个物理层软件模块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7" name=""/>
        <p:cNvGrpSpPr/>
        <p:nvPr/>
      </p:nvGrpSpPr>
      <p:grpSpPr>
        <a:xfrm>
          <a:off x="0" y="0"/>
          <a:ext cx="0" cy="0"/>
        </a:xfrm>
      </p:grpSpPr>
      <p:sp>
        <p:nvSpPr>
          <p:cNvPr id="104905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遇到的问题及解决方案</a:t>
            </a:r>
            <a:endParaRPr lang="zh-CN" altLang="en-US"/>
          </a:p>
        </p:txBody>
      </p:sp>
      <p:sp>
        <p:nvSpPr>
          <p:cNvPr id="1049054" name="对角圆角矩形 15"/>
          <p:cNvSpPr/>
          <p:nvPr>
            <p:custDataLst>
              <p:tags r:id="rId2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6" name="对角圆角矩形 16"/>
          <p:cNvSpPr/>
          <p:nvPr>
            <p:custDataLst>
              <p:tags r:id="rId3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8" name="直角三角形 17"/>
          <p:cNvSpPr/>
          <p:nvPr>
            <p:custDataLst>
              <p:tags r:id="rId4"/>
            </p:custDataLst>
          </p:nvPr>
        </p:nvSpPr>
        <p:spPr>
          <a:xfrm>
            <a:off x="2105195" y="412623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0" name="文本框 27"/>
          <p:cNvSpPr txBox="1"/>
          <p:nvPr>
            <p:custDataLst>
              <p:tags r:id="rId5"/>
            </p:custDataLst>
          </p:nvPr>
        </p:nvSpPr>
        <p:spPr>
          <a:xfrm>
            <a:off x="2141318" y="427717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团队协作：与团队成员紧密合作，共同解决遇到的问题和挑战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52"/>
          <p:cNvSpPr/>
          <p:nvPr>
            <p:custDataLst>
              <p:tags r:id="rId6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4" name="对角圆角矩形 53"/>
          <p:cNvSpPr/>
          <p:nvPr>
            <p:custDataLst>
              <p:tags r:id="rId7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6" name="直角三角形 54"/>
          <p:cNvSpPr/>
          <p:nvPr>
            <p:custDataLst>
              <p:tags r:id="rId8"/>
            </p:custDataLst>
          </p:nvPr>
        </p:nvSpPr>
        <p:spPr>
          <a:xfrm>
            <a:off x="2105195" y="156343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8" name="文本框 56"/>
          <p:cNvSpPr txBox="1"/>
          <p:nvPr>
            <p:custDataLst>
              <p:tags r:id="rId9"/>
            </p:custDataLst>
          </p:nvPr>
        </p:nvSpPr>
        <p:spPr>
          <a:xfrm>
            <a:off x="2141318" y="17072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算法优化：针对物理层算法的性能瓶颈，进行深入分析和优化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对角圆角矩形 5"/>
          <p:cNvSpPr/>
          <p:nvPr>
            <p:custDataLst>
              <p:tags r:id="rId10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2" name="对角圆角矩形 6"/>
          <p:cNvSpPr/>
          <p:nvPr>
            <p:custDataLst>
              <p:tags r:id="rId11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4" name="直角三角形 7"/>
          <p:cNvSpPr/>
          <p:nvPr>
            <p:custDataLst>
              <p:tags r:id="rId12"/>
            </p:custDataLst>
          </p:nvPr>
        </p:nvSpPr>
        <p:spPr>
          <a:xfrm>
            <a:off x="2105195" y="284515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3"/>
            </p:custDataLst>
          </p:nvPr>
        </p:nvSpPr>
        <p:spPr>
          <a:xfrm>
            <a:off x="2141318" y="299609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测试验证：搭建完整的测试平台，对算法进行严格测试和验证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9"/>
          <p:cNvSpPr/>
          <p:nvPr>
            <p:custDataLst>
              <p:tags r:id="rId14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0" name="对角圆角矩形 10"/>
          <p:cNvSpPr/>
          <p:nvPr>
            <p:custDataLst>
              <p:tags r:id="rId15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2" name="直角三角形 11"/>
          <p:cNvSpPr/>
          <p:nvPr>
            <p:custDataLst>
              <p:tags r:id="rId16"/>
            </p:custDataLst>
          </p:nvPr>
        </p:nvSpPr>
        <p:spPr>
          <a:xfrm>
            <a:off x="2105195" y="540730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4" name="文本框 12"/>
          <p:cNvSpPr txBox="1"/>
          <p:nvPr>
            <p:custDataLst>
              <p:tags r:id="rId17"/>
            </p:custDataLst>
          </p:nvPr>
        </p:nvSpPr>
        <p:spPr>
          <a:xfrm>
            <a:off x="2141318" y="555824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技术更新：关注行业最新技术动态，及时更新算法和解决方案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5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团队合作与沟通</a:t>
            </a:r>
            <a:endParaRPr lang="zh-CN" altLang="en-US"/>
          </a:p>
        </p:txBody>
      </p:sp>
      <p:sp>
        <p:nvSpPr>
          <p:cNvPr id="1049132" name="矩形 3"/>
          <p:cNvSpPr/>
          <p:nvPr>
            <p:custDataLst>
              <p:tags r:id="rId2"/>
            </p:custDataLst>
          </p:nvPr>
        </p:nvSpPr>
        <p:spPr>
          <a:xfrm>
            <a:off x="1658241" y="156279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矩形 13"/>
          <p:cNvSpPr/>
          <p:nvPr>
            <p:custDataLst>
              <p:tags r:id="rId3"/>
            </p:custDataLst>
          </p:nvPr>
        </p:nvSpPr>
        <p:spPr>
          <a:xfrm>
            <a:off x="1130005" y="156279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6" name="文本框 4"/>
          <p:cNvSpPr txBox="1"/>
          <p:nvPr>
            <p:custDataLst>
              <p:tags r:id="rId4"/>
            </p:custDataLst>
          </p:nvPr>
        </p:nvSpPr>
        <p:spPr>
          <a:xfrm>
            <a:off x="1929977" y="165294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高效沟通：与团队成员保持及时、准确、有效的沟通，确保信息传递无误。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39"/>
          <p:cNvSpPr/>
          <p:nvPr>
            <p:custDataLst>
              <p:tags r:id="rId5"/>
            </p:custDataLst>
          </p:nvPr>
        </p:nvSpPr>
        <p:spPr>
          <a:xfrm>
            <a:off x="1658241" y="280147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矩形 5"/>
          <p:cNvSpPr/>
          <p:nvPr>
            <p:custDataLst>
              <p:tags r:id="rId6"/>
            </p:custDataLst>
          </p:nvPr>
        </p:nvSpPr>
        <p:spPr>
          <a:xfrm>
            <a:off x="1130005" y="280147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文本框 41"/>
          <p:cNvSpPr txBox="1"/>
          <p:nvPr>
            <p:custDataLst>
              <p:tags r:id="rId7"/>
            </p:custDataLst>
          </p:nvPr>
        </p:nvSpPr>
        <p:spPr>
          <a:xfrm>
            <a:off x="1929977" y="289163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协作能力：积极参与团队项目，与团队成员共同协作，达成共同目标。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12"/>
          <p:cNvSpPr/>
          <p:nvPr>
            <p:custDataLst>
              <p:tags r:id="rId8"/>
            </p:custDataLst>
          </p:nvPr>
        </p:nvSpPr>
        <p:spPr>
          <a:xfrm>
            <a:off x="1658241" y="404016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矩形 17"/>
          <p:cNvSpPr/>
          <p:nvPr>
            <p:custDataLst>
              <p:tags r:id="rId9"/>
            </p:custDataLst>
          </p:nvPr>
        </p:nvSpPr>
        <p:spPr>
          <a:xfrm>
            <a:off x="1130005" y="404016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8" name="文本框 19"/>
          <p:cNvSpPr txBox="1"/>
          <p:nvPr>
            <p:custDataLst>
              <p:tags r:id="rId10"/>
            </p:custDataLst>
          </p:nvPr>
        </p:nvSpPr>
        <p:spPr>
          <a:xfrm>
            <a:off x="1929977" y="413032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领导能力：在项目中担任领导角色，带领团队成员完成任务，提高团队凝聚力。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9"/>
          <p:cNvSpPr/>
          <p:nvPr>
            <p:custDataLst>
              <p:tags r:id="rId11"/>
            </p:custDataLst>
          </p:nvPr>
        </p:nvSpPr>
        <p:spPr>
          <a:xfrm>
            <a:off x="1658241" y="527821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矩形 26"/>
          <p:cNvSpPr/>
          <p:nvPr>
            <p:custDataLst>
              <p:tags r:id="rId12"/>
            </p:custDataLst>
          </p:nvPr>
        </p:nvSpPr>
        <p:spPr>
          <a:xfrm>
            <a:off x="1130005" y="527821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文本框 27"/>
          <p:cNvSpPr txBox="1"/>
          <p:nvPr>
            <p:custDataLst>
              <p:tags r:id="rId13"/>
            </p:custDataLst>
          </p:nvPr>
        </p:nvSpPr>
        <p:spPr>
          <a:xfrm>
            <a:off x="1929977" y="536837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冲突解决：妥善处理团队内部矛盾和冲突，维护团队和谐氛围。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3" name=""/>
        <p:cNvGrpSpPr/>
        <p:nvPr/>
      </p:nvGrpSpPr>
      <p:grpSpPr>
        <a:xfrm>
          <a:off x="0" y="0"/>
          <a:ext cx="0" cy="0"/>
        </a:xfrm>
      </p:grpSpPr>
      <p:sp>
        <p:nvSpPr>
          <p:cNvPr id="104920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技能提升与学习</a:t>
            </a:r>
            <a:endParaRPr lang="zh-CN" altLang="en-US"/>
          </a:p>
        </p:txBody>
      </p:sp>
      <p:sp>
        <p:nvSpPr>
          <p:cNvPr id="1049202" name="矩形 5"/>
          <p:cNvSpPr/>
          <p:nvPr>
            <p:custDataLst>
              <p:tags r:id="rId2"/>
            </p:custDataLst>
          </p:nvPr>
        </p:nvSpPr>
        <p:spPr>
          <a:xfrm>
            <a:off x="654755" y="263653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4" name="矩形 10"/>
          <p:cNvSpPr/>
          <p:nvPr>
            <p:custDataLst>
              <p:tags r:id="rId3"/>
            </p:custDataLst>
          </p:nvPr>
        </p:nvSpPr>
        <p:spPr>
          <a:xfrm>
            <a:off x="1009361" y="263079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6" name="TextBox 2"/>
          <p:cNvSpPr txBox="1"/>
          <p:nvPr>
            <p:custDataLst>
              <p:tags r:id="rId4"/>
            </p:custDataLst>
          </p:nvPr>
        </p:nvSpPr>
        <p:spPr>
          <a:xfrm>
            <a:off x="809736" y="320989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熟练掌握了多种物理层算法和协议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08" name="矩形 6"/>
          <p:cNvSpPr/>
          <p:nvPr>
            <p:custDataLst>
              <p:tags r:id="rId5"/>
            </p:custDataLst>
          </p:nvPr>
        </p:nvSpPr>
        <p:spPr>
          <a:xfrm>
            <a:off x="3453339" y="263653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0" name="矩形 11"/>
          <p:cNvSpPr/>
          <p:nvPr>
            <p:custDataLst>
              <p:tags r:id="rId6"/>
            </p:custDataLst>
          </p:nvPr>
        </p:nvSpPr>
        <p:spPr>
          <a:xfrm>
            <a:off x="3827079" y="263079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7"/>
            </p:custDataLst>
          </p:nvPr>
        </p:nvSpPr>
        <p:spPr>
          <a:xfrm>
            <a:off x="3607682" y="320989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参与了多个项目，提高了实际操作能力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14" name="矩形 33"/>
          <p:cNvSpPr/>
          <p:nvPr>
            <p:custDataLst>
              <p:tags r:id="rId8"/>
            </p:custDataLst>
          </p:nvPr>
        </p:nvSpPr>
        <p:spPr>
          <a:xfrm>
            <a:off x="6247459" y="263653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6" name="矩形 37"/>
          <p:cNvSpPr/>
          <p:nvPr>
            <p:custDataLst>
              <p:tags r:id="rId9"/>
            </p:custDataLst>
          </p:nvPr>
        </p:nvSpPr>
        <p:spPr>
          <a:xfrm>
            <a:off x="6602065" y="263079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10"/>
            </p:custDataLst>
          </p:nvPr>
        </p:nvSpPr>
        <p:spPr>
          <a:xfrm>
            <a:off x="6402440" y="320989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不断学习新技术和知识，提升自身竞争力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20" name="矩形 34"/>
          <p:cNvSpPr/>
          <p:nvPr>
            <p:custDataLst>
              <p:tags r:id="rId11"/>
            </p:custDataLst>
          </p:nvPr>
        </p:nvSpPr>
        <p:spPr>
          <a:xfrm>
            <a:off x="9035839" y="263653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2" name="矩形 38"/>
          <p:cNvSpPr/>
          <p:nvPr>
            <p:custDataLst>
              <p:tags r:id="rId12"/>
            </p:custDataLst>
          </p:nvPr>
        </p:nvSpPr>
        <p:spPr>
          <a:xfrm>
            <a:off x="9409579" y="263079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13"/>
            </p:custDataLst>
          </p:nvPr>
        </p:nvSpPr>
        <p:spPr>
          <a:xfrm>
            <a:off x="9190820" y="320989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参与内部培训和外部研讨会，拓宽视野和知识面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111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27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工作亮点与收获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33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创新性成果</a:t>
            </a:r>
            <a:endParaRPr lang="zh-CN" altLang="en-US"/>
          </a:p>
        </p:txBody>
      </p:sp>
      <p:sp>
        <p:nvSpPr>
          <p:cNvPr id="104933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68926" y="156279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414497" y="329217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提出了一种新的物理层算法，提高了信号传输的稳定性和效率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2"/>
          <p:cNvSpPr/>
          <p:nvPr>
            <p:custDataLst>
              <p:tags r:id="rId4"/>
            </p:custDataLst>
          </p:nvPr>
        </p:nvSpPr>
        <p:spPr>
          <a:xfrm>
            <a:off x="1546031" y="291636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57058" y="156279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901980" y="329217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优化了现有的物理层协议，减少了传输延迟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3"/>
          <p:cNvSpPr/>
          <p:nvPr>
            <p:custDataLst>
              <p:tags r:id="rId7"/>
            </p:custDataLst>
          </p:nvPr>
        </p:nvSpPr>
        <p:spPr>
          <a:xfrm>
            <a:off x="4034162" y="291636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90112" y="329217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开发了一种新型的物理层测试工具，提高了测试效率和准确性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4"/>
          <p:cNvSpPr/>
          <p:nvPr>
            <p:custDataLst>
              <p:tags r:id="rId10"/>
            </p:custDataLst>
          </p:nvPr>
        </p:nvSpPr>
        <p:spPr>
          <a:xfrm>
            <a:off x="6520998" y="291636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77596" y="329217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在项目中成功应用了机器学习算法，实现了物理层的自适应优化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5"/>
          <p:cNvSpPr/>
          <p:nvPr>
            <p:custDataLst>
              <p:tags r:id="rId13"/>
            </p:custDataLst>
          </p:nvPr>
        </p:nvSpPr>
        <p:spPr>
          <a:xfrm>
            <a:off x="9009130" y="291636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40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获得荣誉与奖项</a:t>
            </a:r>
            <a:endParaRPr lang="zh-CN" altLang="en-US"/>
          </a:p>
        </p:txBody>
      </p:sp>
      <p:sp>
        <p:nvSpPr>
          <p:cNvPr id="1049406" name="圆角矩形 3"/>
          <p:cNvSpPr/>
          <p:nvPr>
            <p:custDataLst>
              <p:tags r:id="rId2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4"/>
          <p:cNvSpPr/>
          <p:nvPr>
            <p:custDataLst>
              <p:tags r:id="rId3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0" name="圆角矩形 5"/>
          <p:cNvSpPr/>
          <p:nvPr>
            <p:custDataLst>
              <p:tags r:id="rId4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6"/>
          <p:cNvSpPr/>
          <p:nvPr>
            <p:custDataLst>
              <p:tags r:id="rId5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圆角矩形 9"/>
          <p:cNvSpPr/>
          <p:nvPr>
            <p:custDataLst>
              <p:tags r:id="rId6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10"/>
          <p:cNvSpPr/>
          <p:nvPr>
            <p:custDataLst>
              <p:tags r:id="rId7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11"/>
          <p:cNvSpPr/>
          <p:nvPr>
            <p:custDataLst>
              <p:tags r:id="rId8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12"/>
          <p:cNvSpPr/>
          <p:nvPr>
            <p:custDataLst>
              <p:tags r:id="rId9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7"/>
          <p:cNvSpPr txBox="1"/>
          <p:nvPr>
            <p:custDataLst>
              <p:tags r:id="rId10"/>
            </p:custDataLst>
          </p:nvPr>
        </p:nvSpPr>
        <p:spPr>
          <a:xfrm>
            <a:off x="1118269" y="408352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获得省级科技进步二等奖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24" name="文本框 8"/>
          <p:cNvSpPr txBox="1"/>
          <p:nvPr>
            <p:custDataLst>
              <p:tags r:id="rId11"/>
            </p:custDataLst>
          </p:nvPr>
        </p:nvSpPr>
        <p:spPr>
          <a:xfrm>
            <a:off x="1118269" y="535664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获得行业协会颁发的年度最佳工程师奖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26" name="文本框 13"/>
          <p:cNvSpPr txBox="1"/>
          <p:nvPr>
            <p:custDataLst>
              <p:tags r:id="rId12"/>
            </p:custDataLst>
          </p:nvPr>
        </p:nvSpPr>
        <p:spPr>
          <a:xfrm>
            <a:off x="1118269" y="156279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获得公司优秀员工称号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28" name="文本框 14"/>
          <p:cNvSpPr txBox="1"/>
          <p:nvPr>
            <p:custDataLst>
              <p:tags r:id="rId13"/>
            </p:custDataLst>
          </p:nvPr>
        </p:nvSpPr>
        <p:spPr>
          <a:xfrm>
            <a:off x="1118269" y="283717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获得国家发明专利一项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47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对团队和公司的贡献</a:t>
            </a:r>
            <a:endParaRPr lang="zh-CN" altLang="en-US"/>
          </a:p>
        </p:txBody>
      </p:sp>
      <p:sp>
        <p:nvSpPr>
          <p:cNvPr id="1049476" name="矩形 15"/>
          <p:cNvSpPr/>
          <p:nvPr>
            <p:custDataLst>
              <p:tags r:id="rId2"/>
            </p:custDataLst>
          </p:nvPr>
        </p:nvSpPr>
        <p:spPr>
          <a:xfrm>
            <a:off x="2469768" y="164359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参与研发了高效的物理层算法，提高了产品性能和竞争力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任意多边形 17"/>
          <p:cNvSpPr/>
          <p:nvPr>
            <p:custDataLst>
              <p:tags r:id="rId3"/>
            </p:custDataLst>
          </p:nvPr>
        </p:nvSpPr>
        <p:spPr>
          <a:xfrm flipV="1">
            <a:off x="2391414" y="156279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0" name="任意多边形 18"/>
          <p:cNvSpPr/>
          <p:nvPr>
            <p:custDataLst>
              <p:tags r:id="rId4"/>
            </p:custDataLst>
          </p:nvPr>
        </p:nvSpPr>
        <p:spPr>
          <a:xfrm flipH="1">
            <a:off x="8574864" y="212351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2" name="矩形 27"/>
          <p:cNvSpPr/>
          <p:nvPr>
            <p:custDataLst>
              <p:tags r:id="rId5"/>
            </p:custDataLst>
          </p:nvPr>
        </p:nvSpPr>
        <p:spPr>
          <a:xfrm>
            <a:off x="2469768" y="296092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优化了算法实现，降低了计算复杂度和能耗，提高了系统稳定性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任意多边形 29"/>
          <p:cNvSpPr/>
          <p:nvPr>
            <p:custDataLst>
              <p:tags r:id="rId6"/>
            </p:custDataLst>
          </p:nvPr>
        </p:nvSpPr>
        <p:spPr>
          <a:xfrm flipV="1">
            <a:off x="2391414" y="288012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6" name="任意多边形 30"/>
          <p:cNvSpPr/>
          <p:nvPr>
            <p:custDataLst>
              <p:tags r:id="rId7"/>
            </p:custDataLst>
          </p:nvPr>
        </p:nvSpPr>
        <p:spPr>
          <a:xfrm flipH="1">
            <a:off x="8574864" y="344084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8" name="矩形 5"/>
          <p:cNvSpPr/>
          <p:nvPr>
            <p:custDataLst>
              <p:tags r:id="rId8"/>
            </p:custDataLst>
          </p:nvPr>
        </p:nvSpPr>
        <p:spPr>
          <a:xfrm>
            <a:off x="2469768" y="427825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协助团队成员解决技术难题，促进了团队整体水平的提升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任意多边形 7"/>
          <p:cNvSpPr/>
          <p:nvPr>
            <p:custDataLst>
              <p:tags r:id="rId9"/>
            </p:custDataLst>
          </p:nvPr>
        </p:nvSpPr>
        <p:spPr>
          <a:xfrm flipV="1">
            <a:off x="2391414" y="419744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任意多边形 8"/>
          <p:cNvSpPr/>
          <p:nvPr>
            <p:custDataLst>
              <p:tags r:id="rId10"/>
            </p:custDataLst>
          </p:nvPr>
        </p:nvSpPr>
        <p:spPr>
          <a:xfrm flipH="1">
            <a:off x="8574864" y="475817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矩形 10"/>
          <p:cNvSpPr/>
          <p:nvPr>
            <p:custDataLst>
              <p:tags r:id="rId11"/>
            </p:custDataLst>
          </p:nvPr>
        </p:nvSpPr>
        <p:spPr>
          <a:xfrm>
            <a:off x="2469768" y="559558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积极参与公司技术交流和分享活动，促进了公司内部的技术交流与合作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任意多边形 12"/>
          <p:cNvSpPr/>
          <p:nvPr>
            <p:custDataLst>
              <p:tags r:id="rId12"/>
            </p:custDataLst>
          </p:nvPr>
        </p:nvSpPr>
        <p:spPr>
          <a:xfrm flipV="1">
            <a:off x="2391414" y="551477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8" name="任意多边形 13"/>
          <p:cNvSpPr/>
          <p:nvPr>
            <p:custDataLst>
              <p:tags r:id="rId13"/>
            </p:custDataLst>
          </p:nvPr>
        </p:nvSpPr>
        <p:spPr>
          <a:xfrm flipH="1">
            <a:off x="8574864" y="607550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https://d.book118.com/415134234342011043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59.15&quot;,&quot;top&quot;:&quot;78.05&quot;,&quot;width&quot;:&quot;530.55&quot;,&quot;height&quot;:&quot;334.2&quot;}"/>
  <p:tag name="KSO_WM_SLIDE_ID" val="custom2023029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4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4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4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4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4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4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4"/>
</p:tagLst>
</file>

<file path=ppt/tags/tag12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1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2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2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6">
      <a:dk1>
        <a:sysClr val="windowText" lastClr="000000"/>
      </a:dk1>
      <a:lt1>
        <a:sysClr val="window" lastClr="FFFFFF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Arial"/>
      </a:majorFont>
      <a:minorFont>
        <a:latin typeface="汉仪粗圆简"/>
        <a:ea typeface="汉仪粗圆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汉仪粗圆简</vt:lpstr>
      <vt:lpstr>Wingdings</vt:lpstr>
      <vt:lpstr>江城圆体 700W</vt:lpstr>
      <vt:lpstr>Calibri Light</vt:lpstr>
      <vt:lpstr>宋体</vt:lpstr>
      <vt:lpstr>微软雅黑</vt:lpstr>
      <vt:lpstr>Office Theme</vt:lpstr>
      <vt:lpstr>物理层算法工程师年度总结及下一年展望</vt:lpstr>
      <vt:lpstr>目录</vt:lpstr>
      <vt:lpstr>年度工作总结</vt:lpstr>
      <vt:lpstr>完成项目及任务</vt:lpstr>
      <vt:lpstr>遇到的问题及解决方案</vt:lpstr>
      <vt:lpstr>团队合作与沟通</vt:lpstr>
      <vt:lpstr>技能提升与学习</vt:lpstr>
      <vt:lpstr>工作亮点与收获</vt:lpstr>
      <vt:lpstr>创新性成果</vt:lpstr>
      <vt:lpstr>获得荣誉与奖项</vt:lpstr>
      <vt:lpstr>对团队和公司的贡献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2024-09-06T01:45:55.904</cp:lastPrinted>
  <dcterms:created xsi:type="dcterms:W3CDTF">2024-09-05T17:45:55Z</dcterms:created>
  <dcterms:modified xsi:type="dcterms:W3CDTF">2024-09-05T17:45:58Z</dcterms:modified>
</cp:coreProperties>
</file>