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82" r:id="rId2"/>
    <p:sldMasterId id="21474837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0412" cy="6859588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0A314-1C07-4D4B-9179-65E7A40C3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C708B-CBD6-4E87-8684-145817E69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A366F-0040-482A-9A71-0EBAE05FE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6684B-4CFD-4F26-937C-9A8B8607E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05056-517A-4711-9B7F-4344D537B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F1E30-C87F-4756-A1AD-2BC5E1729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61448-9AF9-4FA8-BFC4-C5381AFB9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18107-78E0-49A5-B4D9-FA49F1EA3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94656-0785-423D-B23D-FCE66FCF9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136F4-EA09-472E-960B-FF5AC4C00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D466E-3E1F-46DB-BE24-AB1ED6877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6406" y="886409"/>
            <a:ext cx="11276806" cy="738835"/>
          </a:xfrm>
        </p:spPr>
        <p:txBody>
          <a:bodyPr/>
          <a:lstStyle>
            <a:lvl1pPr marL="0" indent="0" eaLnBrk="1" hangingPunct="1">
              <a:buFontTx/>
              <a:buNone/>
              <a:defRPr b="0"/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2.png" /><Relationship Id="rId5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2.png" /><Relationship Id="rId5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050" name="矩形 4" title="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2">
              <a:alphaModFix amt="50000"/>
              <a:grayscl/>
            </a:blip>
            <a:tile tx="0" ty="0" sx="100000" sy="100000" flip="none" algn="tl"/>
          </a:blipFill>
          <a:ln w="254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12192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endParaRPr lang="zh-CN" altLang="en-US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2051" name="矩形 2">
            <a:hlinkClick action="ppaction://noaction"/>
          </p:cNvPr>
          <p:cNvSpPr/>
          <p:nvPr/>
        </p:nvSpPr>
        <p:spPr>
          <a:xfrm>
            <a:off x="11326813" y="6459538"/>
            <a:ext cx="863600" cy="4000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12192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zh-CN" altLang="en-US" sz="2000">
                <a:solidFill>
                  <a:srgbClr val="FFFFFF"/>
                </a:solidFill>
                <a:ea typeface="黑体" pitchFamily="49" charset="-122"/>
              </a:rPr>
              <a:t>返回</a:t>
            </a:r>
            <a:endParaRPr lang="zh-CN" altLang="en-US" sz="2000">
              <a:solidFill>
                <a:srgbClr val="FFFFFF"/>
              </a:solidFill>
              <a:ea typeface="黑体" pitchFamily="49" charset="-122"/>
            </a:endParaRPr>
          </a:p>
        </p:txBody>
      </p:sp>
      <p:pic>
        <p:nvPicPr>
          <p:cNvPr id="2052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121761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5900" kern="1200">
          <a:solidFill>
            <a:schemeClr val="tx1"/>
          </a:solidFill>
          <a:latin typeface="Arial Black" pitchFamily="34" charset="0"/>
          <a:ea typeface="微软雅黑" pitchFamily="34" charset="-122"/>
          <a:cs typeface="+mj-cs"/>
        </a:defRPr>
      </a:lvl1pPr>
    </p:titleStyle>
    <p:bodyStyle>
      <a:lvl1pPr marL="455930" indent="-455930" algn="l" defTabSz="12179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89330" indent="-379730" algn="l" defTabSz="12179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2730" indent="-303530" algn="l" defTabSz="12179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2330" indent="-303530" algn="l" defTabSz="12179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1930" indent="-303530" algn="l" defTabSz="12179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矩形 5" title="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2">
              <a:alphaModFix amt="50000"/>
              <a:grayscl/>
            </a:blip>
            <a:tile tx="0" ty="0" sx="100000" sy="100000" flip="none" algn="tl"/>
          </a:blipFill>
          <a:ln w="254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12192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endParaRPr lang="zh-CN" altLang="en-US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1027" name="Rectangle 3" title=""/>
          <p:cNvSpPr>
            <a:spLocks noGrp="1"/>
          </p:cNvSpPr>
          <p:nvPr>
            <p:ph type="body" idx="4294967295"/>
          </p:nvPr>
        </p:nvSpPr>
        <p:spPr>
          <a:xfrm>
            <a:off x="455613" y="866775"/>
            <a:ext cx="11277600" cy="733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</p:txBody>
      </p:sp>
      <p:pic>
        <p:nvPicPr>
          <p:cNvPr id="1028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0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lrTx/>
        <a:buSzTx/>
        <a:buFontTx/>
        <a:buChar char="•"/>
        <a:tabLst>
          <a:tab pos="4846320"/>
          <a:tab pos="4846638"/>
        </a:tabLst>
        <a:defRPr sz="2800">
          <a:solidFill>
            <a:schemeClr val="tx1"/>
          </a:solidFill>
          <a:latin typeface="+mn-lt"/>
          <a:ea typeface="方正中等线简体" pitchFamily="65" charset="-122"/>
          <a:cs typeface="+mn-cs"/>
        </a:defRPr>
      </a:lvl1pPr>
      <a:lvl2pPr marL="822325" indent="-285750" algn="l" defTabSz="0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lrTx/>
        <a:buSzTx/>
        <a:buFontTx/>
        <a:buChar char="–"/>
        <a:tabLst>
          <a:tab pos="4846638"/>
        </a:tabLst>
        <a:defRPr sz="2800">
          <a:solidFill>
            <a:schemeClr val="tx1"/>
          </a:solidFill>
          <a:latin typeface="+mj-lt"/>
          <a:ea typeface="+mn-ea"/>
        </a:defRPr>
      </a:lvl2pPr>
      <a:lvl3pPr marL="1230630" indent="-228600" algn="l" defTabSz="0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lrTx/>
        <a:buSzTx/>
        <a:buFontTx/>
        <a:buChar char="•"/>
        <a:tabLst>
          <a:tab pos="4846638"/>
        </a:tabLst>
        <a:defRPr sz="2800">
          <a:solidFill>
            <a:schemeClr val="tx1"/>
          </a:solidFill>
          <a:latin typeface="+mj-lt"/>
          <a:ea typeface="+mn-ea"/>
        </a:defRPr>
      </a:lvl3pPr>
      <a:lvl4pPr marL="1638300" indent="-228600" algn="l" defTabSz="0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lrTx/>
        <a:buSzTx/>
        <a:buFontTx/>
        <a:buChar char="–"/>
        <a:tabLst>
          <a:tab pos="4846638"/>
        </a:tabLst>
        <a:defRPr sz="2800">
          <a:solidFill>
            <a:schemeClr val="tx1"/>
          </a:solidFill>
          <a:latin typeface="+mj-lt"/>
          <a:ea typeface="+mn-ea"/>
        </a:defRPr>
      </a:lvl4pPr>
      <a:lvl5pPr marL="2057400" indent="-228600" algn="l" defTabSz="0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lrTx/>
        <a:buSzTx/>
        <a:buFontTx/>
        <a:buChar char="»"/>
        <a:tabLst>
          <a:tab pos="4846638"/>
        </a:tabLst>
        <a:defRPr sz="2800">
          <a:solidFill>
            <a:schemeClr val="tx1"/>
          </a:solidFill>
          <a:latin typeface="+mj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j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j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j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j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slide" Target="slide4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10.xml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10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10.xml" TargetMode="Internal" /><Relationship Id="rId6" Type="http://schemas.openxmlformats.org/officeDocument/2006/relationships/slide" Target="slide12.xml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10.xml" TargetMode="Internal" /><Relationship Id="rId6" Type="http://schemas.openxmlformats.org/officeDocument/2006/relationships/slide" Target="slide12.xml" TargetMode="In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10.xml" TargetMode="Internal" /><Relationship Id="rId6" Type="http://schemas.openxmlformats.org/officeDocument/2006/relationships/slide" Target="slide12.xml" TargetMode="Internal" /><Relationship Id="rId7" Type="http://schemas.openxmlformats.org/officeDocument/2006/relationships/slide" Target="slide14.xml" TargetMode="In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10.xml" TargetMode="Internal" /><Relationship Id="rId6" Type="http://schemas.openxmlformats.org/officeDocument/2006/relationships/slide" Target="slide12.xml" TargetMode="Internal" /><Relationship Id="rId7" Type="http://schemas.openxmlformats.org/officeDocument/2006/relationships/slide" Target="slide14.xml" TargetMode="Interna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10.xml" TargetMode="Internal" /><Relationship Id="rId6" Type="http://schemas.openxmlformats.org/officeDocument/2006/relationships/slide" Target="slide12.xml" TargetMode="Internal" /><Relationship Id="rId7" Type="http://schemas.openxmlformats.org/officeDocument/2006/relationships/slide" Target="slide14.xml" TargetMode="Internal" /><Relationship Id="rId8" Type="http://schemas.openxmlformats.org/officeDocument/2006/relationships/slide" Target="slide16.xml" TargetMode="In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.png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10.xml" TargetMode="Internal" /><Relationship Id="rId6" Type="http://schemas.openxmlformats.org/officeDocument/2006/relationships/slide" Target="slide12.xml" TargetMode="Internal" /><Relationship Id="rId7" Type="http://schemas.openxmlformats.org/officeDocument/2006/relationships/slide" Target="slide14.xml" TargetMode="Internal" /><Relationship Id="rId8" Type="http://schemas.openxmlformats.org/officeDocument/2006/relationships/slide" Target="slide16.xml" TargetMode="Internal" /><Relationship Id="rId9" Type="http://schemas.openxmlformats.org/officeDocument/2006/relationships/slide" Target="slide17.xml" TargetMode="Interna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4.xml" TargetMode="Internal" /><Relationship Id="rId3" Type="http://schemas.openxmlformats.org/officeDocument/2006/relationships/slide" Target="slide6.xml" TargetMode="Internal" /><Relationship Id="rId4" Type="http://schemas.openxmlformats.org/officeDocument/2006/relationships/slide" Target="slide8.xml" TargetMode="Internal" /><Relationship Id="rId5" Type="http://schemas.openxmlformats.org/officeDocument/2006/relationships/slide" Target="slide10.xml" TargetMode="Internal" /><Relationship Id="rId6" Type="http://schemas.openxmlformats.org/officeDocument/2006/relationships/slide" Target="slide12.xml" TargetMode="Internal" /><Relationship Id="rId7" Type="http://schemas.openxmlformats.org/officeDocument/2006/relationships/slide" Target="slide14.xml" TargetMode="Internal" /><Relationship Id="rId8" Type="http://schemas.openxmlformats.org/officeDocument/2006/relationships/slide" Target="slide16.xml" TargetMode="Internal" /><Relationship Id="rId9" Type="http://schemas.openxmlformats.org/officeDocument/2006/relationships/slide" Target="slide17.xml" TargetMode="In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1123432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24" title=""/>
          <p:cNvSpPr txBox="1"/>
          <p:nvPr/>
        </p:nvSpPr>
        <p:spPr>
          <a:xfrm>
            <a:off x="1127125" y="2376488"/>
            <a:ext cx="10515600" cy="920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14400">
              <a:lnSpc>
                <a:spcPct val="120000"/>
              </a:lnSpc>
            </a:pP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微软雅黑" pitchFamily="34" charset="-122"/>
              </a:rPr>
              <a:t>强化练</a:t>
            </a:r>
            <a:r>
              <a:rPr lang="en-US" altLang="en-US" sz="4400" b="1">
                <a:solidFill>
                  <a:srgbClr val="FF0000"/>
                </a:solidFill>
                <a:latin typeface="Arial" pitchFamily="34" charset="0"/>
                <a:ea typeface="微软雅黑" pitchFamily="34" charset="-122"/>
              </a:rPr>
              <a:t>(</a:t>
            </a: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微软雅黑" pitchFamily="34" charset="-122"/>
              </a:rPr>
              <a:t>二十</a:t>
            </a:r>
            <a:r>
              <a:rPr lang="en-US" altLang="en-US" sz="4400" b="1">
                <a:solidFill>
                  <a:srgbClr val="FF0000"/>
                </a:solidFill>
                <a:latin typeface="Arial" pitchFamily="34" charset="0"/>
                <a:ea typeface="微软雅黑" pitchFamily="34" charset="-122"/>
              </a:rPr>
              <a:t>)</a:t>
            </a: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微软雅黑" pitchFamily="34" charset="-122"/>
              </a:rPr>
              <a:t>　追求民主价值</a:t>
            </a:r>
            <a:endParaRPr lang="zh-CN" altLang="en-US" sz="4400" b="1">
              <a:solidFill>
                <a:srgbClr val="FF0000"/>
              </a:solidFill>
              <a:latin typeface="Arial" pitchFamily="34" charset="0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5" name="内容占位符 3" title=""/>
          <p:cNvSpPr>
            <a:spLocks noGrp="1"/>
          </p:cNvSpPr>
          <p:nvPr>
            <p:ph idx="1"/>
          </p:nvPr>
        </p:nvSpPr>
        <p:spPr>
          <a:xfrm>
            <a:off x="455613" y="668338"/>
            <a:ext cx="11277600" cy="55324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黑体" pitchFamily="49" charset="-122"/>
              </a:rPr>
              <a:t>(2023·</a:t>
            </a:r>
            <a:r>
              <a:rPr lang="zh-CN" altLang="en-US" sz="2800" u="none" spc="0" baseline="0">
                <a:ea typeface="黑体" pitchFamily="49" charset="-122"/>
              </a:rPr>
              <a:t>江西</a:t>
            </a:r>
            <a:r>
              <a:rPr lang="en-US" altLang="zh-CN" sz="2800" u="none" spc="0" baseline="0">
                <a:ea typeface="黑体" pitchFamily="49" charset="-122"/>
              </a:rPr>
              <a:t>)</a:t>
            </a:r>
            <a:r>
              <a:rPr lang="zh-CN" altLang="en-US" sz="2800" u="none" spc="0" baseline="0">
                <a:ea typeface="方正中等线简体"/>
              </a:rPr>
              <a:t>为及时发现侵害群众利益的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微腐败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行为，江西某县试点打造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码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上监督平台，让民生资金的使用发放等详细情况上网，老百姓一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扫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即可登录、一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点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即可查询、一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键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即可举报。该平台的打造</a:t>
            </a:r>
            <a:r>
              <a:rPr lang="en-US" altLang="zh-CN" sz="2800" u="none" spc="0" baseline="0">
                <a:ea typeface="方正中等线简体"/>
              </a:rPr>
              <a:t>(        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A</a:t>
            </a:r>
            <a:r>
              <a:rPr lang="zh-CN" altLang="en-US" sz="2800" u="none" spc="0" baseline="0">
                <a:ea typeface="方正中等线简体"/>
              </a:rPr>
              <a:t>．拓宽了公民行使监督权的渠道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B</a:t>
            </a:r>
            <a:r>
              <a:rPr lang="zh-CN" altLang="en-US" sz="2800" u="none" spc="0" baseline="0">
                <a:ea typeface="方正中等线简体"/>
              </a:rPr>
              <a:t>．体现了公民参政议政水平不断提高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C</a:t>
            </a:r>
            <a:r>
              <a:rPr lang="zh-CN" altLang="en-US" sz="2800" u="none" spc="0" baseline="0">
                <a:ea typeface="方正中等线简体"/>
              </a:rPr>
              <a:t>．表明国家的一切权力属于公民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D</a:t>
            </a:r>
            <a:r>
              <a:rPr lang="zh-CN" altLang="en-US" sz="2800" u="none" spc="0" baseline="0">
                <a:ea typeface="方正中等线简体"/>
              </a:rPr>
              <a:t>．有利于进一步扩大公民的政治权利</a:t>
            </a:r>
            <a:endParaRPr lang="zh-CN" altLang="zh-CN" sz="1000" u="none" baseline="0">
              <a:latin typeface="宋体" pitchFamily="2" charset="-122"/>
            </a:endParaRPr>
          </a:p>
        </p:txBody>
      </p:sp>
      <p:pic>
        <p:nvPicPr>
          <p:cNvPr id="6146" name="Picture 4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61975" y="206375"/>
            <a:ext cx="1817688" cy="4889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7" name="矩形 8" title=""/>
          <p:cNvSpPr/>
          <p:nvPr/>
        </p:nvSpPr>
        <p:spPr>
          <a:xfrm>
            <a:off x="1879600" y="2714625"/>
            <a:ext cx="444500" cy="523875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  <a:buFontTx/>
            </a:pPr>
            <a:r>
              <a:rPr lang="en-US" altLang="zh-CN" sz="2800" spc="0">
                <a:solidFill>
                  <a:srgbClr val="FF0000"/>
                </a:solidFill>
                <a:latin typeface="Times New Roman"/>
                <a:ea typeface="方正中等线简体"/>
              </a:rPr>
              <a:t>A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7169" name="组合 7" title=""/>
          <p:cNvGrpSpPr/>
          <p:nvPr/>
        </p:nvGrpSpPr>
        <p:grpSpPr>
          <a:xfrm>
            <a:off x="471488" y="947738"/>
            <a:ext cx="11247437" cy="4411662"/>
            <a:chOff x="471835" y="4569314"/>
            <a:chExt cx="11248331" cy="4407959"/>
          </a:xfrm>
        </p:grpSpPr>
        <p:sp>
          <p:nvSpPr>
            <p:cNvPr id="7170" name="圆角矩形 6"/>
            <p:cNvSpPr/>
            <p:nvPr/>
          </p:nvSpPr>
          <p:spPr>
            <a:xfrm>
              <a:off x="471835" y="4694621"/>
              <a:ext cx="11248331" cy="4282652"/>
            </a:xfrm>
            <a:prstGeom prst="roundRect">
              <a:avLst>
                <a:gd name="adj" fmla="val 4353"/>
              </a:avLst>
            </a:prstGeom>
            <a:noFill/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hangingPunct="0"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7171" name="矩形 7"/>
            <p:cNvSpPr/>
            <p:nvPr/>
          </p:nvSpPr>
          <p:spPr>
            <a:xfrm>
              <a:off x="883030" y="4580417"/>
              <a:ext cx="706494" cy="217305"/>
            </a:xfrm>
            <a:prstGeom prst="rect">
              <a:avLst/>
            </a:prstGeom>
            <a:solidFill>
              <a:srgbClr val="F0F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7172" name="文本框 12"/>
            <p:cNvSpPr txBox="1"/>
            <p:nvPr/>
          </p:nvSpPr>
          <p:spPr>
            <a:xfrm>
              <a:off x="952885" y="4569314"/>
              <a:ext cx="582659" cy="215719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marR="0" lvl="0" indent="0" algn="l" defTabSz="914400" rtl="0" eaLnBrk="1" fontAlgn="auto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strike="noStrike" cap="none" spc="0" normalizeH="0" baseline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OUYU Font" pitchFamily="2" charset="-122"/>
                  <a:ea typeface="DOUYU Font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defTabSz="914400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7173" name="内容占位符 25" title=""/>
          <p:cNvSpPr txBox="1"/>
          <p:nvPr/>
        </p:nvSpPr>
        <p:spPr>
          <a:xfrm>
            <a:off x="485775" y="1238250"/>
            <a:ext cx="11110913" cy="3970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FontTx/>
            </a:pPr>
            <a:r>
              <a:rPr lang="zh-CN" altLang="zh-CN" sz="2800">
                <a:latin typeface="Times New Roman"/>
                <a:ea typeface="华文楷体"/>
              </a:rPr>
              <a:t>本题考查正确认识公民的监督权。依据题文描述，江西某县试点打造</a:t>
            </a:r>
            <a:endParaRPr lang="en-US" altLang="zh-CN" sz="2800">
              <a:latin typeface="Times New Roman"/>
              <a:ea typeface="华文楷体"/>
            </a:endParaRPr>
          </a:p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FontTx/>
            </a:pPr>
            <a:r>
              <a:rPr lang="en-US" altLang="zh-CN" sz="2800">
                <a:latin typeface="宋体" pitchFamily="2" charset="-122"/>
              </a:rPr>
              <a:t>“</a:t>
            </a:r>
            <a:r>
              <a:rPr lang="zh-CN" altLang="zh-CN" sz="2800">
                <a:latin typeface="Times New Roman"/>
                <a:ea typeface="华文楷体"/>
              </a:rPr>
              <a:t>码</a:t>
            </a:r>
            <a:r>
              <a:rPr lang="en-US" altLang="zh-CN" sz="2800">
                <a:latin typeface="宋体" pitchFamily="2" charset="-122"/>
              </a:rPr>
              <a:t>”</a:t>
            </a:r>
            <a:r>
              <a:rPr lang="zh-CN" altLang="zh-CN" sz="2800">
                <a:latin typeface="Times New Roman"/>
                <a:ea typeface="华文楷体"/>
              </a:rPr>
              <a:t>上监督平台，让民生资金的使用发放等详细情况上网，可知该举措拓宽了公民行使监督权的渠道，有利于建设服务型政府，</a:t>
            </a:r>
            <a:r>
              <a:rPr lang="en-US" altLang="zh-CN" sz="2800">
                <a:latin typeface="Times New Roman"/>
                <a:ea typeface="华文楷体"/>
              </a:rPr>
              <a:t>A</a:t>
            </a:r>
            <a:r>
              <a:rPr lang="zh-CN" altLang="zh-CN" sz="2800">
                <a:latin typeface="Times New Roman"/>
                <a:ea typeface="华文楷体"/>
              </a:rPr>
              <a:t>说法正确；打造监督平台不能体现公民参政议政水平的提高，</a:t>
            </a:r>
            <a:r>
              <a:rPr lang="en-US" altLang="zh-CN" sz="2800">
                <a:latin typeface="Times New Roman"/>
                <a:ea typeface="华文楷体"/>
              </a:rPr>
              <a:t>B</a:t>
            </a:r>
            <a:r>
              <a:rPr lang="zh-CN" altLang="zh-CN" sz="2800">
                <a:latin typeface="Times New Roman"/>
                <a:ea typeface="华文楷体"/>
              </a:rPr>
              <a:t>说法错误；表明国家的一切权力属于人民，</a:t>
            </a:r>
            <a:r>
              <a:rPr lang="en-US" altLang="zh-CN" sz="2800">
                <a:latin typeface="Times New Roman"/>
                <a:ea typeface="华文楷体"/>
              </a:rPr>
              <a:t>C</a:t>
            </a:r>
            <a:r>
              <a:rPr lang="zh-CN" altLang="zh-CN" sz="2800">
                <a:latin typeface="Times New Roman"/>
                <a:ea typeface="华文楷体"/>
              </a:rPr>
              <a:t>说法错误；公民的政治权利是法律赋予的，不能随意扩大政治权利，</a:t>
            </a:r>
            <a:r>
              <a:rPr lang="en-US" altLang="zh-CN" sz="2800">
                <a:latin typeface="Times New Roman"/>
                <a:ea typeface="华文楷体"/>
              </a:rPr>
              <a:t>D</a:t>
            </a:r>
            <a:r>
              <a:rPr lang="zh-CN" altLang="zh-CN" sz="2800">
                <a:latin typeface="Times New Roman"/>
                <a:ea typeface="华文楷体"/>
              </a:rPr>
              <a:t>说法错误；故本题选</a:t>
            </a:r>
            <a:r>
              <a:rPr lang="en-US" altLang="zh-CN" sz="2800">
                <a:latin typeface="Times New Roman"/>
                <a:ea typeface="华文楷体"/>
              </a:rPr>
              <a:t>A</a:t>
            </a:r>
            <a:r>
              <a:rPr lang="zh-CN" altLang="zh-CN" sz="2800">
                <a:latin typeface="Times New Roman"/>
                <a:ea typeface="华文楷体"/>
              </a:rPr>
              <a:t>。</a:t>
            </a:r>
            <a:endParaRPr lang="zh-CN" altLang="zh-CN" sz="2800">
              <a:latin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内容占位符 3" title=""/>
          <p:cNvSpPr>
            <a:spLocks noGrp="1"/>
          </p:cNvSpPr>
          <p:nvPr>
            <p:ph idx="1"/>
          </p:nvPr>
        </p:nvSpPr>
        <p:spPr>
          <a:xfrm>
            <a:off x="455613" y="671513"/>
            <a:ext cx="11277600" cy="33353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zh-CN" altLang="en-US" sz="2800" u="none" spc="0" baseline="0">
                <a:ea typeface="黑体" pitchFamily="49" charset="-122"/>
              </a:rPr>
              <a:t>一、单项选择题</a:t>
            </a:r>
            <a:r>
              <a:rPr lang="en-US" altLang="zh-CN" sz="2800" u="none" spc="0" baseline="0">
                <a:ea typeface="黑体" pitchFamily="49" charset="-122"/>
              </a:rPr>
              <a:t>(</a:t>
            </a:r>
            <a:r>
              <a:rPr lang="zh-CN" altLang="en-US" sz="2800" u="none" spc="0" baseline="0">
                <a:ea typeface="黑体" pitchFamily="49" charset="-122"/>
              </a:rPr>
              <a:t>每小题只有一个最符合题意的选项</a:t>
            </a:r>
            <a:r>
              <a:rPr lang="en-US" altLang="zh-CN" sz="2800" u="none" spc="0" baseline="0">
                <a:ea typeface="黑体" pitchFamily="49" charset="-122"/>
              </a:rPr>
              <a:t>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1</a:t>
            </a:r>
            <a:r>
              <a:rPr lang="zh-CN" altLang="en-US" sz="2800" u="none" spc="0" baseline="0">
                <a:ea typeface="方正中等线简体"/>
              </a:rPr>
              <a:t>．在南昌市西湖区绳金塔街道公交社区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幸福圆桌会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议事亭中，街道领导、人大代表、政协委员、居民代表、物业代表、社区干部围坐在一起，通过召开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幸福圆桌会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，了解社情民意，解决居民急难愁盼问题。这说明</a:t>
            </a:r>
            <a:r>
              <a:rPr lang="en-US" altLang="zh-CN" sz="2800" u="none" spc="0" baseline="0">
                <a:ea typeface="方正中等线简体"/>
              </a:rPr>
              <a:t>(        )</a:t>
            </a:r>
            <a:endParaRPr lang="zh-CN" altLang="zh-CN" sz="1000" u="none" baseline="0">
              <a:latin typeface="宋体" pitchFamily="2" charset="-122"/>
            </a:endParaRPr>
          </a:p>
        </p:txBody>
      </p:sp>
      <p:pic>
        <p:nvPicPr>
          <p:cNvPr id="8194" name="Picture 3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30225" y="214313"/>
            <a:ext cx="1787525" cy="4905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5" name="圆角矩形 31" title="">
            <a:hlinkClick r:id="rId3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1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8196" name="圆角矩形 32" title=""/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8197" name="圆角矩形 33" title=""/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8198" name="圆角矩形 34" title=""/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8199" name="圆角矩形 35" title=""/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8200" name="圆角矩形 36" title=""/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8201" name="圆角矩形 37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8202" name="圆角矩形 38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8203" name="圆角矩形 39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8204" name="圆角矩形 40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8205" name="圆角矩形 41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8206" name="圆角矩形 42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8207" name="圆角矩形 43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7" name="圆角矩形 31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1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9218" name="圆角矩形 32" title=""/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19" name="圆角矩形 33" title=""/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20" name="圆角矩形 34" title=""/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21" name="圆角矩形 35" title=""/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22" name="圆角矩形 36" title=""/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23" name="圆角矩形 37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24" name="圆角矩形 38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25" name="圆角矩形 39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26" name="圆角矩形 40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27" name="圆角矩形 41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28" name="圆角矩形 42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29" name="圆角矩形 43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9230" name="内容占位符 16" title=""/>
          <p:cNvSpPr>
            <a:spLocks noGrp="1"/>
          </p:cNvSpPr>
          <p:nvPr>
            <p:ph idx="1"/>
          </p:nvPr>
        </p:nvSpPr>
        <p:spPr>
          <a:xfrm>
            <a:off x="455613" y="885825"/>
            <a:ext cx="11277600" cy="487521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eaLnBrk="1" hangingPunct="0">
              <a:buNone/>
            </a:pPr>
            <a:r>
              <a:rPr lang="en-US" altLang="zh-CN" sz="2800" spc="0">
                <a:latin typeface="宋体" pitchFamily="2" charset="-122"/>
              </a:rPr>
              <a:t>①</a:t>
            </a:r>
            <a:r>
              <a:rPr lang="zh-CN" altLang="en-US" sz="2800" spc="0"/>
              <a:t>我国社会主义民主是新型的民主，具有强大生命力　</a:t>
            </a:r>
            <a:r>
              <a:rPr lang="en-US" altLang="zh-CN" sz="2800" spc="0">
                <a:latin typeface="宋体" pitchFamily="2" charset="-122"/>
              </a:rPr>
              <a:t>②</a:t>
            </a:r>
            <a:r>
              <a:rPr lang="zh-CN" altLang="en-US" sz="2800" spc="0"/>
              <a:t>我国社会主义民主是维护人民根本利益的最广泛、最真实、最管用的民主　</a:t>
            </a:r>
            <a:r>
              <a:rPr lang="zh-CN" altLang="en-US" sz="2800" spc="0">
                <a:latin typeface="宋体" pitchFamily="2" charset="-122"/>
              </a:rPr>
              <a:t>③</a:t>
            </a:r>
            <a:r>
              <a:rPr lang="zh-CN" altLang="en-US" sz="2800" spc="0"/>
              <a:t>民主决策是我国社会主义民主政治的特有形式和独特优势　</a:t>
            </a:r>
            <a:r>
              <a:rPr lang="zh-CN" altLang="en-US" sz="2800" spc="0">
                <a:latin typeface="宋体" pitchFamily="2" charset="-122"/>
              </a:rPr>
              <a:t>④</a:t>
            </a:r>
            <a:r>
              <a:rPr lang="zh-CN" altLang="en-US" sz="2800" spc="0"/>
              <a:t>公民参与民主政治生活的权利不断扩大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/>
              <a:t>A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①②</a:t>
            </a:r>
            <a:r>
              <a:rPr lang="zh-CN" altLang="en-US" sz="2800" spc="0"/>
              <a:t>　　　　　　　　</a:t>
            </a:r>
            <a:r>
              <a:rPr lang="en-US" altLang="zh-CN" sz="2800" spc="0"/>
              <a:t>	B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③④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/>
              <a:t>C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②④</a:t>
            </a:r>
            <a:r>
              <a:rPr lang="en-US" altLang="zh-CN" sz="2800" spc="0"/>
              <a:t>   	D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①③</a:t>
            </a:r>
            <a:endParaRPr lang="zh-CN" altLang="en-US" sz="1000">
              <a:latin typeface="宋体" pitchFamily="2" charset="-122"/>
            </a:endParaRPr>
          </a:p>
          <a:p>
            <a:pPr marL="0" lvl="0" indent="0" eaLnBrk="1" hangingPunct="0">
              <a:buNone/>
            </a:pPr>
            <a:r>
              <a:rPr lang="zh-CN" altLang="en-US" sz="2800" spc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答案</a:t>
            </a:r>
            <a:r>
              <a:rPr lang="zh-CN" altLang="en-US" sz="2800" spc="0">
                <a:solidFill>
                  <a:srgbClr val="FF0000"/>
                </a:solidFill>
              </a:rPr>
              <a:t>：</a:t>
            </a:r>
            <a:r>
              <a:rPr lang="en-US" altLang="zh-CN" sz="2800" spc="0">
                <a:solidFill>
                  <a:srgbClr val="FF0000"/>
                </a:solidFill>
              </a:rPr>
              <a:t> A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内容占位符 3" title=""/>
          <p:cNvSpPr>
            <a:spLocks noGrp="1"/>
          </p:cNvSpPr>
          <p:nvPr>
            <p:ph idx="1"/>
          </p:nvPr>
        </p:nvSpPr>
        <p:spPr>
          <a:xfrm>
            <a:off x="455613" y="285750"/>
            <a:ext cx="11277600" cy="55340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2</a:t>
            </a:r>
            <a:r>
              <a:rPr lang="zh-CN" altLang="en-US" sz="2800" u="none" spc="0" baseline="0">
                <a:ea typeface="方正中等线简体"/>
              </a:rPr>
              <a:t>．从扫描二维码参与各地政协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互联网＋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参政议政平台的热烈讨论，到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村民说事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”“</a:t>
            </a:r>
            <a:r>
              <a:rPr lang="zh-CN" altLang="en-US" sz="2800" u="none" spc="0" baseline="0">
                <a:ea typeface="方正中等线简体"/>
              </a:rPr>
              <a:t>干部问事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等基层民主管理方式不断创新。事实表明，这些民主管理方式在中国行得通、很管用。这说明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中国式民主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的真谛是</a:t>
            </a:r>
            <a:r>
              <a:rPr lang="en-US" altLang="zh-CN" sz="2800" u="none" spc="0" baseline="0">
                <a:ea typeface="方正中等线简体"/>
              </a:rPr>
              <a:t>(        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A</a:t>
            </a:r>
            <a:r>
              <a:rPr lang="zh-CN" altLang="en-US" sz="2800" u="none" spc="0" baseline="0">
                <a:ea typeface="方正中等线简体"/>
              </a:rPr>
              <a:t>．让全体人民行使当家作主的一切权力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B</a:t>
            </a:r>
            <a:r>
              <a:rPr lang="zh-CN" altLang="en-US" sz="2800" u="none" spc="0" baseline="0">
                <a:ea typeface="方正中等线简体"/>
              </a:rPr>
              <a:t>．增强民主意识，自觉参与民主生活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C.</a:t>
            </a:r>
            <a:r>
              <a:rPr lang="zh-CN" altLang="en-US" sz="2800" u="none" spc="0" baseline="0">
                <a:ea typeface="方正中等线简体"/>
              </a:rPr>
              <a:t>有事好商量，众人的事情由众人商量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D</a:t>
            </a:r>
            <a:r>
              <a:rPr lang="zh-CN" altLang="en-US" sz="2800" u="none" spc="0" baseline="0">
                <a:ea typeface="方正中等线简体"/>
              </a:rPr>
              <a:t>．全体人民直接参与国家事务的管理</a:t>
            </a:r>
            <a:endParaRPr lang="zh-CN" altLang="zh-CN" sz="1000" u="none" baseline="0">
              <a:latin typeface="宋体" pitchFamily="2" charset="-122"/>
            </a:endParaRPr>
          </a:p>
        </p:txBody>
      </p:sp>
      <p:sp>
        <p:nvSpPr>
          <p:cNvPr id="10242" name="圆角矩形 4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43" name="圆角矩形 5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2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0244" name="圆角矩形 6" title=""/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45" name="圆角矩形 7" title=""/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46" name="圆角矩形 8" title=""/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47" name="圆角矩形 9" title=""/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48" name="圆角矩形 10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49" name="圆角矩形 11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50" name="圆角矩形 12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51" name="圆角矩形 13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52" name="圆角矩形 14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53" name="圆角矩形 15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54" name="圆角矩形 16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0255" name="矩形 19" title=""/>
          <p:cNvSpPr/>
          <p:nvPr/>
        </p:nvSpPr>
        <p:spPr>
          <a:xfrm>
            <a:off x="1522413" y="2357438"/>
            <a:ext cx="423863" cy="523875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  <a:buFontTx/>
            </a:pPr>
            <a:r>
              <a:rPr lang="en-US" altLang="zh-CN" sz="2800" spc="0">
                <a:solidFill>
                  <a:srgbClr val="FF0000"/>
                </a:solidFill>
                <a:latin typeface="Times New Roman"/>
                <a:ea typeface="方正中等线简体"/>
              </a:rPr>
              <a:t>C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圆角矩形 4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1266" name="圆角矩形 5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2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1267" name="圆角矩形 6" title=""/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1268" name="圆角矩形 7" title=""/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1269" name="圆角矩形 8" title=""/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1270" name="圆角矩形 9" title=""/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1271" name="圆角矩形 10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1272" name="圆角矩形 11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1273" name="圆角矩形 12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1274" name="圆角矩形 13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1275" name="圆角矩形 14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1276" name="圆角矩形 15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1277" name="圆角矩形 16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grpSp>
        <p:nvGrpSpPr>
          <p:cNvPr id="11278" name="组合 7" title=""/>
          <p:cNvGrpSpPr/>
          <p:nvPr/>
        </p:nvGrpSpPr>
        <p:grpSpPr>
          <a:xfrm>
            <a:off x="471488" y="947738"/>
            <a:ext cx="11247437" cy="3054350"/>
            <a:chOff x="471835" y="4569314"/>
            <a:chExt cx="11248331" cy="3051537"/>
          </a:xfrm>
        </p:grpSpPr>
        <p:sp>
          <p:nvSpPr>
            <p:cNvPr id="11279" name="圆角矩形 20"/>
            <p:cNvSpPr/>
            <p:nvPr/>
          </p:nvSpPr>
          <p:spPr>
            <a:xfrm>
              <a:off x="471835" y="4694610"/>
              <a:ext cx="11248331" cy="2926241"/>
            </a:xfrm>
            <a:prstGeom prst="roundRect">
              <a:avLst>
                <a:gd name="adj" fmla="val 4353"/>
              </a:avLst>
            </a:prstGeom>
            <a:noFill/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hangingPunct="0"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11280" name="矩形 21"/>
            <p:cNvSpPr/>
            <p:nvPr/>
          </p:nvSpPr>
          <p:spPr>
            <a:xfrm>
              <a:off x="883030" y="4580416"/>
              <a:ext cx="706494" cy="217288"/>
            </a:xfrm>
            <a:prstGeom prst="rect">
              <a:avLst/>
            </a:prstGeom>
            <a:solidFill>
              <a:srgbClr val="F0F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11281" name="文本框 12"/>
            <p:cNvSpPr txBox="1"/>
            <p:nvPr/>
          </p:nvSpPr>
          <p:spPr>
            <a:xfrm>
              <a:off x="952885" y="4569314"/>
              <a:ext cx="582659" cy="215701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marR="0" lvl="0" indent="0" algn="l" defTabSz="914400" rtl="0" eaLnBrk="1" fontAlgn="auto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strike="noStrike" cap="none" spc="0" normalizeH="0" baseline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OUYU Font" pitchFamily="2" charset="-122"/>
                  <a:ea typeface="DOUYU Font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defTabSz="914400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1282" name="内容占位符 25" title=""/>
          <p:cNvSpPr txBox="1"/>
          <p:nvPr/>
        </p:nvSpPr>
        <p:spPr>
          <a:xfrm>
            <a:off x="485775" y="1238250"/>
            <a:ext cx="11110913" cy="2608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FontTx/>
            </a:pPr>
            <a:r>
              <a:rPr lang="zh-CN" altLang="zh-CN" sz="2800">
                <a:latin typeface="Times New Roman"/>
                <a:ea typeface="华文楷体"/>
              </a:rPr>
              <a:t>本题考查中国特色社会主义民主。依据教材知识可知，中国式民主的真谛是有事好商量，众人的事情由众人商量，故</a:t>
            </a:r>
            <a:r>
              <a:rPr lang="en-US" altLang="zh-CN" sz="2800">
                <a:latin typeface="Times New Roman"/>
                <a:ea typeface="华文楷体"/>
              </a:rPr>
              <a:t>C</a:t>
            </a:r>
            <a:r>
              <a:rPr lang="zh-CN" altLang="zh-CN" sz="2800">
                <a:latin typeface="Times New Roman"/>
                <a:ea typeface="华文楷体"/>
              </a:rPr>
              <a:t>正确；</a:t>
            </a:r>
            <a:r>
              <a:rPr lang="en-US" altLang="zh-CN" sz="2800">
                <a:latin typeface="Times New Roman"/>
                <a:ea typeface="华文楷体"/>
              </a:rPr>
              <a:t>A</a:t>
            </a:r>
            <a:r>
              <a:rPr lang="zh-CN" altLang="zh-CN" sz="2800">
                <a:latin typeface="Times New Roman"/>
                <a:ea typeface="华文楷体"/>
              </a:rPr>
              <a:t>、</a:t>
            </a:r>
            <a:r>
              <a:rPr lang="en-US" altLang="zh-CN" sz="2800">
                <a:latin typeface="Times New Roman"/>
                <a:ea typeface="华文楷体"/>
              </a:rPr>
              <a:t>B</a:t>
            </a:r>
            <a:r>
              <a:rPr lang="zh-CN" altLang="zh-CN" sz="2800">
                <a:latin typeface="Times New Roman"/>
                <a:ea typeface="华文楷体"/>
              </a:rPr>
              <a:t>的说法不符合题意，均可排除；</a:t>
            </a:r>
            <a:r>
              <a:rPr lang="en-US" altLang="zh-CN" sz="2800">
                <a:latin typeface="Times New Roman"/>
                <a:ea typeface="华文楷体"/>
              </a:rPr>
              <a:t>D</a:t>
            </a:r>
            <a:r>
              <a:rPr lang="zh-CN" altLang="zh-CN" sz="2800">
                <a:latin typeface="Times New Roman"/>
                <a:ea typeface="华文楷体"/>
              </a:rPr>
              <a:t>错误，我国人民不能直接参与国家事务的管理。</a:t>
            </a:r>
            <a:endParaRPr lang="zh-CN" altLang="zh-CN" sz="2800">
              <a:latin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8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内容占位符 3" title=""/>
          <p:cNvSpPr>
            <a:spLocks noGrp="1"/>
          </p:cNvSpPr>
          <p:nvPr>
            <p:ph idx="1"/>
          </p:nvPr>
        </p:nvSpPr>
        <p:spPr>
          <a:xfrm>
            <a:off x="455613" y="71438"/>
            <a:ext cx="11277600" cy="60086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eaLnBrk="1" hangingPunct="0">
              <a:buNone/>
            </a:pPr>
            <a:r>
              <a:rPr lang="en-US" altLang="zh-CN" sz="2800" spc="0"/>
              <a:t>3</a:t>
            </a:r>
            <a:r>
              <a:rPr lang="zh-CN" altLang="en-US" sz="2800" spc="0"/>
              <a:t>．随着党的二十大相关工作网络征求意见正式启动，</a:t>
            </a:r>
            <a:r>
              <a:rPr lang="en-US" altLang="zh-CN" sz="2800" spc="0"/>
              <a:t>《</a:t>
            </a:r>
            <a:r>
              <a:rPr lang="zh-CN" altLang="en-US" sz="2800" spc="0"/>
              <a:t>人民日报</a:t>
            </a:r>
            <a:r>
              <a:rPr lang="en-US" altLang="zh-CN" sz="2800" spc="0"/>
              <a:t>》</a:t>
            </a:r>
            <a:r>
              <a:rPr lang="zh-CN" altLang="en-US" sz="2800" spc="0"/>
              <a:t>通过人民网</a:t>
            </a:r>
            <a:r>
              <a:rPr lang="en-US" altLang="zh-CN" sz="2800" spc="0">
                <a:latin typeface="宋体" pitchFamily="2" charset="-122"/>
              </a:rPr>
              <a:t>“</a:t>
            </a:r>
            <a:r>
              <a:rPr lang="zh-CN" altLang="en-US" sz="2800" spc="0"/>
              <a:t>领导留言板</a:t>
            </a:r>
            <a:r>
              <a:rPr lang="en-US" altLang="zh-CN" sz="2800" spc="0">
                <a:latin typeface="宋体" pitchFamily="2" charset="-122"/>
              </a:rPr>
              <a:t>”</a:t>
            </a:r>
            <a:r>
              <a:rPr lang="zh-CN" altLang="en-US" sz="2800" spc="0"/>
              <a:t>开设的</a:t>
            </a:r>
            <a:r>
              <a:rPr lang="en-US" altLang="zh-CN" sz="2800" spc="0">
                <a:latin typeface="宋体" pitchFamily="2" charset="-122"/>
              </a:rPr>
              <a:t>“</a:t>
            </a:r>
            <a:r>
              <a:rPr lang="zh-CN" altLang="en-US" sz="2800" spc="0"/>
              <a:t>我为党的二十大建言献策</a:t>
            </a:r>
            <a:r>
              <a:rPr lang="en-US" altLang="zh-CN" sz="2800" spc="0">
                <a:latin typeface="宋体" pitchFamily="2" charset="-122"/>
              </a:rPr>
              <a:t>”</a:t>
            </a:r>
            <a:r>
              <a:rPr lang="zh-CN" altLang="en-US" sz="2800" spc="0"/>
              <a:t>专栏推出后，</a:t>
            </a:r>
            <a:r>
              <a:rPr lang="en-US" altLang="zh-CN" sz="2800" spc="0">
                <a:latin typeface="宋体" pitchFamily="2" charset="-122"/>
              </a:rPr>
              <a:t>“</a:t>
            </a:r>
            <a:r>
              <a:rPr lang="zh-CN" altLang="en-US" sz="2800" spc="0"/>
              <a:t>听民声</a:t>
            </a:r>
            <a:r>
              <a:rPr lang="en-US" altLang="zh-CN" sz="2800" spc="0">
                <a:latin typeface="宋体" pitchFamily="2" charset="-122"/>
              </a:rPr>
              <a:t>”“</a:t>
            </a:r>
            <a:r>
              <a:rPr lang="zh-CN" altLang="en-US" sz="2800" spc="0"/>
              <a:t>汇民智</a:t>
            </a:r>
            <a:r>
              <a:rPr lang="en-US" altLang="zh-CN" sz="2800" spc="0">
                <a:latin typeface="宋体" pitchFamily="2" charset="-122"/>
              </a:rPr>
              <a:t>”</a:t>
            </a:r>
            <a:r>
              <a:rPr lang="zh-CN" altLang="en-US" sz="2800" spc="0"/>
              <a:t>成评论区高频词，广大人民群众表达了强烈的参与意愿。党的二十大相关工作网络征求意见</a:t>
            </a:r>
            <a:r>
              <a:rPr lang="en-US" altLang="zh-CN" sz="2800" spc="0"/>
              <a:t>(         )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>
                <a:latin typeface="宋体" pitchFamily="2" charset="-122"/>
              </a:rPr>
              <a:t>①</a:t>
            </a:r>
            <a:r>
              <a:rPr lang="zh-CN" altLang="en-US" sz="2800" spc="0"/>
              <a:t>表明我国的一切权力属于人民，人民是国家的主人　</a:t>
            </a:r>
            <a:r>
              <a:rPr lang="en-US" altLang="zh-CN" sz="2800" spc="0">
                <a:latin typeface="宋体" pitchFamily="2" charset="-122"/>
              </a:rPr>
              <a:t>②</a:t>
            </a:r>
            <a:r>
              <a:rPr lang="zh-CN" altLang="en-US" sz="2800" spc="0"/>
              <a:t>是全过程人民民主的生动实践，体现以人民为中心　</a:t>
            </a:r>
            <a:r>
              <a:rPr lang="en-US" altLang="zh-CN" sz="2800" spc="0">
                <a:latin typeface="宋体" pitchFamily="2" charset="-122"/>
              </a:rPr>
              <a:t>③</a:t>
            </a:r>
            <a:r>
              <a:rPr lang="zh-CN" altLang="en-US" sz="2800" spc="0"/>
              <a:t>将能够进一步扩大广大人民群众的基本权利和自由　</a:t>
            </a:r>
            <a:r>
              <a:rPr lang="en-US" altLang="zh-CN" sz="2800" spc="0">
                <a:latin typeface="宋体" pitchFamily="2" charset="-122"/>
              </a:rPr>
              <a:t>④</a:t>
            </a:r>
            <a:r>
              <a:rPr lang="zh-CN" altLang="en-US" sz="2800" spc="0"/>
              <a:t>充分彰显了党中央发扬民主、集思广益的优良作风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/>
              <a:t>A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①②</a:t>
            </a:r>
            <a:r>
              <a:rPr lang="en-US" altLang="zh-CN" sz="2800" spc="0"/>
              <a:t>            B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③④      </a:t>
            </a:r>
            <a:r>
              <a:rPr lang="en-US" altLang="zh-CN" sz="2800" spc="0"/>
              <a:t>C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①③</a:t>
            </a:r>
            <a:r>
              <a:rPr lang="en-US" altLang="zh-CN" sz="2800" spc="0"/>
              <a:t>             D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②④</a:t>
            </a:r>
            <a:endParaRPr lang="en-US" altLang="zh-CN" sz="1000">
              <a:latin typeface="宋体" pitchFamily="2" charset="-122"/>
              <a:ea typeface="Courier New" panose="02070309020205020404" pitchFamily="49" charset="0"/>
            </a:endParaRPr>
          </a:p>
        </p:txBody>
      </p:sp>
      <p:sp>
        <p:nvSpPr>
          <p:cNvPr id="12290" name="圆角矩形 3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291" name="圆角矩形 4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292" name="圆角矩形 5" title="">
            <a:hlinkClick r:id="rId4" action="ppaction://hlinksldjump?num=8"/>
          </p:cNvPr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3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2293" name="圆角矩形 6" title=""/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294" name="圆角矩形 7" title=""/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295" name="圆角矩形 8" title=""/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296" name="圆角矩形 9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297" name="圆角矩形 10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298" name="圆角矩形 11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299" name="圆角矩形 12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300" name="圆角矩形 13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301" name="圆角矩形 14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302" name="圆角矩形 15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2303" name="矩形 16" title=""/>
          <p:cNvSpPr/>
          <p:nvPr/>
        </p:nvSpPr>
        <p:spPr>
          <a:xfrm>
            <a:off x="8382000" y="2143125"/>
            <a:ext cx="442913" cy="523875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  <a:buFontTx/>
            </a:pPr>
            <a:r>
              <a:rPr lang="en-US" altLang="zh-CN" sz="2800" spc="0">
                <a:solidFill>
                  <a:srgbClr val="FF0000"/>
                </a:solidFill>
                <a:latin typeface="Times New Roman"/>
                <a:ea typeface="方正中等线简体"/>
              </a:rPr>
              <a:t>D</a:t>
            </a:r>
            <a:endParaRPr lang="zh-CN" altLang="en-US" sz="2800">
              <a:solidFill>
                <a:srgbClr val="FF0000"/>
              </a:solidFill>
              <a:latin typeface="Times New Roman"/>
              <a:ea typeface="方正中等线简体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13313" name="组合 7" title=""/>
          <p:cNvGrpSpPr/>
          <p:nvPr/>
        </p:nvGrpSpPr>
        <p:grpSpPr>
          <a:xfrm>
            <a:off x="471488" y="947738"/>
            <a:ext cx="11247437" cy="3768725"/>
            <a:chOff x="471835" y="4569314"/>
            <a:chExt cx="11248331" cy="3765443"/>
          </a:xfrm>
        </p:grpSpPr>
        <p:sp>
          <p:nvSpPr>
            <p:cNvPr id="13314" name="圆角矩形 3"/>
            <p:cNvSpPr/>
            <p:nvPr/>
          </p:nvSpPr>
          <p:spPr>
            <a:xfrm>
              <a:off x="471835" y="4694617"/>
              <a:ext cx="11248331" cy="3640140"/>
            </a:xfrm>
            <a:prstGeom prst="roundRect">
              <a:avLst>
                <a:gd name="adj" fmla="val 4353"/>
              </a:avLst>
            </a:prstGeom>
            <a:noFill/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hangingPunct="0"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13315" name="矩形 4"/>
            <p:cNvSpPr/>
            <p:nvPr/>
          </p:nvSpPr>
          <p:spPr>
            <a:xfrm>
              <a:off x="883030" y="4580416"/>
              <a:ext cx="706494" cy="217299"/>
            </a:xfrm>
            <a:prstGeom prst="rect">
              <a:avLst/>
            </a:prstGeom>
            <a:solidFill>
              <a:srgbClr val="F0F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13316" name="文本框 12"/>
            <p:cNvSpPr txBox="1"/>
            <p:nvPr/>
          </p:nvSpPr>
          <p:spPr>
            <a:xfrm>
              <a:off x="952885" y="4569314"/>
              <a:ext cx="582659" cy="215712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marR="0" lvl="0" indent="0" algn="l" defTabSz="914400" rtl="0" eaLnBrk="1" fontAlgn="auto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strike="noStrike" cap="none" spc="0" normalizeH="0" baseline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OUYU Font" pitchFamily="2" charset="-122"/>
                  <a:ea typeface="DOUYU Font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defTabSz="914400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3317" name="内容占位符 25" title=""/>
          <p:cNvSpPr txBox="1"/>
          <p:nvPr/>
        </p:nvSpPr>
        <p:spPr>
          <a:xfrm>
            <a:off x="485775" y="1238250"/>
            <a:ext cx="11277600" cy="3254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</a:pPr>
            <a:r>
              <a:rPr lang="zh-CN" altLang="en-US" sz="2800">
                <a:latin typeface="Times New Roman" pitchFamily="18" charset="0"/>
                <a:ea typeface="华文楷体" pitchFamily="2" charset="-122"/>
              </a:rPr>
              <a:t>本题考查的知识点是中国特色社会主义民主。题干中党的二十大相关工作网络征求意见，这是全过程人民民主的生动实践，体现了以人民为中心的发展思想，充分彰显了党中央发扬民主、集思广益的优良作风，</a:t>
            </a:r>
            <a:r>
              <a:rPr lang="en-US" altLang="zh-CN" sz="2800">
                <a:latin typeface="宋体" pitchFamily="2" charset="-122"/>
                <a:ea typeface="华文楷体" pitchFamily="2" charset="-122"/>
              </a:rPr>
              <a:t>②④</a:t>
            </a:r>
            <a:r>
              <a:rPr lang="zh-CN" altLang="en-US" sz="2800">
                <a:latin typeface="Times New Roman" pitchFamily="18" charset="0"/>
                <a:ea typeface="华文楷体" pitchFamily="2" charset="-122"/>
              </a:rPr>
              <a:t>说法正确；</a:t>
            </a:r>
            <a:r>
              <a:rPr lang="en-US" altLang="zh-CN" sz="2800">
                <a:latin typeface="宋体" pitchFamily="2" charset="-122"/>
                <a:ea typeface="华文楷体" pitchFamily="2" charset="-122"/>
              </a:rPr>
              <a:t>①</a:t>
            </a:r>
            <a:r>
              <a:rPr lang="zh-CN" altLang="en-US" sz="2800">
                <a:latin typeface="Times New Roman" pitchFamily="18" charset="0"/>
                <a:ea typeface="华文楷体" pitchFamily="2" charset="-122"/>
              </a:rPr>
              <a:t>与题意不相符；</a:t>
            </a:r>
            <a:r>
              <a:rPr lang="en-US" altLang="zh-CN" sz="2800">
                <a:latin typeface="宋体" pitchFamily="2" charset="-122"/>
                <a:ea typeface="华文楷体" pitchFamily="2" charset="-122"/>
              </a:rPr>
              <a:t>③</a:t>
            </a:r>
            <a:r>
              <a:rPr lang="zh-CN" altLang="en-US" sz="2800">
                <a:latin typeface="Times New Roman" pitchFamily="18" charset="0"/>
                <a:ea typeface="华文楷体" pitchFamily="2" charset="-122"/>
              </a:rPr>
              <a:t>说法错误，人民群众的基本权利和自由是宪法和法律规定的，不能随意扩大。</a:t>
            </a:r>
            <a:endParaRPr lang="zh-CN" altLang="en-US" sz="2800">
              <a:latin typeface="宋体" pitchFamily="2" charset="-122"/>
              <a:ea typeface="华文楷体" pitchFamily="2" charset="-122"/>
            </a:endParaRPr>
          </a:p>
        </p:txBody>
      </p:sp>
      <p:sp>
        <p:nvSpPr>
          <p:cNvPr id="13318" name="圆角矩形 7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3319" name="圆角矩形 8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3320" name="圆角矩形 9" title="">
            <a:hlinkClick r:id="rId4" action="ppaction://hlinksldjump?num=8"/>
          </p:cNvPr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3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3321" name="圆角矩形 10" title=""/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3322" name="圆角矩形 11" title=""/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3323" name="圆角矩形 12" title=""/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3324" name="圆角矩形 13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3325" name="圆角矩形 14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3326" name="圆角矩形 15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3327" name="圆角矩形 16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3328" name="圆角矩形 17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3329" name="圆角矩形 18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3330" name="圆角矩形 19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7" name="内容占位符 3" title=""/>
          <p:cNvSpPr>
            <a:spLocks noGrp="1"/>
          </p:cNvSpPr>
          <p:nvPr>
            <p:ph idx="1"/>
          </p:nvPr>
        </p:nvSpPr>
        <p:spPr>
          <a:xfrm>
            <a:off x="455613" y="196850"/>
            <a:ext cx="11277600" cy="54483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eaLnBrk="1" hangingPunct="0">
              <a:buNone/>
            </a:pPr>
            <a:r>
              <a:rPr lang="en-US" altLang="zh-CN" sz="2800" spc="0"/>
              <a:t>4</a:t>
            </a:r>
            <a:r>
              <a:rPr lang="zh-CN" altLang="en-US" sz="2800" spc="0"/>
              <a:t>．</a:t>
            </a:r>
            <a:r>
              <a:rPr lang="en-US" altLang="zh-CN" sz="2800" spc="0"/>
              <a:t>《</a:t>
            </a:r>
            <a:r>
              <a:rPr lang="zh-CN" altLang="en-US" sz="2800" spc="0"/>
              <a:t>中国民主白皮书</a:t>
            </a:r>
            <a:r>
              <a:rPr lang="en-US" altLang="zh-CN" sz="2800" spc="0"/>
              <a:t>》</a:t>
            </a:r>
            <a:r>
              <a:rPr lang="zh-CN" altLang="en-US" sz="2800" spc="0"/>
              <a:t>提出：中国的民主是全过程人民民主，是高质量的人民民主。以下能体现</a:t>
            </a:r>
            <a:r>
              <a:rPr lang="en-US" altLang="zh-CN" sz="2800" spc="0">
                <a:latin typeface="宋体" pitchFamily="2" charset="-122"/>
              </a:rPr>
              <a:t>“</a:t>
            </a:r>
            <a:r>
              <a:rPr lang="zh-CN" altLang="en-US" sz="2800" spc="0"/>
              <a:t>高质量</a:t>
            </a:r>
            <a:r>
              <a:rPr lang="en-US" altLang="zh-CN" sz="2800" spc="0">
                <a:latin typeface="宋体" pitchFamily="2" charset="-122"/>
              </a:rPr>
              <a:t>”</a:t>
            </a:r>
            <a:r>
              <a:rPr lang="zh-CN" altLang="en-US" sz="2800" spc="0"/>
              <a:t>的有</a:t>
            </a:r>
            <a:r>
              <a:rPr lang="en-US" altLang="zh-CN" sz="2800" spc="0"/>
              <a:t>(         )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>
                <a:latin typeface="宋体" pitchFamily="2" charset="-122"/>
              </a:rPr>
              <a:t>①</a:t>
            </a:r>
            <a:r>
              <a:rPr lang="zh-CN" altLang="en-US" sz="2800" spc="0"/>
              <a:t>民主价值的实现要靠民主形式和民主制度的建立　</a:t>
            </a:r>
            <a:r>
              <a:rPr lang="en-US" altLang="zh-CN" sz="2800" spc="0">
                <a:latin typeface="宋体" pitchFamily="2" charset="-122"/>
              </a:rPr>
              <a:t>②</a:t>
            </a:r>
            <a:r>
              <a:rPr lang="zh-CN" altLang="en-US" sz="2800" spc="0"/>
              <a:t>多地建立</a:t>
            </a:r>
            <a:r>
              <a:rPr lang="en-US" altLang="zh-CN" sz="2800" spc="0">
                <a:latin typeface="宋体" pitchFamily="2" charset="-122"/>
              </a:rPr>
              <a:t>“</a:t>
            </a:r>
            <a:r>
              <a:rPr lang="zh-CN" altLang="en-US" sz="2800" spc="0"/>
              <a:t>街巷吹哨、部门报到</a:t>
            </a:r>
            <a:r>
              <a:rPr lang="en-US" altLang="zh-CN" sz="2800" spc="0">
                <a:latin typeface="宋体" pitchFamily="2" charset="-122"/>
              </a:rPr>
              <a:t>”</a:t>
            </a:r>
            <a:r>
              <a:rPr lang="zh-CN" altLang="en-US" sz="2800" spc="0"/>
              <a:t>的工作体系，及时高效解决群众烦心事　</a:t>
            </a:r>
            <a:r>
              <a:rPr lang="en-US" altLang="zh-CN" sz="2800" spc="0">
                <a:latin typeface="宋体" pitchFamily="2" charset="-122"/>
              </a:rPr>
              <a:t>③</a:t>
            </a:r>
            <a:r>
              <a:rPr lang="zh-CN" altLang="en-US" sz="2800" spc="0"/>
              <a:t>公民能够依照法律，通过各种途径和形式参与管理国家和社会事务　</a:t>
            </a:r>
            <a:r>
              <a:rPr lang="en-US" altLang="zh-CN" sz="2800" spc="0">
                <a:latin typeface="宋体" pitchFamily="2" charset="-122"/>
              </a:rPr>
              <a:t>④</a:t>
            </a:r>
            <a:r>
              <a:rPr lang="zh-CN" altLang="en-US" sz="2800" spc="0"/>
              <a:t>不断积累民主知识，形成尊重、宽容、批判和协商的民主态度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/>
              <a:t>A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①②</a:t>
            </a:r>
            <a:r>
              <a:rPr lang="en-US" altLang="zh-CN" sz="2800" spc="0"/>
              <a:t>   	B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②③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/>
              <a:t>C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③④</a:t>
            </a:r>
            <a:r>
              <a:rPr lang="en-US" altLang="zh-CN" sz="2800" spc="0"/>
              <a:t>   	D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②④</a:t>
            </a:r>
            <a:endParaRPr lang="en-US" altLang="zh-CN" sz="1000">
              <a:latin typeface="宋体" pitchFamily="2" charset="-122"/>
              <a:ea typeface="Courier New" panose="02070309020205020404" pitchFamily="49" charset="0"/>
            </a:endParaRPr>
          </a:p>
        </p:txBody>
      </p:sp>
      <p:sp>
        <p:nvSpPr>
          <p:cNvPr id="14338" name="圆角矩形 4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39" name="圆角矩形 5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40" name="圆角矩形 6" title="">
            <a:hlinkClick r:id="rId4" action="ppaction://hlinksldjump?num=8"/>
          </p:cNvPr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41" name="圆角矩形 7" title="">
            <a:hlinkClick r:id="rId5" action="ppaction://hlinksldjump?num=10"/>
          </p:cNvPr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4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4342" name="圆角矩形 8" title=""/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43" name="圆角矩形 9" title=""/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44" name="圆角矩形 10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45" name="圆角矩形 11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46" name="圆角矩形 12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47" name="圆角矩形 13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48" name="圆角矩形 14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49" name="圆角矩形 15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50" name="圆角矩形 16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4351" name="矩形 17" title=""/>
          <p:cNvSpPr/>
          <p:nvPr/>
        </p:nvSpPr>
        <p:spPr>
          <a:xfrm>
            <a:off x="7667625" y="1030288"/>
            <a:ext cx="422275" cy="522288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  <a:buFontTx/>
            </a:pPr>
            <a:r>
              <a:rPr lang="en-US" altLang="zh-CN" sz="2800" spc="0">
                <a:solidFill>
                  <a:srgbClr val="FF0000"/>
                </a:solidFill>
                <a:latin typeface="Times New Roman"/>
                <a:ea typeface="方正中等线简体"/>
              </a:rPr>
              <a:t>B</a:t>
            </a:r>
            <a:endParaRPr lang="zh-CN" altLang="en-US" sz="2800">
              <a:solidFill>
                <a:srgbClr val="FF0000"/>
              </a:solidFill>
              <a:latin typeface="Times New Roman"/>
              <a:ea typeface="方正中等线简体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5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15361" name="组合 7" title=""/>
          <p:cNvGrpSpPr/>
          <p:nvPr/>
        </p:nvGrpSpPr>
        <p:grpSpPr>
          <a:xfrm>
            <a:off x="471488" y="1143000"/>
            <a:ext cx="11247437" cy="3073400"/>
            <a:chOff x="471835" y="4569314"/>
            <a:chExt cx="11248331" cy="3069840"/>
          </a:xfrm>
        </p:grpSpPr>
        <p:sp>
          <p:nvSpPr>
            <p:cNvPr id="15362" name="圆角矩形 3"/>
            <p:cNvSpPr/>
            <p:nvPr/>
          </p:nvSpPr>
          <p:spPr>
            <a:xfrm>
              <a:off x="471835" y="4694582"/>
              <a:ext cx="11248331" cy="2944572"/>
            </a:xfrm>
            <a:prstGeom prst="roundRect">
              <a:avLst>
                <a:gd name="adj" fmla="val 4353"/>
              </a:avLst>
            </a:prstGeom>
            <a:noFill/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hangingPunct="0"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15363" name="矩形 4"/>
            <p:cNvSpPr/>
            <p:nvPr/>
          </p:nvSpPr>
          <p:spPr>
            <a:xfrm>
              <a:off x="883030" y="4580414"/>
              <a:ext cx="706494" cy="217235"/>
            </a:xfrm>
            <a:prstGeom prst="rect">
              <a:avLst/>
            </a:prstGeom>
            <a:solidFill>
              <a:srgbClr val="F0F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15364" name="文本框 12"/>
            <p:cNvSpPr txBox="1"/>
            <p:nvPr/>
          </p:nvSpPr>
          <p:spPr>
            <a:xfrm>
              <a:off x="952885" y="4569314"/>
              <a:ext cx="582659" cy="215650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marR="0" lvl="0" indent="0" algn="l" defTabSz="914400" rtl="0" eaLnBrk="1" fontAlgn="auto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strike="noStrike" cap="none" spc="0" normalizeH="0" baseline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OUYU Font" pitchFamily="2" charset="-122"/>
                  <a:ea typeface="DOUYU Font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defTabSz="914400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5365" name="内容占位符 25" title=""/>
          <p:cNvSpPr txBox="1"/>
          <p:nvPr/>
        </p:nvSpPr>
        <p:spPr>
          <a:xfrm>
            <a:off x="485775" y="1433513"/>
            <a:ext cx="11110913" cy="2608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FontTx/>
            </a:pPr>
            <a:r>
              <a:rPr lang="zh-CN" altLang="zh-CN" sz="2800">
                <a:latin typeface="Times New Roman"/>
                <a:ea typeface="华文楷体"/>
              </a:rPr>
              <a:t>本题考查中国特色社会主义民主。中国的民主是全过程人民民主，是高质量的人民民主，选项</a:t>
            </a:r>
            <a:r>
              <a:rPr lang="en-US" altLang="zh-CN" sz="2800">
                <a:latin typeface="宋体" pitchFamily="2" charset="-122"/>
                <a:ea typeface="华文楷体"/>
              </a:rPr>
              <a:t>②</a:t>
            </a:r>
            <a:r>
              <a:rPr lang="zh-CN" altLang="zh-CN" sz="2800">
                <a:latin typeface="Times New Roman"/>
                <a:ea typeface="华文楷体"/>
              </a:rPr>
              <a:t>体现了保障民生，</a:t>
            </a:r>
            <a:r>
              <a:rPr lang="en-US" altLang="zh-CN" sz="2800">
                <a:latin typeface="宋体" pitchFamily="2" charset="-122"/>
                <a:ea typeface="华文楷体"/>
              </a:rPr>
              <a:t>③</a:t>
            </a:r>
            <a:r>
              <a:rPr lang="zh-CN" altLang="zh-CN" sz="2800">
                <a:latin typeface="Times New Roman"/>
                <a:ea typeface="华文楷体"/>
              </a:rPr>
              <a:t>体现了我国民主是最真实的民主，能体现</a:t>
            </a:r>
            <a:r>
              <a:rPr lang="en-US" altLang="zh-CN" sz="2800">
                <a:latin typeface="宋体" pitchFamily="2" charset="-122"/>
              </a:rPr>
              <a:t>“</a:t>
            </a:r>
            <a:r>
              <a:rPr lang="zh-CN" altLang="zh-CN" sz="2800">
                <a:latin typeface="Times New Roman"/>
                <a:ea typeface="华文楷体"/>
              </a:rPr>
              <a:t>高质量</a:t>
            </a:r>
            <a:r>
              <a:rPr lang="en-US" altLang="zh-CN" sz="2800">
                <a:latin typeface="宋体" pitchFamily="2" charset="-122"/>
              </a:rPr>
              <a:t>”</a:t>
            </a:r>
            <a:r>
              <a:rPr lang="zh-CN" altLang="zh-CN" sz="2800">
                <a:latin typeface="Times New Roman"/>
                <a:ea typeface="华文楷体"/>
              </a:rPr>
              <a:t>民主，符合题意；</a:t>
            </a:r>
            <a:r>
              <a:rPr lang="en-US" altLang="zh-CN" sz="2800">
                <a:latin typeface="宋体" pitchFamily="2" charset="-122"/>
                <a:ea typeface="华文楷体"/>
              </a:rPr>
              <a:t>①</a:t>
            </a:r>
            <a:r>
              <a:rPr lang="zh-CN" altLang="zh-CN" sz="2800">
                <a:latin typeface="Times New Roman"/>
                <a:ea typeface="华文楷体"/>
              </a:rPr>
              <a:t>是实现民主价值的要求，与题意不符；</a:t>
            </a:r>
            <a:r>
              <a:rPr lang="en-US" altLang="zh-CN" sz="2800">
                <a:latin typeface="宋体" pitchFamily="2" charset="-122"/>
                <a:ea typeface="华文楷体"/>
              </a:rPr>
              <a:t>④</a:t>
            </a:r>
            <a:r>
              <a:rPr lang="zh-CN" altLang="zh-CN" sz="2800">
                <a:latin typeface="Times New Roman"/>
                <a:ea typeface="华文楷体"/>
              </a:rPr>
              <a:t>体现的是参与民主生活的要求，与题意不符。</a:t>
            </a:r>
            <a:endParaRPr lang="zh-CN" altLang="zh-CN" sz="2800">
              <a:latin typeface="宋体" pitchFamily="2" charset="-122"/>
            </a:endParaRPr>
          </a:p>
        </p:txBody>
      </p:sp>
      <p:sp>
        <p:nvSpPr>
          <p:cNvPr id="15366" name="圆角矩形 7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5367" name="圆角矩形 8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5368" name="圆角矩形 9" title="">
            <a:hlinkClick r:id="rId4" action="ppaction://hlinksldjump?num=8"/>
          </p:cNvPr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5369" name="圆角矩形 10" title="">
            <a:hlinkClick r:id="rId5" action="ppaction://hlinksldjump?num=10"/>
          </p:cNvPr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4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5370" name="圆角矩形 11" title=""/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5371" name="圆角矩形 12" title=""/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5372" name="圆角矩形 13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5373" name="圆角矩形 14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5374" name="圆角矩形 15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5375" name="圆角矩形 16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5376" name="圆角矩形 17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5377" name="圆角矩形 18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5378" name="圆角矩形 19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内容占位符 3" title=""/>
          <p:cNvSpPr>
            <a:spLocks noGrp="1"/>
          </p:cNvSpPr>
          <p:nvPr>
            <p:ph idx="1"/>
          </p:nvPr>
        </p:nvSpPr>
        <p:spPr>
          <a:xfrm>
            <a:off x="455613" y="268288"/>
            <a:ext cx="11277600" cy="544671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eaLnBrk="1" hangingPunct="0">
              <a:buNone/>
            </a:pPr>
            <a:r>
              <a:rPr lang="en-US" altLang="zh-CN" sz="2800" spc="0"/>
              <a:t>5</a:t>
            </a:r>
            <a:r>
              <a:rPr lang="zh-CN" altLang="en-US" sz="2800" spc="0"/>
              <a:t>．从城乡社区里的村</a:t>
            </a:r>
            <a:r>
              <a:rPr lang="en-US" altLang="zh-CN" sz="2800" spc="0"/>
              <a:t>(</a:t>
            </a:r>
            <a:r>
              <a:rPr lang="zh-CN" altLang="en-US" sz="2800" spc="0"/>
              <a:t>居</a:t>
            </a:r>
            <a:r>
              <a:rPr lang="en-US" altLang="zh-CN" sz="2800" spc="0"/>
              <a:t>)</a:t>
            </a:r>
            <a:r>
              <a:rPr lang="zh-CN" altLang="en-US" sz="2800" spc="0"/>
              <a:t>民议事会、民主恳谈会到党代表、人大代表、政协委员联合进社区，从</a:t>
            </a:r>
            <a:r>
              <a:rPr lang="en-US" altLang="zh-CN" sz="2800" spc="0">
                <a:latin typeface="宋体" pitchFamily="2" charset="-122"/>
              </a:rPr>
              <a:t>“</a:t>
            </a:r>
            <a:r>
              <a:rPr lang="zh-CN" altLang="en-US" sz="2800" spc="0"/>
              <a:t>小院议事厅</a:t>
            </a:r>
            <a:r>
              <a:rPr lang="en-US" altLang="zh-CN" sz="2800" spc="0">
                <a:latin typeface="宋体" pitchFamily="2" charset="-122"/>
              </a:rPr>
              <a:t>”</a:t>
            </a:r>
            <a:r>
              <a:rPr lang="zh-CN" altLang="en-US" sz="2800" spc="0"/>
              <a:t>到</a:t>
            </a:r>
            <a:r>
              <a:rPr lang="en-US" altLang="zh-CN" sz="2800" spc="0">
                <a:latin typeface="宋体" pitchFamily="2" charset="-122"/>
              </a:rPr>
              <a:t>“</a:t>
            </a:r>
            <a:r>
              <a:rPr lang="zh-CN" altLang="en-US" sz="2800" spc="0"/>
              <a:t>板凳民主</a:t>
            </a:r>
            <a:r>
              <a:rPr lang="en-US" altLang="zh-CN" sz="2800" spc="0">
                <a:latin typeface="宋体" pitchFamily="2" charset="-122"/>
              </a:rPr>
              <a:t>”</a:t>
            </a:r>
            <a:r>
              <a:rPr lang="zh-CN" altLang="en-US" sz="2800" spc="0"/>
              <a:t>，从线下</a:t>
            </a:r>
            <a:r>
              <a:rPr lang="en-US" altLang="zh-CN" sz="2800" spc="0">
                <a:latin typeface="宋体" pitchFamily="2" charset="-122"/>
              </a:rPr>
              <a:t>“</a:t>
            </a:r>
            <a:r>
              <a:rPr lang="zh-CN" altLang="en-US" sz="2800" spc="0"/>
              <a:t>圆桌会</a:t>
            </a:r>
            <a:r>
              <a:rPr lang="en-US" altLang="zh-CN" sz="2800" spc="0">
                <a:latin typeface="宋体" pitchFamily="2" charset="-122"/>
              </a:rPr>
              <a:t>”</a:t>
            </a:r>
            <a:r>
              <a:rPr lang="zh-CN" altLang="en-US" sz="2800" spc="0"/>
              <a:t>到线上</a:t>
            </a:r>
            <a:r>
              <a:rPr lang="en-US" altLang="zh-CN" sz="2800" spc="0">
                <a:latin typeface="宋体" pitchFamily="2" charset="-122"/>
              </a:rPr>
              <a:t>“</a:t>
            </a:r>
            <a:r>
              <a:rPr lang="zh-CN" altLang="en-US" sz="2800" spc="0"/>
              <a:t>议事群</a:t>
            </a:r>
            <a:r>
              <a:rPr lang="en-US" altLang="zh-CN" sz="2800" spc="0">
                <a:latin typeface="宋体" pitchFamily="2" charset="-122"/>
              </a:rPr>
              <a:t>”</a:t>
            </a:r>
            <a:r>
              <a:rPr lang="zh-CN" altLang="en-US" sz="2800" spc="0"/>
              <a:t>，基层生活中别具特色、深得人心的民主形式竞相涌现。这</a:t>
            </a:r>
            <a:r>
              <a:rPr lang="en-US" altLang="zh-CN" sz="2800" spc="0"/>
              <a:t>(         )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>
                <a:latin typeface="宋体" pitchFamily="2" charset="-122"/>
              </a:rPr>
              <a:t>①</a:t>
            </a:r>
            <a:r>
              <a:rPr lang="zh-CN" altLang="en-US" sz="2800" spc="0"/>
              <a:t>满足了基层群众美好生活需要　</a:t>
            </a:r>
            <a:r>
              <a:rPr lang="en-US" altLang="zh-CN" sz="2800" spc="0">
                <a:latin typeface="宋体" pitchFamily="2" charset="-122"/>
              </a:rPr>
              <a:t>②</a:t>
            </a:r>
            <a:r>
              <a:rPr lang="zh-CN" altLang="en-US" sz="2800" spc="0"/>
              <a:t>提供了公民依法维权的途径　</a:t>
            </a:r>
            <a:r>
              <a:rPr lang="en-US" altLang="zh-CN" sz="2800" spc="0">
                <a:latin typeface="宋体" pitchFamily="2" charset="-122"/>
              </a:rPr>
              <a:t>③</a:t>
            </a:r>
            <a:r>
              <a:rPr lang="zh-CN" altLang="en-US" sz="2800" spc="0"/>
              <a:t>有利于人民群众行使民主权利　</a:t>
            </a:r>
            <a:r>
              <a:rPr lang="en-US" altLang="zh-CN" sz="2800" spc="0">
                <a:latin typeface="宋体" pitchFamily="2" charset="-122"/>
              </a:rPr>
              <a:t>④</a:t>
            </a:r>
            <a:r>
              <a:rPr lang="zh-CN" altLang="en-US" sz="2800" spc="0"/>
              <a:t>有利于推动社会主义民主建设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/>
              <a:t>A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①②</a:t>
            </a:r>
            <a:r>
              <a:rPr lang="en-US" altLang="zh-CN" sz="2800" spc="0"/>
              <a:t>   	B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②④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/>
              <a:t>C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①③</a:t>
            </a:r>
            <a:r>
              <a:rPr lang="en-US" altLang="zh-CN" sz="2800" spc="0"/>
              <a:t>   	D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③④</a:t>
            </a:r>
            <a:endParaRPr lang="en-US" altLang="zh-CN" sz="1000">
              <a:latin typeface="宋体" pitchFamily="2" charset="-122"/>
              <a:ea typeface="Courier New" panose="02070309020205020404" pitchFamily="49" charset="0"/>
            </a:endParaRPr>
          </a:p>
        </p:txBody>
      </p:sp>
      <p:sp>
        <p:nvSpPr>
          <p:cNvPr id="16386" name="圆角矩形 2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87" name="圆角矩形 3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88" name="圆角矩形 4" title="">
            <a:hlinkClick r:id="rId4" action="ppaction://hlinksldjump?num=8"/>
          </p:cNvPr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89" name="圆角矩形 5" title="">
            <a:hlinkClick r:id="rId5" action="ppaction://hlinksldjump?num=10"/>
          </p:cNvPr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90" name="圆角矩形 6" title="">
            <a:hlinkClick r:id="rId6" action="ppaction://hlinksldjump?num=12"/>
          </p:cNvPr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5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6391" name="圆角矩形 7" title=""/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92" name="圆角矩形 8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93" name="圆角矩形 9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94" name="圆角矩形 10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95" name="圆角矩形 11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96" name="圆角矩形 12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97" name="圆角矩形 13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98" name="圆角矩形 14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6399" name="矩形 18" title=""/>
          <p:cNvSpPr/>
          <p:nvPr/>
        </p:nvSpPr>
        <p:spPr>
          <a:xfrm>
            <a:off x="2951163" y="2357438"/>
            <a:ext cx="444500" cy="523875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  <a:buFontTx/>
            </a:pPr>
            <a:r>
              <a:rPr lang="en-US" altLang="zh-CN" sz="2800" spc="0">
                <a:solidFill>
                  <a:srgbClr val="FF0000"/>
                </a:solidFill>
                <a:latin typeface="Times New Roman"/>
                <a:ea typeface="方正中等线简体"/>
              </a:rPr>
              <a:t>D</a:t>
            </a:r>
            <a:endParaRPr lang="zh-CN" altLang="en-US" sz="2800">
              <a:solidFill>
                <a:srgbClr val="FF0000"/>
              </a:solidFill>
              <a:latin typeface="Times New Roman"/>
              <a:ea typeface="方正中等线简体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09" name="圆角矩形 3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7410" name="圆角矩形 4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7411" name="圆角矩形 5" title="">
            <a:hlinkClick r:id="rId4" action="ppaction://hlinksldjump?num=8"/>
          </p:cNvPr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7412" name="圆角矩形 6" title="">
            <a:hlinkClick r:id="rId5" action="ppaction://hlinksldjump?num=10"/>
          </p:cNvPr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7413" name="圆角矩形 7" title="">
            <a:hlinkClick r:id="rId6" action="ppaction://hlinksldjump?num=12"/>
          </p:cNvPr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5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7414" name="圆角矩形 8" title=""/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7415" name="圆角矩形 9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7416" name="圆角矩形 10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7417" name="圆角矩形 11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7418" name="圆角矩形 12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7419" name="圆角矩形 13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7420" name="圆角矩形 14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7421" name="圆角矩形 15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grpSp>
        <p:nvGrpSpPr>
          <p:cNvPr id="17422" name="组合 7" title=""/>
          <p:cNvGrpSpPr/>
          <p:nvPr/>
        </p:nvGrpSpPr>
        <p:grpSpPr>
          <a:xfrm>
            <a:off x="471488" y="1143000"/>
            <a:ext cx="11247437" cy="3001963"/>
            <a:chOff x="471835" y="4569314"/>
            <a:chExt cx="11248331" cy="2998466"/>
          </a:xfrm>
        </p:grpSpPr>
        <p:sp>
          <p:nvSpPr>
            <p:cNvPr id="17423" name="圆角矩形 18"/>
            <p:cNvSpPr/>
            <p:nvPr/>
          </p:nvSpPr>
          <p:spPr>
            <a:xfrm>
              <a:off x="471835" y="4694581"/>
              <a:ext cx="11248331" cy="2873199"/>
            </a:xfrm>
            <a:prstGeom prst="roundRect">
              <a:avLst>
                <a:gd name="adj" fmla="val 4353"/>
              </a:avLst>
            </a:prstGeom>
            <a:noFill/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hangingPunct="0"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17424" name="矩形 19"/>
            <p:cNvSpPr/>
            <p:nvPr/>
          </p:nvSpPr>
          <p:spPr>
            <a:xfrm>
              <a:off x="883030" y="4580414"/>
              <a:ext cx="706494" cy="217234"/>
            </a:xfrm>
            <a:prstGeom prst="rect">
              <a:avLst/>
            </a:prstGeom>
            <a:solidFill>
              <a:srgbClr val="F0F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17425" name="文本框 12"/>
            <p:cNvSpPr txBox="1"/>
            <p:nvPr/>
          </p:nvSpPr>
          <p:spPr>
            <a:xfrm>
              <a:off x="952885" y="4569314"/>
              <a:ext cx="582659" cy="215648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marR="0" lvl="0" indent="0" algn="l" defTabSz="914400" rtl="0" eaLnBrk="1" fontAlgn="auto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strike="noStrike" cap="none" spc="0" normalizeH="0" baseline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OUYU Font" pitchFamily="2" charset="-122"/>
                  <a:ea typeface="DOUYU Font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defTabSz="914400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7426" name="内容占位符 25" title=""/>
          <p:cNvSpPr txBox="1"/>
          <p:nvPr/>
        </p:nvSpPr>
        <p:spPr>
          <a:xfrm>
            <a:off x="485775" y="1433513"/>
            <a:ext cx="11110913" cy="2608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</a:pPr>
            <a:r>
              <a:rPr lang="zh-CN" altLang="en-US" sz="2800">
                <a:latin typeface="Times New Roman" pitchFamily="18" charset="0"/>
                <a:ea typeface="华文楷体" pitchFamily="2" charset="-122"/>
              </a:rPr>
              <a:t>本题考查的知识点是中国特色社会主义民主。题干中的描述体现了我国发展人民民主，有利于人民群众行使民主权利，有利于推动社会主义民主建设，</a:t>
            </a:r>
            <a:r>
              <a:rPr lang="en-US" altLang="zh-CN" sz="2800">
                <a:latin typeface="宋体" pitchFamily="2" charset="-122"/>
                <a:ea typeface="华文楷体" pitchFamily="2" charset="-122"/>
              </a:rPr>
              <a:t>③④</a:t>
            </a:r>
            <a:r>
              <a:rPr lang="zh-CN" altLang="en-US" sz="2800">
                <a:latin typeface="Times New Roman" pitchFamily="18" charset="0"/>
                <a:ea typeface="华文楷体" pitchFamily="2" charset="-122"/>
              </a:rPr>
              <a:t>说法正确；</a:t>
            </a:r>
            <a:r>
              <a:rPr lang="en-US" altLang="zh-CN" sz="2800">
                <a:latin typeface="宋体" pitchFamily="2" charset="-122"/>
                <a:ea typeface="华文楷体" pitchFamily="2" charset="-122"/>
              </a:rPr>
              <a:t>①</a:t>
            </a:r>
            <a:r>
              <a:rPr lang="zh-CN" altLang="en-US" sz="2800">
                <a:latin typeface="Times New Roman" pitchFamily="18" charset="0"/>
                <a:ea typeface="华文楷体" pitchFamily="2" charset="-122"/>
              </a:rPr>
              <a:t>说法错误，基层群众美好生活需求尚未得到满足；</a:t>
            </a:r>
            <a:r>
              <a:rPr lang="en-US" altLang="zh-CN" sz="2800">
                <a:latin typeface="宋体" pitchFamily="2" charset="-122"/>
                <a:ea typeface="华文楷体" pitchFamily="2" charset="-122"/>
              </a:rPr>
              <a:t>②</a:t>
            </a:r>
            <a:r>
              <a:rPr lang="zh-CN" altLang="en-US" sz="2800">
                <a:latin typeface="Times New Roman" pitchFamily="18" charset="0"/>
                <a:ea typeface="华文楷体" pitchFamily="2" charset="-122"/>
              </a:rPr>
              <a:t>与题意不相符。</a:t>
            </a:r>
            <a:endParaRPr lang="zh-CN" altLang="en-US" sz="2800">
              <a:latin typeface="宋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7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3" name="内容占位符 3" title=""/>
          <p:cNvSpPr>
            <a:spLocks noGrp="1"/>
          </p:cNvSpPr>
          <p:nvPr>
            <p:ph idx="1"/>
          </p:nvPr>
        </p:nvSpPr>
        <p:spPr>
          <a:xfrm>
            <a:off x="455613" y="96838"/>
            <a:ext cx="11277600" cy="60928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eaLnBrk="1" hangingPunct="0">
              <a:buNone/>
            </a:pPr>
            <a:r>
              <a:rPr lang="en-US" altLang="zh-CN" sz="2800" spc="0"/>
              <a:t>6</a:t>
            </a:r>
            <a:r>
              <a:rPr lang="zh-CN" altLang="en-US" sz="2800" spc="0"/>
              <a:t>．</a:t>
            </a:r>
            <a:r>
              <a:rPr lang="en-US" altLang="zh-CN" sz="2800" spc="0">
                <a:ea typeface="黑体" pitchFamily="49" charset="-122"/>
              </a:rPr>
              <a:t>(2023·</a:t>
            </a:r>
            <a:r>
              <a:rPr lang="zh-CN" altLang="en-US" sz="2800" spc="0">
                <a:ea typeface="黑体" pitchFamily="49" charset="-122"/>
              </a:rPr>
              <a:t>江西南昌模拟</a:t>
            </a:r>
            <a:r>
              <a:rPr lang="en-US" altLang="zh-CN" sz="2800" spc="0">
                <a:ea typeface="黑体" pitchFamily="49" charset="-122"/>
              </a:rPr>
              <a:t>)</a:t>
            </a:r>
            <a:r>
              <a:rPr lang="zh-CN" altLang="en-US" sz="2800" spc="0"/>
              <a:t>今年，全国新开工改造</a:t>
            </a:r>
            <a:r>
              <a:rPr lang="en-US" altLang="zh-CN" sz="2800" spc="0"/>
              <a:t>3.9</a:t>
            </a:r>
            <a:r>
              <a:rPr lang="zh-CN" altLang="en-US" sz="2800" spc="0"/>
              <a:t>万个城镇老旧小区，本轮城镇老旧小区改造的实施方式跟过去有很大不同。</a:t>
            </a:r>
            <a:r>
              <a:rPr lang="en-US" altLang="zh-CN" sz="2800" spc="0">
                <a:latin typeface="宋体" pitchFamily="2" charset="-122"/>
              </a:rPr>
              <a:t>“</a:t>
            </a:r>
            <a:r>
              <a:rPr lang="zh-CN" altLang="en-US" sz="2800" spc="0"/>
              <a:t>改不改、改什么、怎么改</a:t>
            </a:r>
            <a:r>
              <a:rPr lang="en-US" altLang="zh-CN" sz="2800" spc="0">
                <a:latin typeface="宋体" pitchFamily="2" charset="-122"/>
              </a:rPr>
              <a:t>”</a:t>
            </a:r>
            <a:r>
              <a:rPr lang="zh-CN" altLang="en-US" sz="2800" spc="0"/>
              <a:t>要有居民充分参与，改造方案出台后，还要听取大家的意见再调整。这表明</a:t>
            </a:r>
            <a:r>
              <a:rPr lang="en-US" altLang="zh-CN" sz="2800" spc="0"/>
              <a:t>(         )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>
                <a:latin typeface="宋体" pitchFamily="2" charset="-122"/>
              </a:rPr>
              <a:t>①</a:t>
            </a:r>
            <a:r>
              <a:rPr lang="zh-CN" altLang="en-US" sz="2800" spc="0"/>
              <a:t>基层群众自治制度是我国的根本制度　</a:t>
            </a:r>
            <a:r>
              <a:rPr lang="en-US" altLang="zh-CN" sz="2800" spc="0">
                <a:latin typeface="宋体" pitchFamily="2" charset="-122"/>
              </a:rPr>
              <a:t>②</a:t>
            </a:r>
            <a:r>
              <a:rPr lang="zh-CN" altLang="en-US" sz="2800" spc="0"/>
              <a:t>居民应树立民主意识，主动参与民主决策　</a:t>
            </a:r>
            <a:r>
              <a:rPr lang="en-US" altLang="zh-CN" sz="2800" spc="0">
                <a:latin typeface="宋体" pitchFamily="2" charset="-122"/>
              </a:rPr>
              <a:t>③</a:t>
            </a:r>
            <a:r>
              <a:rPr lang="zh-CN" altLang="en-US" sz="2800" spc="0"/>
              <a:t>改造方案出台后，广泛听取民意有利于实行民主监督　</a:t>
            </a:r>
            <a:r>
              <a:rPr lang="en-US" altLang="zh-CN" sz="2800" spc="0">
                <a:latin typeface="宋体" pitchFamily="2" charset="-122"/>
              </a:rPr>
              <a:t>④</a:t>
            </a:r>
            <a:r>
              <a:rPr lang="zh-CN" altLang="en-US" sz="2800" spc="0"/>
              <a:t>我国实行人民民主，维护人民的根本利益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/>
              <a:t>A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①②</a:t>
            </a:r>
            <a:r>
              <a:rPr lang="en-US" altLang="zh-CN" sz="2800" spc="0"/>
              <a:t>   	B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①③</a:t>
            </a:r>
            <a:endParaRPr lang="zh-CN" altLang="en-US" sz="1000">
              <a:latin typeface="宋体" pitchFamily="2" charset="-122"/>
            </a:endParaRPr>
          </a:p>
          <a:p>
            <a:pPr marL="0" lvl="0" indent="0" algn="just" eaLnBrk="1" hangingPunct="0">
              <a:buNone/>
            </a:pPr>
            <a:r>
              <a:rPr lang="en-US" altLang="zh-CN" sz="2800" spc="0"/>
              <a:t>C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②④</a:t>
            </a:r>
            <a:r>
              <a:rPr lang="en-US" altLang="zh-CN" sz="2800" spc="0"/>
              <a:t>   	D</a:t>
            </a:r>
            <a:r>
              <a:rPr lang="zh-CN" altLang="en-US" sz="2800" spc="0"/>
              <a:t>．</a:t>
            </a:r>
            <a:r>
              <a:rPr lang="en-US" altLang="zh-CN" sz="2800" spc="0">
                <a:latin typeface="宋体" pitchFamily="2" charset="-122"/>
              </a:rPr>
              <a:t>③④</a:t>
            </a:r>
            <a:endParaRPr lang="en-US" altLang="zh-CN" sz="1000">
              <a:latin typeface="宋体" pitchFamily="2" charset="-122"/>
              <a:ea typeface="Courier New" panose="02070309020205020404" pitchFamily="49" charset="0"/>
            </a:endParaRPr>
          </a:p>
        </p:txBody>
      </p:sp>
      <p:sp>
        <p:nvSpPr>
          <p:cNvPr id="18434" name="圆角矩形 4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35" name="圆角矩形 5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36" name="圆角矩形 6" title="">
            <a:hlinkClick r:id="rId4" action="ppaction://hlinksldjump?num=8"/>
          </p:cNvPr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37" name="圆角矩形 7" title="">
            <a:hlinkClick r:id="rId5" action="ppaction://hlinksldjump?num=10"/>
          </p:cNvPr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38" name="圆角矩形 8" title="">
            <a:hlinkClick r:id="rId6" action="ppaction://hlinksldjump?num=12"/>
          </p:cNvPr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39" name="圆角矩形 9" title="">
            <a:hlinkClick r:id="rId7" action="ppaction://hlinksldjump?num=14"/>
          </p:cNvPr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6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8440" name="圆角矩形 10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41" name="圆角矩形 11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42" name="圆角矩形 12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43" name="圆角矩形 13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44" name="圆角矩形 14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45" name="圆角矩形 15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46" name="圆角矩形 16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8447" name="矩形 17" title=""/>
          <p:cNvSpPr/>
          <p:nvPr/>
        </p:nvSpPr>
        <p:spPr>
          <a:xfrm>
            <a:off x="3665538" y="2143125"/>
            <a:ext cx="423863" cy="523875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  <a:buFontTx/>
            </a:pPr>
            <a:r>
              <a:rPr lang="en-US" altLang="zh-CN" sz="2800" spc="0">
                <a:solidFill>
                  <a:srgbClr val="FF0000"/>
                </a:solidFill>
                <a:latin typeface="Times New Roman"/>
                <a:ea typeface="方正中等线简体"/>
              </a:rPr>
              <a:t>C</a:t>
            </a:r>
            <a:endParaRPr lang="zh-CN" altLang="en-US" sz="2800">
              <a:solidFill>
                <a:srgbClr val="FF0000"/>
              </a:solidFill>
              <a:latin typeface="Times New Roman"/>
              <a:ea typeface="方正中等线简体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19457" name="组合 7" title=""/>
          <p:cNvGrpSpPr/>
          <p:nvPr/>
        </p:nvGrpSpPr>
        <p:grpSpPr>
          <a:xfrm>
            <a:off x="471488" y="1357313"/>
            <a:ext cx="11247437" cy="2359025"/>
            <a:chOff x="471835" y="4569314"/>
            <a:chExt cx="11248331" cy="2356545"/>
          </a:xfrm>
        </p:grpSpPr>
        <p:sp>
          <p:nvSpPr>
            <p:cNvPr id="19458" name="圆角矩形 3"/>
            <p:cNvSpPr/>
            <p:nvPr/>
          </p:nvSpPr>
          <p:spPr>
            <a:xfrm>
              <a:off x="471835" y="4694594"/>
              <a:ext cx="11248331" cy="2231265"/>
            </a:xfrm>
            <a:prstGeom prst="roundRect">
              <a:avLst>
                <a:gd name="adj" fmla="val 4353"/>
              </a:avLst>
            </a:prstGeom>
            <a:noFill/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hangingPunct="0"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19459" name="矩形 4"/>
            <p:cNvSpPr/>
            <p:nvPr/>
          </p:nvSpPr>
          <p:spPr>
            <a:xfrm>
              <a:off x="883030" y="4580414"/>
              <a:ext cx="706494" cy="217259"/>
            </a:xfrm>
            <a:prstGeom prst="rect">
              <a:avLst/>
            </a:prstGeom>
            <a:solidFill>
              <a:srgbClr val="F0F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19460" name="文本框 12"/>
            <p:cNvSpPr txBox="1"/>
            <p:nvPr/>
          </p:nvSpPr>
          <p:spPr>
            <a:xfrm>
              <a:off x="952885" y="4569314"/>
              <a:ext cx="582659" cy="21567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marR="0" lvl="0" indent="0" algn="l" defTabSz="914400" rtl="0" eaLnBrk="1" fontAlgn="auto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strike="noStrike" cap="none" spc="0" normalizeH="0" baseline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OUYU Font" pitchFamily="2" charset="-122"/>
                  <a:ea typeface="DOUYU Font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defTabSz="914400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9461" name="内容占位符 25" title=""/>
          <p:cNvSpPr txBox="1"/>
          <p:nvPr/>
        </p:nvSpPr>
        <p:spPr>
          <a:xfrm>
            <a:off x="485775" y="1647825"/>
            <a:ext cx="11110913" cy="1962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</a:pPr>
            <a:r>
              <a:rPr lang="zh-CN" altLang="en-US" sz="2800">
                <a:latin typeface="Times New Roman" pitchFamily="18" charset="0"/>
                <a:ea typeface="华文楷体" pitchFamily="2" charset="-122"/>
              </a:rPr>
              <a:t>我国社会主义民主是最广泛、最真实、最管用的民主。材料表明居民应树立民主意识，主动参与民主决策；我国实行人民民主，维护人民的根本利益，故</a:t>
            </a:r>
            <a:r>
              <a:rPr lang="en-US" altLang="zh-CN" sz="2800">
                <a:latin typeface="宋体" pitchFamily="2" charset="-122"/>
                <a:ea typeface="华文楷体" pitchFamily="2" charset="-122"/>
              </a:rPr>
              <a:t>②④</a:t>
            </a:r>
            <a:r>
              <a:rPr lang="zh-CN" altLang="en-US" sz="2800">
                <a:latin typeface="Times New Roman" pitchFamily="18" charset="0"/>
                <a:ea typeface="华文楷体" pitchFamily="2" charset="-122"/>
              </a:rPr>
              <a:t>正确。</a:t>
            </a:r>
            <a:endParaRPr lang="zh-CN" altLang="en-US" sz="2800">
              <a:latin typeface="宋体" pitchFamily="2" charset="-122"/>
              <a:ea typeface="华文楷体" pitchFamily="2" charset="-122"/>
            </a:endParaRPr>
          </a:p>
        </p:txBody>
      </p:sp>
      <p:sp>
        <p:nvSpPr>
          <p:cNvPr id="19462" name="圆角矩形 7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9463" name="圆角矩形 8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9464" name="圆角矩形 9" title="">
            <a:hlinkClick r:id="rId4" action="ppaction://hlinksldjump?num=8"/>
          </p:cNvPr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9465" name="圆角矩形 10" title="">
            <a:hlinkClick r:id="rId5" action="ppaction://hlinksldjump?num=10"/>
          </p:cNvPr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9466" name="圆角矩形 11" title="">
            <a:hlinkClick r:id="rId6" action="ppaction://hlinksldjump?num=12"/>
          </p:cNvPr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9467" name="圆角矩形 12" title="">
            <a:hlinkClick r:id="rId7" action="ppaction://hlinksldjump?num=14"/>
          </p:cNvPr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6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19468" name="圆角矩形 13" title=""/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9469" name="圆角矩形 14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9470" name="圆角矩形 15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9471" name="圆角矩形 16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9472" name="圆角矩形 17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9473" name="圆角矩形 18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19474" name="圆角矩形 19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1" name="内容占位符 3" title=""/>
          <p:cNvSpPr>
            <a:spLocks noGrp="1"/>
          </p:cNvSpPr>
          <p:nvPr>
            <p:ph idx="1"/>
          </p:nvPr>
        </p:nvSpPr>
        <p:spPr>
          <a:xfrm>
            <a:off x="455613" y="214313"/>
            <a:ext cx="11277600" cy="55340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7</a:t>
            </a:r>
            <a:r>
              <a:rPr lang="zh-CN" altLang="en-US" sz="2800" u="none" spc="0" baseline="0">
                <a:ea typeface="方正中等线简体"/>
              </a:rPr>
              <a:t>．全过程人民民主是中国特色社会主义民主政治建设的重要成果，是推进国家治理现代化的重要动力。习近平总书记指出：</a:t>
            </a:r>
            <a:r>
              <a:rPr lang="zh-CN" altLang="en-US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我们走的是一条中国特色社会主义政治发展道路，人民民主是一种全过程的民主。</a:t>
            </a:r>
            <a:r>
              <a:rPr lang="zh-CN" altLang="en-US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下列选项所述事例不能体现全过程人民民主的是</a:t>
            </a:r>
            <a:r>
              <a:rPr lang="en-US" altLang="zh-CN" sz="2800" u="none" spc="0" baseline="0">
                <a:ea typeface="方正中等线简体"/>
              </a:rPr>
              <a:t>(        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A</a:t>
            </a:r>
            <a:r>
              <a:rPr lang="zh-CN" altLang="en-US" sz="2800" u="none" spc="0" baseline="0">
                <a:ea typeface="方正中等线简体"/>
              </a:rPr>
              <a:t>．通过基层群众性自治组织，人民群众直接参与公共事务的管理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B</a:t>
            </a:r>
            <a:r>
              <a:rPr lang="zh-CN" altLang="en-US" sz="2800" u="none" spc="0" baseline="0">
                <a:ea typeface="方正中等线简体"/>
              </a:rPr>
              <a:t>．人民通过人大对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一府一委两院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的工作进行监督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C</a:t>
            </a:r>
            <a:r>
              <a:rPr lang="zh-CN" altLang="en-US" sz="2800" u="none" spc="0" baseline="0">
                <a:ea typeface="方正中等线简体"/>
              </a:rPr>
              <a:t>．教育部印发规划方案，将法治教育纳入中小学课后服务范围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D</a:t>
            </a:r>
            <a:r>
              <a:rPr lang="zh-CN" altLang="en-US" sz="2800" u="none" spc="0" baseline="0">
                <a:ea typeface="方正中等线简体"/>
              </a:rPr>
              <a:t>．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“</a:t>
            </a:r>
            <a:r>
              <a:rPr lang="zh-CN" altLang="en-US" sz="2800" u="none" spc="0" baseline="0">
                <a:ea typeface="方正中等线简体"/>
              </a:rPr>
              <a:t>十四五</a:t>
            </a:r>
            <a:r>
              <a:rPr lang="en-US" altLang="zh-CN" sz="2800" u="none" spc="0" baseline="0">
                <a:latin typeface="宋体" pitchFamily="2" charset="-122"/>
                <a:ea typeface="方正中等线简体"/>
              </a:rPr>
              <a:t>”</a:t>
            </a:r>
            <a:r>
              <a:rPr lang="zh-CN" altLang="en-US" sz="2800" u="none" spc="0" baseline="0">
                <a:ea typeface="方正中等线简体"/>
              </a:rPr>
              <a:t>规划的制定过程中通过互联网向社会广泛征集意见建议</a:t>
            </a:r>
            <a:endParaRPr lang="zh-CN" altLang="zh-CN" sz="1000" u="none" baseline="0">
              <a:latin typeface="宋体" pitchFamily="2" charset="-122"/>
            </a:endParaRPr>
          </a:p>
        </p:txBody>
      </p:sp>
      <p:sp>
        <p:nvSpPr>
          <p:cNvPr id="20482" name="圆角矩形 3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83" name="圆角矩形 4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84" name="圆角矩形 5" title="">
            <a:hlinkClick r:id="rId4" action="ppaction://hlinksldjump?num=8"/>
          </p:cNvPr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85" name="圆角矩形 6" title="">
            <a:hlinkClick r:id="rId5" action="ppaction://hlinksldjump?num=10"/>
          </p:cNvPr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86" name="圆角矩形 7" title="">
            <a:hlinkClick r:id="rId6" action="ppaction://hlinksldjump?num=12"/>
          </p:cNvPr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87" name="圆角矩形 8" title="">
            <a:hlinkClick r:id="rId7" action="ppaction://hlinksldjump?num=14"/>
          </p:cNvPr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88" name="圆角矩形 9" title="">
            <a:hlinkClick r:id="rId8" action="ppaction://hlinksldjump?num=16"/>
          </p:cNvPr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7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20489" name="圆角矩形 10" title=""/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8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90" name="圆角矩形 11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91" name="圆角矩形 12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92" name="圆角矩形 13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93" name="圆角矩形 14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94" name="圆角矩形 15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0495" name="矩形 16" title=""/>
          <p:cNvSpPr/>
          <p:nvPr/>
        </p:nvSpPr>
        <p:spPr>
          <a:xfrm>
            <a:off x="8310563" y="2286000"/>
            <a:ext cx="422275" cy="523875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  <a:buFontTx/>
            </a:pPr>
            <a:r>
              <a:rPr lang="en-US" altLang="zh-CN" sz="2800" spc="0">
                <a:solidFill>
                  <a:srgbClr val="FF0000"/>
                </a:solidFill>
                <a:latin typeface="Times New Roman"/>
                <a:ea typeface="方正中等线简体"/>
              </a:rPr>
              <a:t>C</a:t>
            </a:r>
            <a:endParaRPr lang="zh-CN" altLang="en-US" sz="2800">
              <a:solidFill>
                <a:srgbClr val="FF0000"/>
              </a:solidFill>
              <a:latin typeface="Times New Roman"/>
              <a:ea typeface="方正中等线简体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5" name="内容占位符 3" title=""/>
          <p:cNvSpPr>
            <a:spLocks noGrp="1"/>
          </p:cNvSpPr>
          <p:nvPr>
            <p:ph idx="1"/>
          </p:nvPr>
        </p:nvSpPr>
        <p:spPr>
          <a:xfrm>
            <a:off x="455613" y="857250"/>
            <a:ext cx="11277600" cy="21288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8</a:t>
            </a:r>
            <a:r>
              <a:rPr lang="zh-CN" altLang="en-US" sz="2800" u="none" spc="0" baseline="0">
                <a:ea typeface="方正中等线简体"/>
              </a:rPr>
              <a:t>．图中的公民参与民主生活的方式是</a:t>
            </a:r>
            <a:r>
              <a:rPr lang="en-US" altLang="zh-CN" sz="2800" u="none" spc="0" baseline="0">
                <a:ea typeface="方正中等线简体"/>
              </a:rPr>
              <a:t>(         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A</a:t>
            </a:r>
            <a:r>
              <a:rPr lang="zh-CN" altLang="en-US" sz="2800" u="none" spc="0" baseline="0">
                <a:ea typeface="方正中等线简体"/>
              </a:rPr>
              <a:t>．民主选举</a:t>
            </a:r>
            <a:r>
              <a:rPr lang="en-US" altLang="zh-CN" sz="2800" u="none" spc="0" baseline="0">
                <a:ea typeface="方正中等线简体"/>
              </a:rPr>
              <a:t>   	B</a:t>
            </a:r>
            <a:r>
              <a:rPr lang="zh-CN" altLang="en-US" sz="2800" u="none" spc="0" baseline="0">
                <a:ea typeface="方正中等线简体"/>
              </a:rPr>
              <a:t>．民主管理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C</a:t>
            </a:r>
            <a:r>
              <a:rPr lang="zh-CN" altLang="en-US" sz="2800" u="none" spc="0" baseline="0">
                <a:ea typeface="方正中等线简体"/>
              </a:rPr>
              <a:t>．民主监督</a:t>
            </a:r>
            <a:r>
              <a:rPr lang="en-US" altLang="zh-CN" sz="2800" u="none" spc="0" baseline="0">
                <a:ea typeface="方正中等线简体"/>
              </a:rPr>
              <a:t>   	D</a:t>
            </a:r>
            <a:r>
              <a:rPr lang="zh-CN" altLang="en-US" sz="2800" u="none" spc="0" baseline="0">
                <a:ea typeface="方正中等线简体"/>
              </a:rPr>
              <a:t>．民主决策</a:t>
            </a:r>
            <a:endParaRPr lang="zh-CN" altLang="zh-CN" sz="1000" u="none" baseline="0">
              <a:latin typeface="宋体" pitchFamily="2" charset="-122"/>
            </a:endParaRPr>
          </a:p>
        </p:txBody>
      </p:sp>
      <p:sp>
        <p:nvSpPr>
          <p:cNvPr id="21506" name="圆角矩形 3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1507" name="圆角矩形 4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1508" name="圆角矩形 5" title="">
            <a:hlinkClick r:id="rId4" action="ppaction://hlinksldjump?num=8"/>
          </p:cNvPr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1509" name="圆角矩形 6" title="">
            <a:hlinkClick r:id="rId5" action="ppaction://hlinksldjump?num=10"/>
          </p:cNvPr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1510" name="圆角矩形 7" title="">
            <a:hlinkClick r:id="rId6" action="ppaction://hlinksldjump?num=12"/>
          </p:cNvPr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1511" name="圆角矩形 8" title="">
            <a:hlinkClick r:id="rId7" action="ppaction://hlinksldjump?num=14"/>
          </p:cNvPr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1512" name="圆角矩形 9" title="">
            <a:hlinkClick r:id="rId8" action="ppaction://hlinksldjump?num=16"/>
          </p:cNvPr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1513" name="圆角矩形 10" title="">
            <a:hlinkClick r:id="rId9" action="ppaction://hlinksldjump?num=17"/>
          </p:cNvPr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8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21514" name="圆角矩形 11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1515" name="圆角矩形 12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1516" name="圆角矩形 13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1517" name="圆角矩形 14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1518" name="圆角矩形 15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pic>
        <p:nvPicPr>
          <p:cNvPr id="21519" name="Picture 34" title=""/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453438" y="1000125"/>
            <a:ext cx="2909887" cy="2286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20" name="矩形 18" title=""/>
          <p:cNvSpPr/>
          <p:nvPr/>
        </p:nvSpPr>
        <p:spPr>
          <a:xfrm>
            <a:off x="6738938" y="1000125"/>
            <a:ext cx="442913" cy="523875"/>
          </a:xfrm>
          <a:prstGeom prst="rect">
            <a:avLst/>
          </a:prstGeom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  <a:buFontTx/>
            </a:pPr>
            <a:r>
              <a:rPr lang="en-US" altLang="zh-CN" sz="2800" spc="0">
                <a:solidFill>
                  <a:srgbClr val="FF0000"/>
                </a:solidFill>
                <a:latin typeface="Times New Roman"/>
                <a:ea typeface="方正中等线简体"/>
              </a:rPr>
              <a:t>D</a:t>
            </a:r>
            <a:endParaRPr lang="zh-CN" altLang="en-US" sz="2800">
              <a:solidFill>
                <a:srgbClr val="FF0000"/>
              </a:solidFill>
              <a:latin typeface="Times New Roman"/>
              <a:ea typeface="方正中等线简体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29" name="圆角矩形 3" title="">
            <a:hlinkClick r:id="rId2" action="ppaction://hlinksldjump?num=4"/>
          </p:cNvPr>
          <p:cNvSpPr/>
          <p:nvPr/>
        </p:nvSpPr>
        <p:spPr>
          <a:xfrm>
            <a:off x="3497263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2530" name="圆角矩形 4" title="">
            <a:hlinkClick r:id="rId3" action="ppaction://hlinksldjump?num=6"/>
          </p:cNvPr>
          <p:cNvSpPr/>
          <p:nvPr/>
        </p:nvSpPr>
        <p:spPr>
          <a:xfrm>
            <a:off x="3890963" y="6392863"/>
            <a:ext cx="288925" cy="287338"/>
          </a:xfrm>
          <a:prstGeom prst="roundRect">
            <a:avLst>
              <a:gd name="adj" fmla="val 4908"/>
            </a:avLst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2531" name="圆角矩形 5" title="">
            <a:hlinkClick r:id="rId4" action="ppaction://hlinksldjump?num=8"/>
          </p:cNvPr>
          <p:cNvSpPr/>
          <p:nvPr/>
        </p:nvSpPr>
        <p:spPr>
          <a:xfrm>
            <a:off x="4286250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2532" name="圆角矩形 6" title="">
            <a:hlinkClick r:id="rId5" action="ppaction://hlinksldjump?num=10"/>
          </p:cNvPr>
          <p:cNvSpPr/>
          <p:nvPr/>
        </p:nvSpPr>
        <p:spPr>
          <a:xfrm>
            <a:off x="468153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4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2533" name="圆角矩形 7" title="">
            <a:hlinkClick r:id="rId6" action="ppaction://hlinksldjump?num=12"/>
          </p:cNvPr>
          <p:cNvSpPr/>
          <p:nvPr/>
        </p:nvSpPr>
        <p:spPr>
          <a:xfrm>
            <a:off x="5076825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5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2534" name="圆角矩形 8" title="">
            <a:hlinkClick r:id="rId7" action="ppaction://hlinksldjump?num=14"/>
          </p:cNvPr>
          <p:cNvSpPr/>
          <p:nvPr/>
        </p:nvSpPr>
        <p:spPr>
          <a:xfrm>
            <a:off x="5470525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6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2535" name="圆角矩形 9" title="">
            <a:hlinkClick r:id="rId8" action="ppaction://hlinksldjump?num=16"/>
          </p:cNvPr>
          <p:cNvSpPr/>
          <p:nvPr/>
        </p:nvSpPr>
        <p:spPr>
          <a:xfrm>
            <a:off x="5865813" y="6392863"/>
            <a:ext cx="288925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7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2536" name="圆角矩形 10" title="">
            <a:hlinkClick r:id="rId9" action="ppaction://hlinksldjump?num=17"/>
          </p:cNvPr>
          <p:cNvSpPr/>
          <p:nvPr/>
        </p:nvSpPr>
        <p:spPr>
          <a:xfrm>
            <a:off x="6261100" y="6392863"/>
            <a:ext cx="287338" cy="287338"/>
          </a:xfrm>
          <a:prstGeom prst="roundRect">
            <a:avLst/>
          </a:prstGeom>
          <a:solidFill>
            <a:srgbClr val="2159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Times New Roman"/>
              </a:defRPr>
            </a:lvl6pPr>
            <a:lvl7pPr>
              <a:defRPr lang="zh-CN">
                <a:solidFill>
                  <a:srgbClr val="FFFFFF"/>
                </a:solidFill>
                <a:latin typeface="Times New Roman"/>
              </a:defRPr>
            </a:lvl7pPr>
            <a:lvl8pPr>
              <a:defRPr lang="zh-CN">
                <a:solidFill>
                  <a:srgbClr val="FFFFFF"/>
                </a:solidFill>
                <a:latin typeface="Times New Roman"/>
              </a:defRPr>
            </a:lvl8pPr>
            <a:lvl9pPr>
              <a:defRPr lang="zh-CN">
                <a:solidFill>
                  <a:srgbClr val="FFFFFF"/>
                </a:solidFill>
                <a:latin typeface="Times New Roman"/>
              </a:defRPr>
            </a:lvl9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chemeClr val="bg1"/>
                </a:solidFill>
                <a:latin typeface="Times New Roman" pitchFamily="18" charset="0"/>
              </a:rPr>
              <a:t>8</a:t>
            </a:r>
            <a:endParaRPr lang="zh-CN" altLang="en-US" sz="16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22537" name="圆角矩形 11" title=""/>
          <p:cNvSpPr/>
          <p:nvPr/>
        </p:nvSpPr>
        <p:spPr>
          <a:xfrm>
            <a:off x="6656388" y="6392863"/>
            <a:ext cx="287338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9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2538" name="圆角矩形 12" title=""/>
          <p:cNvSpPr/>
          <p:nvPr/>
        </p:nvSpPr>
        <p:spPr>
          <a:xfrm>
            <a:off x="70500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10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2539" name="圆角矩形 13" title=""/>
          <p:cNvSpPr/>
          <p:nvPr/>
        </p:nvSpPr>
        <p:spPr>
          <a:xfrm>
            <a:off x="7481888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11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2540" name="圆角矩形 14" title=""/>
          <p:cNvSpPr/>
          <p:nvPr/>
        </p:nvSpPr>
        <p:spPr>
          <a:xfrm>
            <a:off x="79121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12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sp>
        <p:nvSpPr>
          <p:cNvPr id="22541" name="圆角矩形 15" title=""/>
          <p:cNvSpPr/>
          <p:nvPr/>
        </p:nvSpPr>
        <p:spPr>
          <a:xfrm>
            <a:off x="8343900" y="6392863"/>
            <a:ext cx="323850" cy="287338"/>
          </a:xfrm>
          <a:prstGeom prst="roundRect">
            <a:avLst/>
          </a:prstGeom>
          <a:solidFill>
            <a:sysClr val="window" lastClr="FFFFFF"/>
          </a:solidFill>
          <a:ln w="12700" cap="flat" cmpd="sng" algn="ctr">
            <a:solidFill>
              <a:sysClr val="window" lastClr="FFFFFF">
                <a:lumMod val="75000"/>
              </a:sysClr>
            </a:solidFill>
            <a:prstDash val="solid"/>
            <a:miter lim="800000"/>
          </a:ln>
          <a:effectLst/>
        </p:spPr>
        <p:txBody>
          <a:bodyPr lIns="0" rIns="0"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600" spc="0">
                <a:solidFill>
                  <a:srgbClr val="7F7F7F"/>
                </a:solidFill>
                <a:latin typeface="Arial"/>
                <a:ea typeface="微软雅黑" pitchFamily="34" charset="-122"/>
              </a:rPr>
              <a:t>13</a:t>
            </a:r>
            <a:endParaRPr lang="zh-CN" altLang="en-US" sz="1600">
              <a:solidFill>
                <a:srgbClr val="7F7F7F"/>
              </a:solidFill>
              <a:latin typeface="Arial"/>
              <a:ea typeface="微软雅黑" pitchFamily="34" charset="-122"/>
            </a:endParaRPr>
          </a:p>
        </p:txBody>
      </p:sp>
      <p:grpSp>
        <p:nvGrpSpPr>
          <p:cNvPr id="22542" name="组合 7" title=""/>
          <p:cNvGrpSpPr/>
          <p:nvPr/>
        </p:nvGrpSpPr>
        <p:grpSpPr>
          <a:xfrm>
            <a:off x="471488" y="1357313"/>
            <a:ext cx="11247437" cy="2359025"/>
            <a:chOff x="471835" y="4569314"/>
            <a:chExt cx="11248331" cy="2356545"/>
          </a:xfrm>
        </p:grpSpPr>
        <p:sp>
          <p:nvSpPr>
            <p:cNvPr id="22543" name="圆角矩形 20"/>
            <p:cNvSpPr/>
            <p:nvPr/>
          </p:nvSpPr>
          <p:spPr>
            <a:xfrm>
              <a:off x="471835" y="4694594"/>
              <a:ext cx="11248331" cy="2231265"/>
            </a:xfrm>
            <a:prstGeom prst="roundRect">
              <a:avLst>
                <a:gd name="adj" fmla="val 4353"/>
              </a:avLst>
            </a:prstGeom>
            <a:noFill/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hangingPunct="0"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22544" name="矩形 21"/>
            <p:cNvSpPr/>
            <p:nvPr/>
          </p:nvSpPr>
          <p:spPr>
            <a:xfrm>
              <a:off x="883030" y="4580414"/>
              <a:ext cx="706494" cy="217259"/>
            </a:xfrm>
            <a:prstGeom prst="rect">
              <a:avLst/>
            </a:prstGeom>
            <a:solidFill>
              <a:srgbClr val="F0F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Times New Roman"/>
                </a:defRPr>
              </a:lvl6pPr>
              <a:lvl7pPr>
                <a:defRPr lang="zh-CN">
                  <a:solidFill>
                    <a:srgbClr val="FFFFFF"/>
                  </a:solidFill>
                  <a:latin typeface="Times New Roman"/>
                </a:defRPr>
              </a:lvl7pPr>
              <a:lvl8pPr>
                <a:defRPr lang="zh-CN">
                  <a:solidFill>
                    <a:srgbClr val="FFFFFF"/>
                  </a:solidFill>
                  <a:latin typeface="Times New Roman"/>
                </a:defRPr>
              </a:lvl8pPr>
              <a:lvl9pPr>
                <a:defRPr lang="zh-CN">
                  <a:solidFill>
                    <a:srgbClr val="FFFFFF"/>
                  </a:solidFill>
                  <a:latin typeface="Times New Roman"/>
                </a:defRPr>
              </a:lvl9pPr>
            </a:lstStyle>
            <a:p>
              <a:pPr marL="0" lvl="0" indent="0" algn="ctr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sp>
          <p:nvSpPr>
            <p:cNvPr id="22545" name="文本框 12"/>
            <p:cNvSpPr txBox="1"/>
            <p:nvPr/>
          </p:nvSpPr>
          <p:spPr>
            <a:xfrm>
              <a:off x="952885" y="4569314"/>
              <a:ext cx="582659" cy="21567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/>
          </p:spPr>
          <p:txBody>
            <a:bodyPr anchor="t" anchorCtr="0"/>
            <a:lstStyle>
              <a:defPPr>
                <a:defRPr lang="zh-CN"/>
              </a:defPPr>
              <a:lvl1pPr marL="0" marR="0" lvl="0" indent="0" algn="l" defTabSz="914400" rtl="0" eaLnBrk="1" fontAlgn="auto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strike="noStrike" cap="none" spc="0" normalizeH="0" baseline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DOUYU Font" pitchFamily="2" charset="-122"/>
                  <a:ea typeface="DOUYU Font" pitchFamily="2" charset="-122"/>
                </a:defRPr>
              </a:lvl1pPr>
              <a:lvl2pPr marL="609600" indent="-1524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1219200" indent="-3048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828800" indent="-4572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2438400" indent="-609600" algn="l" defTabSz="1217612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24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defTabSz="914400" fontAlgn="base" hangingPunct="0">
                <a:spcBef>
                  <a:spcPct val="0"/>
                </a:spcBef>
                <a:spcAft>
                  <a:spcPct val="0"/>
                </a:spcAft>
                <a:buClrTx/>
                <a:buFontTx/>
              </a:pPr>
              <a:endParaRPr lang="zh-CN" altLang="en-US" sz="1800">
                <a:solidFill>
                  <a:srgbClr val="FFFFFF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22546" name="内容占位符 25" title=""/>
          <p:cNvSpPr txBox="1"/>
          <p:nvPr/>
        </p:nvSpPr>
        <p:spPr>
          <a:xfrm>
            <a:off x="485775" y="1647825"/>
            <a:ext cx="11110913" cy="1962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FontTx/>
            </a:pPr>
            <a:r>
              <a:rPr lang="zh-CN" altLang="zh-CN" sz="2800">
                <a:latin typeface="Times New Roman"/>
                <a:ea typeface="华文楷体"/>
              </a:rPr>
              <a:t>本题考查的知识点是中国特色社会主义民主。图中内容体现了社会听证制度，这是公民参与民主决策的制度之一，故</a:t>
            </a:r>
            <a:r>
              <a:rPr lang="en-US" altLang="zh-CN" sz="2800">
                <a:latin typeface="Times New Roman"/>
                <a:ea typeface="华文楷体"/>
              </a:rPr>
              <a:t>D</a:t>
            </a:r>
            <a:r>
              <a:rPr lang="zh-CN" altLang="zh-CN" sz="2800">
                <a:latin typeface="Times New Roman"/>
                <a:ea typeface="华文楷体"/>
              </a:rPr>
              <a:t>说法正确，符合题意；</a:t>
            </a:r>
            <a:r>
              <a:rPr lang="en-US" altLang="zh-CN" sz="2800">
                <a:latin typeface="Times New Roman"/>
                <a:ea typeface="华文楷体"/>
              </a:rPr>
              <a:t>A</a:t>
            </a:r>
            <a:r>
              <a:rPr lang="zh-CN" altLang="zh-CN" sz="2800">
                <a:latin typeface="Times New Roman"/>
                <a:ea typeface="华文楷体"/>
              </a:rPr>
              <a:t>、</a:t>
            </a:r>
            <a:r>
              <a:rPr lang="en-US" altLang="zh-CN" sz="2800">
                <a:latin typeface="Times New Roman"/>
                <a:ea typeface="华文楷体"/>
              </a:rPr>
              <a:t>B</a:t>
            </a:r>
            <a:r>
              <a:rPr lang="zh-CN" altLang="zh-CN" sz="2800">
                <a:latin typeface="Times New Roman"/>
                <a:ea typeface="华文楷体"/>
              </a:rPr>
              <a:t>、</a:t>
            </a:r>
            <a:r>
              <a:rPr lang="en-US" altLang="zh-CN" sz="2800">
                <a:latin typeface="Times New Roman"/>
                <a:ea typeface="华文楷体"/>
              </a:rPr>
              <a:t>C</a:t>
            </a:r>
            <a:r>
              <a:rPr lang="zh-CN" altLang="zh-CN" sz="2800">
                <a:latin typeface="Times New Roman"/>
                <a:ea typeface="华文楷体"/>
              </a:rPr>
              <a:t>的说法与题意不相符，均可排除。</a:t>
            </a:r>
            <a:endParaRPr lang="zh-CN" altLang="zh-CN" sz="2800">
              <a:latin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4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2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https://d.book118.com/415211234323011040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Arial Black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  <a:cs typeface="Times New Roman" panose="02020603050405020304" pitchFamily="18" charset="0"/>
          </a:defRPr>
        </a:defPPr>
      </a:lstStyle>
    </a:spDef>
    <a:lnDef>
      <a:spPr bwMode="auto"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/>
      <a:lstStyle/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1">
      <vt:lpstr>Arial</vt:lpstr>
      <vt:lpstr>Calibri</vt:lpstr>
      <vt:lpstr>Arial Black</vt:lpstr>
      <vt:lpstr>宋体</vt:lpstr>
      <vt:lpstr>黑体</vt:lpstr>
      <vt:lpstr>微软雅黑</vt:lpstr>
      <vt:lpstr>Times New Roman</vt:lpstr>
      <vt:lpstr>方正中等线简体</vt:lpstr>
      <vt:lpstr>DOUYU Font</vt:lpstr>
      <vt:lpstr>华文楷体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2024-09-01T05:14:24.797</cp:lastPrinted>
  <dcterms:created xsi:type="dcterms:W3CDTF">2024-08-31T21:14:24Z</dcterms:created>
  <dcterms:modified xsi:type="dcterms:W3CDTF">2024-08-31T21:14:26Z</dcterms:modified>
</cp:coreProperties>
</file>