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DNOUDQ+MACEPK+MicrosoftYaHei"/>
      <p:regular r:id="rId18"/>
    </p:embeddedFont>
    <p:embeddedFont>
      <p:font typeface="FWOPCF+MS-UIGothic"/>
      <p:regular r:id="rId19"/>
    </p:embeddedFont>
    <p:embeddedFont>
      <p:font typeface="KABQUS+QPWGIQ+ArialMT"/>
      <p:regular r:id="rId20"/>
    </p:embeddedFont>
    <p:embeddedFont>
      <p:font typeface="MUSBGV+UORELR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D8999-9AFE-4155-B114-C2C2E3468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08AB4-D0E7-444F-A9E0-FDC4F9EFB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E79D7-BA75-44E9-99EA-4907995A7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92374-263D-4600-8EC4-167EDF5D2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6D492F-6EBF-4B49-BB4E-F8DC9392C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45114C-A2FC-402F-AA3C-C38431876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7F5834-3A25-4A34-BA02-702C90AB2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15C40-10FB-4D8A-A4BD-2B7D2A2B5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A6F90-6C49-4DE6-8F53-430FD9287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7F208-BF7E-4CA1-8F41-4617B9E50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36146-7E10-4FC9-9918-76A311F54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31014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902950" y="380305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B3"/>
                </a:solidFill>
                <a:latin typeface="DNOUDQ+MACEPK+MicrosoftYaHei"/>
                <a:cs typeface="DNOUDQ+MACEPK+MicrosoftYaHei"/>
              </a:rPr>
              <a:t>REPORTING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33340" y="1612259"/>
            <a:ext cx="2348238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B3"/>
                </a:solidFill>
                <a:latin typeface="DNOUDQ+MACEPK+MicrosoftYaHei"/>
                <a:cs typeface="DNOUDQ+MACEPK+MicrosoftYaHei"/>
              </a:rPr>
              <a:t>2023</a:t>
            </a:r>
            <a:r>
              <a:rPr sz="1400">
                <a:solidFill>
                  <a:srgbClr val="FFFFB3"/>
                </a:solidFill>
                <a:latin typeface="DNOUDQ+MACEPK+MicrosoftYaHei"/>
                <a:cs typeface="DNOUDQ+MACEPK+MicrosoftYaHei"/>
              </a:rPr>
              <a:t> </a:t>
            </a:r>
            <a:r>
              <a:rPr sz="1400" spc="20">
                <a:solidFill>
                  <a:srgbClr val="FFFFB3"/>
                </a:solidFill>
                <a:latin typeface="DNOUDQ+MACEPK+MicrosoftYaHei"/>
                <a:cs typeface="DNOUDQ+MACEPK+MicrosoftYaHei"/>
              </a:rPr>
              <a:t>WORK</a:t>
            </a:r>
            <a:r>
              <a:rPr sz="1400">
                <a:solidFill>
                  <a:srgbClr val="FFFFB3"/>
                </a:solidFill>
                <a:latin typeface="DNOUDQ+MACEPK+MicrosoftYaHei"/>
                <a:cs typeface="DNOUDQ+MACEPK+MicrosoftYaHei"/>
              </a:rPr>
              <a:t> </a:t>
            </a:r>
            <a:r>
              <a:rPr sz="1400" spc="20">
                <a:solidFill>
                  <a:srgbClr val="FFFFB3"/>
                </a:solidFill>
                <a:latin typeface="DNOUDQ+MACEPK+MicrosoftYaHei"/>
                <a:cs typeface="DNOUDQ+MACEPK+MicrosoftYaHei"/>
              </a:rPr>
              <a:t>SUMMARY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388120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B3"/>
                </a:solidFill>
                <a:latin typeface="FWOPCF+MS-UIGothic"/>
                <a:cs typeface="FWOPCF+MS-UIGothic"/>
              </a:rPr>
              <a:t>眼科常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规护</a:t>
            </a:r>
            <a:r>
              <a:rPr sz="4950">
                <a:solidFill>
                  <a:srgbClr val="FFFFB3"/>
                </a:solidFill>
                <a:latin typeface="FWOPCF+MS-UIGothic"/>
                <a:cs typeface="FWOPCF+MS-UIGothic"/>
              </a:rPr>
              <a:t>理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FFFFB3"/>
                </a:solidFill>
                <a:latin typeface="FWOPCF+MS-UIGothic"/>
                <a:cs typeface="FWOPC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9515" y="247351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KABQUS+QPWGIQ+ArialMT"/>
                <a:cs typeface="KABQUS+QPWGIQ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FWOPCF+MS-UIGothic"/>
                <a:cs typeface="FWOPCF+MS-UIGothic"/>
              </a:rPr>
              <a:t>眼科基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EB554D"/>
                </a:solidFill>
                <a:latin typeface="FWOPCF+MS-UIGothic"/>
                <a:cs typeface="FWOPCF+MS-UIGothic"/>
              </a:rPr>
              <a:t>知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09515" y="2985325"/>
            <a:ext cx="4089341" cy="23209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KABQUS+QPWGIQ+ArialMT"/>
                <a:cs typeface="KABQUS+QPWGIQ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FWOPCF+MS-UIGothic"/>
                <a:cs typeface="FWOPCF+MS-UIGothic"/>
              </a:rPr>
              <a:t>眼科常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规护</a:t>
            </a:r>
            <a:r>
              <a:rPr sz="2400">
                <a:solidFill>
                  <a:srgbClr val="EB554D"/>
                </a:solidFill>
                <a:latin typeface="FWOPCF+MS-UIGothic"/>
                <a:cs typeface="FWOPCF+MS-UIGothic"/>
              </a:rPr>
              <a:t>理流程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KABQUS+QPWGIQ+ArialMT"/>
                <a:cs typeface="KABQUS+QPWGIQ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FWOPCF+MS-UIGothic"/>
                <a:cs typeface="FWOPCF+MS-UIGothic"/>
              </a:rPr>
              <a:t>眼科疾病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EB554D"/>
                </a:solidFill>
                <a:latin typeface="FWOPCF+MS-UIGothic"/>
                <a:cs typeface="FWOPCF+MS-UIGothic"/>
              </a:rPr>
              <a:t>理要点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KABQUS+QPWGIQ+ArialMT"/>
                <a:cs typeface="KABQUS+QPWGIQ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FWOPCF+MS-UIGothic"/>
                <a:cs typeface="FWOPCF+MS-UIGothic"/>
              </a:rPr>
              <a:t>特殊人群的眼科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EB554D"/>
                </a:solidFill>
                <a:latin typeface="FWOPCF+MS-UIGothic"/>
                <a:cs typeface="FWOPCF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482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KABQUS+QPWGIQ+ArialMT"/>
                <a:cs typeface="KABQUS+QPWGIQ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FWOPCF+MS-UIGothic"/>
                <a:cs typeface="FWOPCF+MS-UIGothic"/>
              </a:rPr>
              <a:t>眼科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EB554D"/>
                </a:solidFill>
                <a:latin typeface="FWOPCF+MS-UIGothic"/>
                <a:cs typeface="FWOPCF+MS-UIGothic"/>
              </a:rPr>
              <a:t>理常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EB554D"/>
                </a:solidFill>
                <a:latin typeface="FWOPCF+MS-UIGothic"/>
                <a:cs typeface="FWOPCF+MS-UIGothic"/>
              </a:rPr>
              <a:t>与解答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546985" y="3871956"/>
            <a:ext cx="1334095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EB554D"/>
                </a:solidFill>
                <a:latin typeface="MUSBGV+UORELR+MicrosoftYaHei-Bold"/>
                <a:cs typeface="MUSBGV+UORELR+MicrosoftYaHei-Bold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MUSBGV+UORELR+MicrosoftYaHei-Bold"/>
                <a:cs typeface="MUSBGV+UORELR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MUSBGV+UORELR+MicrosoftYaHei-Bold"/>
                <a:cs typeface="MUSBGV+UORELR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MUSBGV+UORELR+MicrosoftYaHei-Bold"/>
                <a:cs typeface="MUSBGV+UOREL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81500" y="319529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FWOPCF+MS-UIGothic"/>
                <a:cs typeface="FWOPCF+MS-UIGothic"/>
              </a:rPr>
              <a:t>眼科基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础</a:t>
            </a:r>
            <a:r>
              <a:rPr sz="4500">
                <a:solidFill>
                  <a:srgbClr val="EB554D"/>
                </a:solidFill>
                <a:latin typeface="FWOPCF+MS-UIGothic"/>
                <a:cs typeface="FWOPCF+MS-UIGothic"/>
              </a:rPr>
              <a:t>知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眼睛的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构与功能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FWOPCF+MS-UIGothic"/>
                <a:cs typeface="FWOPCF+MS-UIGothic"/>
              </a:rPr>
              <a:t>眼睛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结</a:t>
            </a:r>
            <a:r>
              <a:rPr sz="2300">
                <a:solidFill>
                  <a:srgbClr val="EB554D"/>
                </a:solidFill>
                <a:latin typeface="FWOPCF+MS-UIGothic"/>
                <a:cs typeface="FWOPCF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眼睛由眼球、眼附属器、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视觉传导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通路以及大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质视觉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中枢等部分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成。其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708057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中，眼球是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器官的主要部分，包括角膜、虹膜、晶状体、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网膜等关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7730" y="300328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构。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FWOPCF+MS-UIGothic"/>
                <a:cs typeface="FWOPCF+MS-UIGothic"/>
              </a:rPr>
              <a:t>眼睛功能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眼睛的主要功能是接收光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信息，并将其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信号，通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过视觉传导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通路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到大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质视觉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中枢，最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形成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眼科常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疾病与症状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FWOPCF+MS-UIGothic"/>
                <a:cs typeface="FWOPCF+MS-UIGothic"/>
              </a:rPr>
              <a:t>近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11944" y="17099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FWOPCF+MS-UIGothic"/>
                <a:cs typeface="FWOPCF+MS-UIGothic"/>
              </a:rPr>
              <a:t>散光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是最常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的眼科疾病之一，表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为远视</a:t>
            </a: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力下降，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物模糊。近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通常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是由于眼球前后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轴过长</a:t>
            </a: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或角膜、晶状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体的屈光力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过强</a:t>
            </a: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所致。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散光是指眼睛在不同方向上的屈光力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不一致，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物模糊、重影等症状。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散光通常与角膜的形状不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有关。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817234" y="385371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远视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远视</a:t>
            </a: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是指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远视</a:t>
            </a: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力不佳，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物模糊，常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常需要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才能看清楚近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远处</a:t>
            </a: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物体。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远视</a:t>
            </a: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通常是由于眼球前后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轴过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WOPCF+MS-UIGothic"/>
                <a:cs typeface="FWOPCF+MS-UIGothic"/>
              </a:rPr>
              <a:t>短所致。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眼科疾病的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防与控制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6539" y="178180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WOPCF+MS-UIGothic"/>
                <a:cs typeface="FWOPCF+MS-UIGothic"/>
              </a:rPr>
              <a:t>保持良好生活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32754" y="178117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WOPCF+MS-UIGothic"/>
                <a:cs typeface="FWOPCF+MS-UIGothic"/>
              </a:rPr>
              <a:t>定期眼部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保持充足的睡眠、合理的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食和适当的运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有助于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眼部健康。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6799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行眼部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可以及早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眼部疾病，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避免病情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9994" y="4335779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WOPCF+MS-UIGothic"/>
                <a:cs typeface="FWOPCF+MS-UIGothic"/>
              </a:rPr>
              <a:t>控制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长时间</a:t>
            </a:r>
            <a:r>
              <a:rPr sz="1600">
                <a:solidFill>
                  <a:srgbClr val="FFFFFF"/>
                </a:solidFill>
                <a:latin typeface="FWOPCF+MS-UIGothic"/>
                <a:cs typeface="FWOPCF+MS-UIGothic"/>
              </a:rPr>
              <a:t>使用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FFFFFF"/>
                </a:solidFill>
                <a:latin typeface="FWOPCF+MS-UIGothic"/>
                <a:cs typeface="FWOPCF+MS-UIGothic"/>
              </a:rPr>
              <a:t>子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32754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WOPCF+MS-UIGothic"/>
                <a:cs typeface="FWOPCF+MS-UIGothic"/>
              </a:rPr>
              <a:t>遵循医生建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长时间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如手机、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电脑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等容易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引起眼疲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、干眼症等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适当休息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并保持适当的用眼距离。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一旦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眼部疾病，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遵循医生的建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行治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，并按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350">
                <a:solidFill>
                  <a:srgbClr val="000000"/>
                </a:solidFill>
                <a:latin typeface="FWOPCF+MS-UIGothic"/>
                <a:cs typeface="FWOPC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MUSBGV+UORELR+MicrosoftYaHei-Bold"/>
                <a:cs typeface="MUSBGV+UORELR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MUSBGV+UORELR+MicrosoftYaHei-Bold"/>
                <a:cs typeface="MUSBGV+UORELR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MUSBGV+UORELR+MicrosoftYaHei-Bold"/>
                <a:cs typeface="MUSBGV+UOREL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19529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FWOPCF+MS-UIGothic"/>
                <a:cs typeface="FWOPCF+MS-UIGothic"/>
              </a:rPr>
              <a:t>眼科常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规护</a:t>
            </a:r>
            <a:r>
              <a:rPr sz="4500">
                <a:solidFill>
                  <a:srgbClr val="EB554D"/>
                </a:solidFill>
                <a:latin typeface="FWOPCF+MS-UIGothic"/>
                <a:cs typeface="FWOPCF+MS-UIGothic"/>
              </a:rPr>
              <a:t>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眼部清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洁</a:t>
            </a: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USBGV+UORELR+MicrosoftYaHei-Bold"/>
                <a:cs typeface="MUSBGV+UOREL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USBGV+UORELR+MicrosoftYaHei-Bold"/>
                <a:cs typeface="MUSBGV+UOREL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USBGV+UORELR+MicrosoftYaHei-Bold"/>
                <a:cs typeface="MUSBGV+UORELR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FWOPCF+MS-UIGothic"/>
                <a:cs typeface="FWOPCF+MS-UIGothic"/>
              </a:rPr>
              <a:t>定期清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洁</a:t>
            </a:r>
            <a:r>
              <a:rPr sz="2000" spc="25">
                <a:solidFill>
                  <a:srgbClr val="EB554D"/>
                </a:solidFill>
                <a:latin typeface="FWOPCF+MS-UIGothic"/>
                <a:cs typeface="FWOPCF+MS-UIGothic"/>
              </a:rPr>
              <a:t>眼部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检查</a:t>
            </a:r>
            <a:r>
              <a:rPr sz="2000" spc="25">
                <a:solidFill>
                  <a:srgbClr val="EB554D"/>
                </a:solidFill>
                <a:latin typeface="FWOPCF+MS-UIGothic"/>
                <a:cs typeface="FWOPCF+MS-UIGothic"/>
              </a:rPr>
              <a:t>眼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睑</a:t>
            </a:r>
            <a:r>
              <a:rPr sz="2000" spc="25">
                <a:solidFill>
                  <a:srgbClr val="EB554D"/>
                </a:solidFill>
                <a:latin typeface="FWOPCF+MS-UIGothic"/>
                <a:cs typeface="FWOPCF+MS-UIGothic"/>
              </a:rPr>
              <a:t>和睫毛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EB554D"/>
                </a:solidFill>
                <a:latin typeface="FWOPCF+MS-UIGothic"/>
                <a:cs typeface="FWOPCF+MS-UIGothic"/>
              </a:rPr>
              <a:t>察眼球和瞳孔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保持眼部清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，避免眼部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分泌物和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埃等异物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眼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睛造成刺激和感染。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8113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察眼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睑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是否正常，有无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炎症、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红肿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、疼痛等症状，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时检查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睫毛是否整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齐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有无脱落。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眼球是否正常，有无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突出、凹陷等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象，以及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瞳孔的大小、形状和位置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是否正常。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眼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水使用与注意事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选择</a:t>
            </a:r>
            <a:r>
              <a:rPr sz="2300" spc="25">
                <a:solidFill>
                  <a:srgbClr val="EB554D"/>
                </a:solidFill>
                <a:latin typeface="FWOPCF+MS-UIGothic"/>
                <a:cs typeface="FWOPCF+MS-UIGothic"/>
              </a:rPr>
              <a:t>合适的眼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药</a:t>
            </a:r>
            <a:r>
              <a:rPr sz="2300">
                <a:solidFill>
                  <a:srgbClr val="EB554D"/>
                </a:solidFill>
                <a:latin typeface="FWOPCF+MS-UIGothic"/>
                <a:cs typeface="FWOPCF+MS-UIGothic"/>
              </a:rPr>
              <a:t>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FWOPCF+MS-UIGothic"/>
                <a:cs typeface="FWOPCF+MS-UIGothic"/>
              </a:rPr>
              <a:t>使用方法与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剂</a:t>
            </a:r>
            <a:r>
              <a:rPr sz="2300">
                <a:solidFill>
                  <a:srgbClr val="EB554D"/>
                </a:solidFill>
                <a:latin typeface="FWOPCF+MS-UIGothic"/>
                <a:cs typeface="FWOPCF+MS-UIGothic"/>
              </a:rPr>
              <a:t>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FWOPCF+MS-UIGothic"/>
                <a:cs typeface="FWOPCF+MS-UIGothic"/>
              </a:rPr>
              <a:t>注意事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根据眼部症状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合适的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水，如抗生素、抗炎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、抗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按照医生或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上的指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示正确使用眼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水，注意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量和次数。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期使用或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滥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用眼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水，如有不适，及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就医。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眼部手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后的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FWOPCF+MS-UIGothic"/>
                <a:cs typeface="FWOPCF+MS-UIGothic"/>
              </a:rPr>
              <a:t>眼部保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烈运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和外力碰撞，保持眼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部清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干燥，防止感染。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FWOPCF+MS-UIGothic"/>
                <a:cs typeface="FWOPCF+MS-UIGothic"/>
              </a:rPr>
              <a:t>遵循医嘱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按照医生的要求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行眼部手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理，如定期回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、按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2095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饮</a:t>
            </a:r>
            <a:r>
              <a:rPr sz="2300" spc="25">
                <a:solidFill>
                  <a:srgbClr val="EB554D"/>
                </a:solidFill>
                <a:latin typeface="FWOPCF+MS-UIGothic"/>
                <a:cs typeface="FWOPCF+MS-UIGothic"/>
              </a:rPr>
              <a:t>食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调</a:t>
            </a:r>
            <a:r>
              <a:rPr sz="2300">
                <a:solidFill>
                  <a:srgbClr val="EB554D"/>
                </a:solidFill>
                <a:latin typeface="FWOPCF+MS-UIGothic"/>
                <a:cs typeface="FWOPCF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适当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养，避免刺激性食物和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料，以促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进术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后恢复。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视</a:t>
            </a: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力保健与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矫</a:t>
            </a: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FWOPCF+MS-UIGothic"/>
                <a:cs typeface="FWOPCF+MS-UIGothic"/>
              </a:rPr>
              <a:t>保持正确的用眼姿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如保持适当的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距离、避免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长时间连续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用眼等。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FWOPCF+MS-UIGothic"/>
                <a:cs typeface="FWOPCF+MS-UIGothic"/>
              </a:rPr>
              <a:t>定期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进</a:t>
            </a:r>
            <a:r>
              <a:rPr sz="2300" spc="23">
                <a:solidFill>
                  <a:srgbClr val="EB554D"/>
                </a:solidFill>
                <a:latin typeface="FWOPCF+MS-UIGothic"/>
                <a:cs typeface="FWOPCF+MS-UIGothic"/>
              </a:rPr>
              <a:t>行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视</a:t>
            </a:r>
            <a:r>
              <a:rPr sz="2300" spc="25">
                <a:solidFill>
                  <a:srgbClr val="EB554D"/>
                </a:solidFill>
                <a:latin typeface="FWOPCF+MS-UIGothic"/>
                <a:cs typeface="FWOPCF+MS-UIGothic"/>
              </a:rPr>
              <a:t>力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47443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及早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和干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预视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，如近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远视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、散光等。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矫</a:t>
            </a:r>
            <a:r>
              <a:rPr sz="2300" spc="25">
                <a:solidFill>
                  <a:srgbClr val="EB554D"/>
                </a:solidFill>
                <a:latin typeface="FWOPCF+MS-UIGothic"/>
                <a:cs typeface="FWOPCF+MS-UIGothic"/>
              </a:rPr>
              <a:t>正方法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13238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问题选择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合适的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矫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正方法，如配戴眼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形眼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、角膜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塑形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000000"/>
                </a:solidFill>
                <a:latin typeface="FWOPCF+MS-UIGothic"/>
                <a:cs typeface="FWOPCF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MUSBGV+UORELR+MicrosoftYaHei-Bold"/>
                <a:cs typeface="MUSBGV+UORELR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MUSBGV+UORELR+MicrosoftYaHei-Bold"/>
                <a:cs typeface="MUSBGV+UORELR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MUSBGV+UORELR+MicrosoftYaHei-Bold"/>
                <a:cs typeface="MUSBGV+UORELR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19529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FWOPCF+MS-UIGothic"/>
                <a:cs typeface="FWOPCF+MS-UIGothic"/>
              </a:rPr>
              <a:t>眼科疾病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EB554D"/>
                </a:solidFill>
                <a:latin typeface="FWOPCF+MS-UIGothic"/>
                <a:cs typeface="FWOPCF+MS-UIGothic"/>
              </a:rPr>
              <a:t>理要点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近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视</a:t>
            </a: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眼的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EB554D"/>
                </a:solidFill>
                <a:latin typeface="FWOPCF+MS-UIGothic"/>
                <a:cs typeface="FWOPCF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7426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WOPCF+MS-UIGothic"/>
                <a:cs typeface="FWOPCF+MS-UIGothic"/>
              </a:rPr>
              <a:t>科学用眼，定期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FWOPCF+MS-UIGothic"/>
                <a:cs typeface="FWOPC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308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WOPCF+MS-UIGothic"/>
                <a:cs typeface="FWOPCF+MS-UIGothic"/>
              </a:rPr>
              <a:t>保持正确的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FFFFFF"/>
                </a:solidFill>
                <a:latin typeface="FWOPCF+MS-UIGothic"/>
                <a:cs typeface="FWOPCF+MS-UIGothic"/>
              </a:rPr>
              <a:t>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FFFFFF"/>
                </a:solidFill>
                <a:latin typeface="FWOPCF+MS-UIGothic"/>
                <a:cs typeface="FWOPCF+MS-UIGothic"/>
              </a:rPr>
              <a:t>，控制用眼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FWOPCF+MS-UIGothic"/>
                <a:cs typeface="FWOPCF+MS-UIGothic"/>
              </a:rPr>
              <a:t>，避免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长时间连续</a:t>
            </a:r>
            <a:r>
              <a:rPr sz="1350">
                <a:solidFill>
                  <a:srgbClr val="FFFFFF"/>
                </a:solidFill>
                <a:latin typeface="FWOPCF+MS-UIGothic"/>
                <a:cs typeface="FWOPCF+MS-UIGothic"/>
              </a:rPr>
              <a:t>用眼。定期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FWOPCF+MS-UIGothic"/>
                <a:cs typeface="FWOPCF+MS-UIGothic"/>
              </a:rPr>
              <a:t>行眼科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FWOPCF+MS-UIGothic"/>
                <a:cs typeface="FWOPCF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WOPCF+MS-UIGothic"/>
                <a:cs typeface="FWOPCF+MS-UIGothic"/>
              </a:rPr>
              <a:t>了解近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FFFFFF"/>
                </a:solidFill>
                <a:latin typeface="FWOPCF+MS-UIGothic"/>
                <a:cs typeface="FWOPCF+MS-UIGothic"/>
              </a:rPr>
              <a:t>度数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FWOPCF+MS-UIGothic"/>
                <a:cs typeface="FWOPCF+MS-UIGothic"/>
              </a:rPr>
              <a:t>化情况，以便及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时调</a:t>
            </a:r>
            <a:r>
              <a:rPr sz="1350">
                <a:solidFill>
                  <a:srgbClr val="FFFFFF"/>
                </a:solidFill>
                <a:latin typeface="FWOPCF+MS-UIGothic"/>
                <a:cs typeface="FWOPCF+MS-UIGothic"/>
              </a:rPr>
              <a:t>整眼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镜</a:t>
            </a:r>
            <a:r>
              <a:rPr sz="1350">
                <a:solidFill>
                  <a:srgbClr val="FFFFFF"/>
                </a:solidFill>
                <a:latin typeface="FWOPCF+MS-UIGothic"/>
                <a:cs typeface="FWOPCF+MS-UIGothic"/>
              </a:rPr>
              <a:t>度数。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https://d.book118.com/415231014211011114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DNOUDQ+MACEPK+MicrosoftYaHei</vt:lpstr>
      <vt:lpstr>FWOPCF+MS-UIGothic</vt:lpstr>
      <vt:lpstr>SimSun</vt:lpstr>
      <vt:lpstr>KABQUS+QPWGIQ+ArialMT</vt:lpstr>
      <vt:lpstr>Times New Roman</vt:lpstr>
      <vt:lpstr>MUSBGV+UORELR+MicrosoftYaHei-Bold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2024-09-21T16:37:21.160</cp:lastPrinted>
  <dcterms:created xsi:type="dcterms:W3CDTF">2024-09-21T08:37:21Z</dcterms:created>
  <dcterms:modified xsi:type="dcterms:W3CDTF">2024-09-21T08:37:22Z</dcterms:modified>
</cp:coreProperties>
</file>