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FD8BE2B-ED5F-4870-856E-C46E64F048D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9BF31EC-55C8-4B70-BC22-ECC1F3A3E6C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8365077-3FB2-4DE1-94A9-CA42F00CF56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E101F85-0EA9-41D7-AB3F-5815FC57A27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BF4C057-463D-4049-90B2-09EB29B699D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3DB0EC0-E71F-44FD-B3DE-1AE6427B9DE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AD208F2-D3B6-4478-9770-C40F365512F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8298C91-4425-4282-906B-7BA0EF5C19A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C006165-CA33-4C9B-8DDA-9F044D6F928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422249C-C070-4D6C-A7F7-81AA47A16EC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9C5873E-FD80-4C4A-9526-CFEE84605D3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3310036"/>
            <a:ext cx="12192000" cy="3547963"/>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9005080" y="2762420"/>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187022" y="1754827"/>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tx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sp>
        <p:nvSpPr>
          <p:cNvPr id="44" name="矩形 55">
            <a:extLst>
              <a:ext uri="{FF2B5EF4-FFF2-40B4-BE49-F238E27FC236}">
                <a16:creationId xmlns:a16="http://schemas.microsoft.com/office/drawing/2014/main" id="{239F7F09-6533-7045-7815-DA67D3E547F3}"/>
              </a:ext>
            </a:extLst>
          </p:cNvPr>
          <p:cNvSpPr/>
          <p:nvPr userDrawn="1"/>
        </p:nvSpPr>
        <p:spPr>
          <a:xfrm>
            <a:off x="1" y="743"/>
            <a:ext cx="1038617" cy="6148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45" name="组合 56">
            <a:extLst>
              <a:ext uri="{FF2B5EF4-FFF2-40B4-BE49-F238E27FC236}">
                <a16:creationId xmlns:a16="http://schemas.microsoft.com/office/drawing/2014/main" id="{98158323-9626-BE04-2E07-5B21FB168F33}"/>
              </a:ext>
            </a:extLst>
          </p:cNvPr>
          <p:cNvGrpSpPr/>
          <p:nvPr userDrawn="1"/>
        </p:nvGrpSpPr>
        <p:grpSpPr>
          <a:xfrm>
            <a:off x="203430" y="743"/>
            <a:ext cx="607409" cy="882240"/>
            <a:chOff x="841003" y="360040"/>
            <a:chExt cx="504056" cy="836712"/>
          </a:xfrm>
          <a:gradFill>
            <a:gsLst>
              <a:gs pos="0">
                <a:srgbClr val="0E1A40"/>
              </a:gs>
              <a:gs pos="100000">
                <a:srgbClr val="2F5EB0"/>
              </a:gs>
            </a:gsLst>
            <a:lin ang="13800000" scaled="0"/>
          </a:gradFill>
        </p:grpSpPr>
        <p:sp>
          <p:nvSpPr>
            <p:cNvPr id="46" name="矩形 57">
              <a:extLst>
                <a:ext uri="{FF2B5EF4-FFF2-40B4-BE49-F238E27FC236}">
                  <a16:creationId xmlns:a16="http://schemas.microsoft.com/office/drawing/2014/main" id="{7F34C17F-D534-DBBD-A6CC-DD1CDCEECD98}"/>
                </a:ext>
              </a:extLst>
            </p:cNvPr>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7" name="等腰三角形 58">
              <a:extLst>
                <a:ext uri="{FF2B5EF4-FFF2-40B4-BE49-F238E27FC236}">
                  <a16:creationId xmlns:a16="http://schemas.microsoft.com/office/drawing/2014/main" id="{2B2CA5F1-4BD6-1D9B-93D0-D2855FEDD144}"/>
                </a:ext>
              </a:extLst>
            </p:cNvPr>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9" name="KSO_Shape">
            <a:extLst>
              <a:ext uri="{FF2B5EF4-FFF2-40B4-BE49-F238E27FC236}">
                <a16:creationId xmlns:a16="http://schemas.microsoft.com/office/drawing/2014/main" id="{92BEF265-33ED-111C-A0BF-F293B470570C}"/>
              </a:ext>
            </a:extLst>
          </p:cNvPr>
          <p:cNvSpPr/>
          <p:nvPr userDrawn="1"/>
        </p:nvSpPr>
        <p:spPr bwMode="auto">
          <a:xfrm>
            <a:off x="352751" y="269205"/>
            <a:ext cx="308767" cy="23414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325406" y="1683118"/>
            <a:ext cx="623510" cy="653096"/>
            <a:chOff x="234950" y="2943226"/>
            <a:chExt cx="1344613" cy="1320800"/>
          </a:xfrm>
          <a:solidFill>
            <a:srgbClr val="2EA7E0"/>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 name="Freeform 5">
            <a:extLst>
              <a:ext uri="{FF2B5EF4-FFF2-40B4-BE49-F238E27FC236}">
                <a16:creationId xmlns:a16="http://schemas.microsoft.com/office/drawing/2014/main" id="{B6C11664-0CFF-5546-40C9-2921C087C15F}"/>
              </a:ext>
            </a:extLst>
          </p:cNvPr>
          <p:cNvSpPr/>
          <p:nvPr userDrawn="1"/>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854AA390-6B4F-F4FF-236D-66FB03DF6C91}"/>
              </a:ext>
            </a:extLst>
          </p:cNvPr>
          <p:cNvSpPr/>
          <p:nvPr userDrawn="1"/>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DB850C00-23F1-085A-F39A-D4FE51CF9B09}"/>
              </a:ext>
            </a:extLst>
          </p:cNvPr>
          <p:cNvSpPr/>
          <p:nvPr userDrawn="1"/>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Freeform 8">
            <a:extLst>
              <a:ext uri="{FF2B5EF4-FFF2-40B4-BE49-F238E27FC236}">
                <a16:creationId xmlns:a16="http://schemas.microsoft.com/office/drawing/2014/main" id="{32616E07-5B5E-6BF9-2BF7-DCF22FDABDFD}"/>
              </a:ext>
            </a:extLst>
          </p:cNvPr>
          <p:cNvSpPr/>
          <p:nvPr userDrawn="1"/>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文本框 81">
            <a:extLst>
              <a:ext uri="{FF2B5EF4-FFF2-40B4-BE49-F238E27FC236}">
                <a16:creationId xmlns:a16="http://schemas.microsoft.com/office/drawing/2014/main" id="{835FF1E3-60F6-E0A2-E73F-C05A0E41E44D}"/>
              </a:ext>
            </a:extLst>
          </p:cNvPr>
          <p:cNvSpPr txBox="1"/>
          <p:nvPr userDrawn="1"/>
        </p:nvSpPr>
        <p:spPr>
          <a:xfrm>
            <a:off x="2228760" y="3051897"/>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latin typeface="微软雅黑" pitchFamily="34" charset="-122"/>
                <a:ea typeface="微软雅黑" pitchFamily="34" charset="-122"/>
              </a:rPr>
              <a:t>感谢聆听</a:t>
            </a: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76038" y="29114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4556760" y="1096513"/>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4556761" y="1743386"/>
            <a:ext cx="676328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4556760" y="3819674"/>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4556760" y="4466547"/>
            <a:ext cx="676327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2" name="组合 43">
            <a:extLst>
              <a:ext uri="{FF2B5EF4-FFF2-40B4-BE49-F238E27FC236}">
                <a16:creationId xmlns:a16="http://schemas.microsoft.com/office/drawing/2014/main" id="{ECB38A02-1DDE-6888-F8E9-91EA25394B14}"/>
              </a:ext>
            </a:extLst>
          </p:cNvPr>
          <p:cNvGrpSpPr/>
          <p:nvPr userDrawn="1"/>
        </p:nvGrpSpPr>
        <p:grpSpPr>
          <a:xfrm>
            <a:off x="660399" y="2199674"/>
            <a:ext cx="3240000" cy="3240000"/>
            <a:chOff x="4299766" y="5946187"/>
            <a:chExt cx="305647" cy="305644"/>
          </a:xfrm>
        </p:grpSpPr>
        <p:grpSp>
          <p:nvGrpSpPr>
            <p:cNvPr id="22" name="组合 44">
              <a:extLst>
                <a:ext uri="{FF2B5EF4-FFF2-40B4-BE49-F238E27FC236}">
                  <a16:creationId xmlns:a16="http://schemas.microsoft.com/office/drawing/2014/main" id="{1F9C90C8-1B18-808D-C2C4-BFFB53D3501D}"/>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7A1A0806-13F3-270C-B0EA-852A7360F8B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1" name="椭圆 47">
                <a:extLst>
                  <a:ext uri="{FF2B5EF4-FFF2-40B4-BE49-F238E27FC236}">
                    <a16:creationId xmlns:a16="http://schemas.microsoft.com/office/drawing/2014/main" id="{140023CA-CB23-0D2C-24E2-A6DBE3CF5790}"/>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3" name="Freeform 45">
              <a:extLst>
                <a:ext uri="{FF2B5EF4-FFF2-40B4-BE49-F238E27FC236}">
                  <a16:creationId xmlns:a16="http://schemas.microsoft.com/office/drawing/2014/main" id="{5A8CDFE4-9F20-1339-B713-BCCD950D9984}"/>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6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5192234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8" name="组合 54">
            <a:extLst>
              <a:ext uri="{FF2B5EF4-FFF2-40B4-BE49-F238E27FC236}">
                <a16:creationId xmlns:a16="http://schemas.microsoft.com/office/drawing/2014/main" id="{B58F51AF-4BC7-9EDC-9BEF-3C05AF1B0A47}"/>
              </a:ext>
            </a:extLst>
          </p:cNvPr>
          <p:cNvGrpSpPr/>
          <p:nvPr userDrawn="1"/>
        </p:nvGrpSpPr>
        <p:grpSpPr>
          <a:xfrm>
            <a:off x="8087710" y="2026920"/>
            <a:ext cx="3443800" cy="3537481"/>
            <a:chOff x="5854675" y="3359758"/>
            <a:chExt cx="305647" cy="305644"/>
          </a:xfrm>
        </p:grpSpPr>
        <p:grpSp>
          <p:nvGrpSpPr>
            <p:cNvPr id="10" name="组合 55">
              <a:extLst>
                <a:ext uri="{FF2B5EF4-FFF2-40B4-BE49-F238E27FC236}">
                  <a16:creationId xmlns:a16="http://schemas.microsoft.com/office/drawing/2014/main" id="{BBC63AEE-C475-2CCC-EC0A-62381AFA407F}"/>
                </a:ext>
              </a:extLst>
            </p:cNvPr>
            <p:cNvGrpSpPr/>
            <p:nvPr/>
          </p:nvGrpSpPr>
          <p:grpSpPr>
            <a:xfrm>
              <a:off x="5854675" y="3359758"/>
              <a:ext cx="305647" cy="305644"/>
              <a:chOff x="1517330" y="1125257"/>
              <a:chExt cx="2204282" cy="2204282"/>
            </a:xfrm>
          </p:grpSpPr>
          <p:sp>
            <p:nvSpPr>
              <p:cNvPr id="12" name="椭圆 57">
                <a:extLst>
                  <a:ext uri="{FF2B5EF4-FFF2-40B4-BE49-F238E27FC236}">
                    <a16:creationId xmlns:a16="http://schemas.microsoft.com/office/drawing/2014/main" id="{96543A38-02E2-B211-7269-53797B4486C9}"/>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59">
                <a:extLst>
                  <a:ext uri="{FF2B5EF4-FFF2-40B4-BE49-F238E27FC236}">
                    <a16:creationId xmlns:a16="http://schemas.microsoft.com/office/drawing/2014/main" id="{0D080517-06EB-F1AC-8549-71DD9B7EB268}"/>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11" name="KSO_Shape">
              <a:extLst>
                <a:ext uri="{FF2B5EF4-FFF2-40B4-BE49-F238E27FC236}">
                  <a16:creationId xmlns:a16="http://schemas.microsoft.com/office/drawing/2014/main" id="{FD60229B-2C9B-30C0-2EC4-CE4E51CB9612}"/>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itchFamily="34" charset="-122"/>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rgbClr val="2EA7E0"/>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grpSp>
        <p:nvGrpSpPr>
          <p:cNvPr id="4" name="组合 48">
            <a:extLst>
              <a:ext uri="{FF2B5EF4-FFF2-40B4-BE49-F238E27FC236}">
                <a16:creationId xmlns:a16="http://schemas.microsoft.com/office/drawing/2014/main" id="{A4931A2E-FCC2-002D-3256-4906A6E3C478}"/>
              </a:ext>
            </a:extLst>
          </p:cNvPr>
          <p:cNvGrpSpPr/>
          <p:nvPr userDrawn="1"/>
        </p:nvGrpSpPr>
        <p:grpSpPr>
          <a:xfrm>
            <a:off x="8343250" y="2308441"/>
            <a:ext cx="3240000" cy="3240000"/>
            <a:chOff x="4740390" y="5946187"/>
            <a:chExt cx="305647" cy="305644"/>
          </a:xfrm>
        </p:grpSpPr>
        <p:grpSp>
          <p:nvGrpSpPr>
            <p:cNvPr id="7" name="组合 49">
              <a:extLst>
                <a:ext uri="{FF2B5EF4-FFF2-40B4-BE49-F238E27FC236}">
                  <a16:creationId xmlns:a16="http://schemas.microsoft.com/office/drawing/2014/main" id="{866A97E3-65EB-8F9A-EDC3-59909EEE8332}"/>
                </a:ext>
              </a:extLst>
            </p:cNvPr>
            <p:cNvGrpSpPr/>
            <p:nvPr/>
          </p:nvGrpSpPr>
          <p:grpSpPr>
            <a:xfrm>
              <a:off x="4740390" y="5946187"/>
              <a:ext cx="305647" cy="305644"/>
              <a:chOff x="1517330" y="1125257"/>
              <a:chExt cx="2204282" cy="2204282"/>
            </a:xfrm>
          </p:grpSpPr>
          <p:sp>
            <p:nvSpPr>
              <p:cNvPr id="10" name="椭圆 51">
                <a:extLst>
                  <a:ext uri="{FF2B5EF4-FFF2-40B4-BE49-F238E27FC236}">
                    <a16:creationId xmlns:a16="http://schemas.microsoft.com/office/drawing/2014/main" id="{01811794-BCAD-926B-45DA-48D7507807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椭圆 52">
                <a:extLst>
                  <a:ext uri="{FF2B5EF4-FFF2-40B4-BE49-F238E27FC236}">
                    <a16:creationId xmlns:a16="http://schemas.microsoft.com/office/drawing/2014/main" id="{CAFA8ABF-F688-AD84-2B4E-5DBE18FB2AEC}"/>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8" name="Freeform 39">
              <a:extLst>
                <a:ext uri="{FF2B5EF4-FFF2-40B4-BE49-F238E27FC236}">
                  <a16:creationId xmlns:a16="http://schemas.microsoft.com/office/drawing/2014/main" id="{1EFDCA82-AF73-33E9-0820-2F3847842E2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52233202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 name="组合 38">
            <a:extLst>
              <a:ext uri="{FF2B5EF4-FFF2-40B4-BE49-F238E27FC236}">
                <a16:creationId xmlns:a16="http://schemas.microsoft.com/office/drawing/2014/main" id="{0F870DA3-5B01-F71E-9018-8D1DAF1C069F}"/>
              </a:ext>
            </a:extLst>
          </p:cNvPr>
          <p:cNvGrpSpPr/>
          <p:nvPr userDrawn="1"/>
        </p:nvGrpSpPr>
        <p:grpSpPr>
          <a:xfrm>
            <a:off x="746760" y="2237130"/>
            <a:ext cx="3240000" cy="3240000"/>
            <a:chOff x="5638883" y="5946187"/>
            <a:chExt cx="305647" cy="305644"/>
          </a:xfrm>
        </p:grpSpPr>
        <p:grpSp>
          <p:nvGrpSpPr>
            <p:cNvPr id="4" name="组合 39">
              <a:extLst>
                <a:ext uri="{FF2B5EF4-FFF2-40B4-BE49-F238E27FC236}">
                  <a16:creationId xmlns:a16="http://schemas.microsoft.com/office/drawing/2014/main" id="{D00F3826-B199-7DE2-BC25-D93D3FCD4F1B}"/>
                </a:ext>
              </a:extLst>
            </p:cNvPr>
            <p:cNvGrpSpPr/>
            <p:nvPr/>
          </p:nvGrpSpPr>
          <p:grpSpPr>
            <a:xfrm>
              <a:off x="5638883" y="5946187"/>
              <a:ext cx="305647" cy="305644"/>
              <a:chOff x="1517330" y="1125257"/>
              <a:chExt cx="2204282" cy="2204282"/>
            </a:xfrm>
          </p:grpSpPr>
          <p:sp>
            <p:nvSpPr>
              <p:cNvPr id="7" name="椭圆 41">
                <a:extLst>
                  <a:ext uri="{FF2B5EF4-FFF2-40B4-BE49-F238E27FC236}">
                    <a16:creationId xmlns:a16="http://schemas.microsoft.com/office/drawing/2014/main" id="{1C7672FF-FF39-31D8-B138-5540B0E3735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椭圆 42">
                <a:extLst>
                  <a:ext uri="{FF2B5EF4-FFF2-40B4-BE49-F238E27FC236}">
                    <a16:creationId xmlns:a16="http://schemas.microsoft.com/office/drawing/2014/main" id="{5345CFFD-4E4D-D659-47A5-1D1845523FD4}"/>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 name="Freeform 6">
              <a:extLst>
                <a:ext uri="{FF2B5EF4-FFF2-40B4-BE49-F238E27FC236}">
                  <a16:creationId xmlns:a16="http://schemas.microsoft.com/office/drawing/2014/main" id="{025B41AB-EFC9-1813-164E-5B6105A4D61B}"/>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Blank">
    <p:spTree>
      <p:nvGrpSpPr>
        <p:cNvPr id="1" name=""/>
        <p:cNvGrpSpPr/>
        <p:nvPr/>
      </p:nvGrpSpPr>
      <p:grpSpPr>
        <a:xfrm>
          <a:off x="0" y="0"/>
          <a:ext cx="0" cy="0"/>
        </a:xfrm>
      </p:grpSpPr>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9" r:id="rId6"/>
    <p:sldLayoutId id="2147483730" r:id="rId7"/>
    <p:sldLayoutId id="2147483731" r:id="rId8"/>
    <p:sldLayoutId id="2147483732" r:id="rId9"/>
    <p:sldLayoutId id="2147483733" r:id="rId10"/>
    <p:sldLayoutId id="2147483734" r:id="rId11"/>
    <p:sldLayoutId id="2147483735"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1524013220301111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Rectangle 1">
            <a:extLst>
              <a:ext uri="{FF2B5EF4-FFF2-40B4-BE49-F238E27FC236}">
                <a16:creationId xmlns:a16="http://schemas.microsoft.com/office/drawing/2014/main" id="{F3C1DA35-ABDB-4E6C-E630-E3963AD8463F}"/>
              </a:ext>
            </a:extLst>
          </p:cNvPr>
          <p:cNvSpPr/>
          <p:nvPr/>
        </p:nvSpPr>
        <p:spPr>
          <a:xfrm>
            <a:off x="0" y="0"/>
            <a:ext cx="12191999" cy="3449665"/>
          </a:xfrm>
          <a:prstGeom prst="rect">
            <a:avLst/>
          </a:prstGeom>
          <a:gradFill flip="none" rotWithShape="1">
            <a:gsLst>
              <a:gs pos="0">
                <a:srgbClr val="2EA7E0">
                  <a:shade val="30000"/>
                  <a:satMod val="115000"/>
                </a:srgbClr>
              </a:gs>
              <a:gs pos="50000">
                <a:srgbClr val="2EA7E0">
                  <a:shade val="67500"/>
                  <a:satMod val="115000"/>
                </a:srgbClr>
              </a:gs>
              <a:gs pos="100000">
                <a:srgbClr val="2EA7E0">
                  <a:shade val="100000"/>
                  <a:satMod val="115000"/>
                </a:srgbClr>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 name="Rectangle 2">
            <a:extLst>
              <a:ext uri="{FF2B5EF4-FFF2-40B4-BE49-F238E27FC236}">
                <a16:creationId xmlns:a16="http://schemas.microsoft.com/office/drawing/2014/main" id="{59FB31E2-8FE5-4A07-7349-007F5891201D}"/>
              </a:ext>
            </a:extLst>
          </p:cNvPr>
          <p:cNvSpPr/>
          <p:nvPr/>
        </p:nvSpPr>
        <p:spPr>
          <a:xfrm>
            <a:off x="9190181" y="298540"/>
            <a:ext cx="3001819" cy="461665"/>
          </a:xfrm>
          <a:prstGeom prst="rect">
            <a:avLst/>
          </a:prstGeom>
          <a:noFill/>
        </p:spPr>
        <p:txBody>
          <a:bodyPr wrap="square" lIns="91440" tIns="45720" rIns="91440" bIns="4572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cap="none" spc="0">
                <a:ln w="10160">
                  <a:solidFill>
                    <a:schemeClr val="accent5"/>
                  </a:solidFill>
                  <a:prstDash val="solid"/>
                </a:ln>
                <a:solidFill>
                  <a:schemeClr val="bg1"/>
                </a:solidFill>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rPr>
              <a:t>数智创新 变革未来</a:t>
            </a:r>
            <a:endParaRPr lang="en-US" altLang="zh-CN" sz="2400" b="1" cap="none" spc="0">
              <a:ln w="10160">
                <a:solidFill>
                  <a:schemeClr val="accent5"/>
                </a:solidFill>
                <a:prstDash val="solid"/>
              </a:ln>
              <a:solidFill>
                <a:schemeClr val="bg1"/>
              </a:solidFill>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endParaRPr>
          </a:p>
        </p:txBody>
      </p:sp>
      <p:grpSp>
        <p:nvGrpSpPr>
          <p:cNvPr id="4" name="Group 3">
            <a:extLst>
              <a:ext uri="{FF2B5EF4-FFF2-40B4-BE49-F238E27FC236}">
                <a16:creationId xmlns:a16="http://schemas.microsoft.com/office/drawing/2014/main" id="{25785195-CB06-5ABC-CB48-F2E03FB12A05}"/>
              </a:ext>
            </a:extLst>
          </p:cNvPr>
          <p:cNvGrpSpPr/>
          <p:nvPr/>
        </p:nvGrpSpPr>
        <p:grpSpPr>
          <a:xfrm>
            <a:off x="497177" y="2340083"/>
            <a:ext cx="3201841" cy="480518"/>
            <a:chOff x="5717435" y="5325094"/>
            <a:chExt cx="2942245" cy="435525"/>
          </a:xfrm>
        </p:grpSpPr>
        <p:grpSp>
          <p:nvGrpSpPr>
            <p:cNvPr id="6" name="组合 33">
              <a:extLst>
                <a:ext uri="{FF2B5EF4-FFF2-40B4-BE49-F238E27FC236}">
                  <a16:creationId xmlns:a16="http://schemas.microsoft.com/office/drawing/2014/main" id="{6FB13F68-8847-C87D-A174-E024DD824A96}"/>
                </a:ext>
              </a:extLst>
            </p:cNvPr>
            <p:cNvGrpSpPr/>
            <p:nvPr/>
          </p:nvGrpSpPr>
          <p:grpSpPr>
            <a:xfrm>
              <a:off x="6978378" y="5330831"/>
              <a:ext cx="429793" cy="429788"/>
              <a:chOff x="5196486" y="5946187"/>
              <a:chExt cx="305647" cy="305644"/>
            </a:xfrm>
          </p:grpSpPr>
          <p:grpSp>
            <p:nvGrpSpPr>
              <p:cNvPr id="33" name="组合 34">
                <a:extLst>
                  <a:ext uri="{FF2B5EF4-FFF2-40B4-BE49-F238E27FC236}">
                    <a16:creationId xmlns:a16="http://schemas.microsoft.com/office/drawing/2014/main" id="{5A1F50A9-2268-5D8E-4F19-AAA9A0016A77}"/>
                  </a:ext>
                </a:extLst>
              </p:cNvPr>
              <p:cNvGrpSpPr/>
              <p:nvPr/>
            </p:nvGrpSpPr>
            <p:grpSpPr>
              <a:xfrm>
                <a:off x="5196486" y="5946187"/>
                <a:ext cx="305647" cy="305644"/>
                <a:chOff x="1517330" y="1125257"/>
                <a:chExt cx="2204282" cy="2204282"/>
              </a:xfrm>
            </p:grpSpPr>
            <p:sp>
              <p:nvSpPr>
                <p:cNvPr id="35" name="椭圆 36">
                  <a:extLst>
                    <a:ext uri="{FF2B5EF4-FFF2-40B4-BE49-F238E27FC236}">
                      <a16:creationId xmlns:a16="http://schemas.microsoft.com/office/drawing/2014/main" id="{5631764A-25A5-6DC5-429E-1A02AB7BD6F7}"/>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6" name="椭圆 37">
                  <a:extLst>
                    <a:ext uri="{FF2B5EF4-FFF2-40B4-BE49-F238E27FC236}">
                      <a16:creationId xmlns:a16="http://schemas.microsoft.com/office/drawing/2014/main" id="{4B8DAF11-52B0-CA35-4D33-6D87720E082E}"/>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34" name="Freeform 44">
                <a:extLst>
                  <a:ext uri="{FF2B5EF4-FFF2-40B4-BE49-F238E27FC236}">
                    <a16:creationId xmlns:a16="http://schemas.microsoft.com/office/drawing/2014/main" id="{2D61A911-D06E-0DAB-569D-139DB80DF8E1}"/>
                  </a:ext>
                </a:extLst>
              </p:cNvPr>
              <p:cNvSpPr>
                <a:spLocks noEditPoints="1"/>
              </p:cNvSpPr>
              <p:nvPr/>
            </p:nvSpPr>
            <p:spPr bwMode="auto">
              <a:xfrm>
                <a:off x="5276888" y="6030324"/>
                <a:ext cx="170620" cy="137369"/>
              </a:xfrm>
              <a:custGeom>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8" name="组合 38">
              <a:extLst>
                <a:ext uri="{FF2B5EF4-FFF2-40B4-BE49-F238E27FC236}">
                  <a16:creationId xmlns:a16="http://schemas.microsoft.com/office/drawing/2014/main" id="{6AA189ED-00DD-9C1D-E5E6-49E875D5ACA6}"/>
                </a:ext>
              </a:extLst>
            </p:cNvPr>
            <p:cNvGrpSpPr/>
            <p:nvPr/>
          </p:nvGrpSpPr>
          <p:grpSpPr>
            <a:xfrm>
              <a:off x="7600465" y="5330831"/>
              <a:ext cx="429793" cy="429788"/>
              <a:chOff x="5638883" y="5946187"/>
              <a:chExt cx="305647" cy="305644"/>
            </a:xfrm>
          </p:grpSpPr>
          <p:grpSp>
            <p:nvGrpSpPr>
              <p:cNvPr id="29" name="组合 39">
                <a:extLst>
                  <a:ext uri="{FF2B5EF4-FFF2-40B4-BE49-F238E27FC236}">
                    <a16:creationId xmlns:a16="http://schemas.microsoft.com/office/drawing/2014/main" id="{D7EDA1DF-9A9A-F76B-BB79-C7F1121C0C20}"/>
                  </a:ext>
                </a:extLst>
              </p:cNvPr>
              <p:cNvGrpSpPr/>
              <p:nvPr/>
            </p:nvGrpSpPr>
            <p:grpSpPr>
              <a:xfrm>
                <a:off x="5638883" y="5946187"/>
                <a:ext cx="305647" cy="305644"/>
                <a:chOff x="1517330" y="1125257"/>
                <a:chExt cx="2204282" cy="2204282"/>
              </a:xfrm>
            </p:grpSpPr>
            <p:sp>
              <p:nvSpPr>
                <p:cNvPr id="31" name="椭圆 41">
                  <a:extLst>
                    <a:ext uri="{FF2B5EF4-FFF2-40B4-BE49-F238E27FC236}">
                      <a16:creationId xmlns:a16="http://schemas.microsoft.com/office/drawing/2014/main" id="{AE7E70BC-BAB8-D996-6907-E0740A0DE1A7}"/>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2" name="椭圆 42">
                  <a:extLst>
                    <a:ext uri="{FF2B5EF4-FFF2-40B4-BE49-F238E27FC236}">
                      <a16:creationId xmlns:a16="http://schemas.microsoft.com/office/drawing/2014/main" id="{9AB5EB87-4474-A1A2-D49E-9E27E33B7AE7}"/>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30" name="Freeform 6">
                <a:extLst>
                  <a:ext uri="{FF2B5EF4-FFF2-40B4-BE49-F238E27FC236}">
                    <a16:creationId xmlns:a16="http://schemas.microsoft.com/office/drawing/2014/main" id="{72F7816A-549D-AB4D-A232-B48714F63AA8}"/>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9" name="组合 43">
              <a:extLst>
                <a:ext uri="{FF2B5EF4-FFF2-40B4-BE49-F238E27FC236}">
                  <a16:creationId xmlns:a16="http://schemas.microsoft.com/office/drawing/2014/main" id="{6E45D2FB-3412-E085-C637-6B280A7220FD}"/>
                </a:ext>
              </a:extLst>
            </p:cNvPr>
            <p:cNvGrpSpPr/>
            <p:nvPr/>
          </p:nvGrpSpPr>
          <p:grpSpPr>
            <a:xfrm>
              <a:off x="5717435" y="5330831"/>
              <a:ext cx="429793" cy="429788"/>
              <a:chOff x="4299766" y="5946187"/>
              <a:chExt cx="305647" cy="305644"/>
            </a:xfrm>
          </p:grpSpPr>
          <p:grpSp>
            <p:nvGrpSpPr>
              <p:cNvPr id="25" name="组合 44">
                <a:extLst>
                  <a:ext uri="{FF2B5EF4-FFF2-40B4-BE49-F238E27FC236}">
                    <a16:creationId xmlns:a16="http://schemas.microsoft.com/office/drawing/2014/main" id="{6980957E-98D8-CCD5-C9C2-6B1479C1260C}"/>
                  </a:ext>
                </a:extLst>
              </p:cNvPr>
              <p:cNvGrpSpPr/>
              <p:nvPr/>
            </p:nvGrpSpPr>
            <p:grpSpPr>
              <a:xfrm>
                <a:off x="4299766" y="5946187"/>
                <a:ext cx="305647" cy="305644"/>
                <a:chOff x="1517330" y="1125257"/>
                <a:chExt cx="2204282" cy="2204282"/>
              </a:xfrm>
            </p:grpSpPr>
            <p:sp>
              <p:nvSpPr>
                <p:cNvPr id="27" name="椭圆 46">
                  <a:extLst>
                    <a:ext uri="{FF2B5EF4-FFF2-40B4-BE49-F238E27FC236}">
                      <a16:creationId xmlns:a16="http://schemas.microsoft.com/office/drawing/2014/main" id="{9365D7EF-64B4-59E4-64B6-944DEB3CC927}"/>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8" name="椭圆 47">
                  <a:extLst>
                    <a:ext uri="{FF2B5EF4-FFF2-40B4-BE49-F238E27FC236}">
                      <a16:creationId xmlns:a16="http://schemas.microsoft.com/office/drawing/2014/main" id="{94510835-D351-E81C-89CC-D5CFF12588EE}"/>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6" name="Freeform 45">
                <a:extLst>
                  <a:ext uri="{FF2B5EF4-FFF2-40B4-BE49-F238E27FC236}">
                    <a16:creationId xmlns:a16="http://schemas.microsoft.com/office/drawing/2014/main" id="{D6ECCD9D-6037-D023-42C3-5D2B6D8228A5}"/>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10" name="组合 48">
              <a:extLst>
                <a:ext uri="{FF2B5EF4-FFF2-40B4-BE49-F238E27FC236}">
                  <a16:creationId xmlns:a16="http://schemas.microsoft.com/office/drawing/2014/main" id="{0619E397-05A3-5C09-CA0F-868F09CC11AE}"/>
                </a:ext>
              </a:extLst>
            </p:cNvPr>
            <p:cNvGrpSpPr/>
            <p:nvPr/>
          </p:nvGrpSpPr>
          <p:grpSpPr>
            <a:xfrm>
              <a:off x="6337028" y="5330831"/>
              <a:ext cx="429793" cy="429788"/>
              <a:chOff x="4740390" y="5946187"/>
              <a:chExt cx="305647" cy="305644"/>
            </a:xfrm>
          </p:grpSpPr>
          <p:grpSp>
            <p:nvGrpSpPr>
              <p:cNvPr id="16" name="组合 49">
                <a:extLst>
                  <a:ext uri="{FF2B5EF4-FFF2-40B4-BE49-F238E27FC236}">
                    <a16:creationId xmlns:a16="http://schemas.microsoft.com/office/drawing/2014/main" id="{2557723A-2E27-DEBE-B895-F8B3C5C802F2}"/>
                  </a:ext>
                </a:extLst>
              </p:cNvPr>
              <p:cNvGrpSpPr/>
              <p:nvPr/>
            </p:nvGrpSpPr>
            <p:grpSpPr>
              <a:xfrm>
                <a:off x="4740390" y="5946187"/>
                <a:ext cx="305647" cy="305644"/>
                <a:chOff x="1517330" y="1125257"/>
                <a:chExt cx="2204282" cy="2204282"/>
              </a:xfrm>
            </p:grpSpPr>
            <p:sp>
              <p:nvSpPr>
                <p:cNvPr id="23" name="椭圆 51">
                  <a:extLst>
                    <a:ext uri="{FF2B5EF4-FFF2-40B4-BE49-F238E27FC236}">
                      <a16:creationId xmlns:a16="http://schemas.microsoft.com/office/drawing/2014/main" id="{5C323B44-3890-D8CC-A379-AAAD8399A061}"/>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4" name="椭圆 52">
                  <a:extLst>
                    <a:ext uri="{FF2B5EF4-FFF2-40B4-BE49-F238E27FC236}">
                      <a16:creationId xmlns:a16="http://schemas.microsoft.com/office/drawing/2014/main" id="{EE0AE2D5-97B0-EE02-1EC8-F77B61D52E42}"/>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17" name="Freeform 39">
                <a:extLst>
                  <a:ext uri="{FF2B5EF4-FFF2-40B4-BE49-F238E27FC236}">
                    <a16:creationId xmlns:a16="http://schemas.microsoft.com/office/drawing/2014/main" id="{835AE063-5071-3EBC-EC5D-C048247B4C3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11" name="组合 54">
              <a:extLst>
                <a:ext uri="{FF2B5EF4-FFF2-40B4-BE49-F238E27FC236}">
                  <a16:creationId xmlns:a16="http://schemas.microsoft.com/office/drawing/2014/main" id="{9EA03B4A-67E4-C8F7-6010-488D2EF38201}"/>
                </a:ext>
              </a:extLst>
            </p:cNvPr>
            <p:cNvGrpSpPr/>
            <p:nvPr/>
          </p:nvGrpSpPr>
          <p:grpSpPr>
            <a:xfrm>
              <a:off x="8229887" y="5325094"/>
              <a:ext cx="429793" cy="429788"/>
              <a:chOff x="5854675" y="3359758"/>
              <a:chExt cx="305647" cy="305644"/>
            </a:xfrm>
          </p:grpSpPr>
          <p:grpSp>
            <p:nvGrpSpPr>
              <p:cNvPr id="12" name="组合 55">
                <a:extLst>
                  <a:ext uri="{FF2B5EF4-FFF2-40B4-BE49-F238E27FC236}">
                    <a16:creationId xmlns:a16="http://schemas.microsoft.com/office/drawing/2014/main" id="{FCBA4A79-10F0-C36B-882D-842F8E8CE082}"/>
                  </a:ext>
                </a:extLst>
              </p:cNvPr>
              <p:cNvGrpSpPr/>
              <p:nvPr/>
            </p:nvGrpSpPr>
            <p:grpSpPr>
              <a:xfrm>
                <a:off x="5854675" y="3359758"/>
                <a:ext cx="305647" cy="305644"/>
                <a:chOff x="1517330" y="1125257"/>
                <a:chExt cx="2204282" cy="2204282"/>
              </a:xfrm>
            </p:grpSpPr>
            <p:sp>
              <p:nvSpPr>
                <p:cNvPr id="14" name="椭圆 57">
                  <a:extLst>
                    <a:ext uri="{FF2B5EF4-FFF2-40B4-BE49-F238E27FC236}">
                      <a16:creationId xmlns:a16="http://schemas.microsoft.com/office/drawing/2014/main" id="{7381DAFC-BB2A-DD23-D0A3-4BF6A0F422C2}"/>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椭圆 59">
                  <a:extLst>
                    <a:ext uri="{FF2B5EF4-FFF2-40B4-BE49-F238E27FC236}">
                      <a16:creationId xmlns:a16="http://schemas.microsoft.com/office/drawing/2014/main" id="{6ADFE2EE-49D0-C8B6-90DB-E3779CC71C7E}"/>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13" name="KSO_Shape">
                <a:extLst>
                  <a:ext uri="{FF2B5EF4-FFF2-40B4-BE49-F238E27FC236}">
                    <a16:creationId xmlns:a16="http://schemas.microsoft.com/office/drawing/2014/main" id="{CD59BBC1-4E1F-3413-E23F-4C338A4468B5}"/>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itchFamily="34" charset="-122"/>
                </a:endParaRPr>
              </a:p>
            </p:txBody>
          </p:sp>
        </p:grpSp>
      </p:grpSp>
      <p:sp>
        <p:nvSpPr>
          <p:cNvPr id="37" name="Freeform 5">
            <a:extLst>
              <a:ext uri="{FF2B5EF4-FFF2-40B4-BE49-F238E27FC236}">
                <a16:creationId xmlns:a16="http://schemas.microsoft.com/office/drawing/2014/main" id="{E796EC15-7589-D5C2-A998-A62528A67B5C}"/>
              </a:ext>
            </a:extLst>
          </p:cNvPr>
          <p:cNvSpPr/>
          <p:nvPr/>
        </p:nvSpPr>
        <p:spPr bwMode="auto">
          <a:xfrm>
            <a:off x="3449636" y="0"/>
            <a:ext cx="3968750" cy="4103036"/>
          </a:xfrm>
          <a:custGeom>
            <a:gdLst>
              <a:gd name="T0" fmla="*/ 0 w 2500"/>
              <a:gd name="T1" fmla="*/ 0 h 2581"/>
              <a:gd name="T2" fmla="*/ 2500 w 2500"/>
              <a:gd name="T3" fmla="*/ 2581 h 2581"/>
              <a:gd name="T4" fmla="*/ 2220 w 2500"/>
              <a:gd name="T5" fmla="*/ 1975 h 2581"/>
              <a:gd name="T6" fmla="*/ 0 w 2500"/>
              <a:gd name="T7" fmla="*/ 0 h 2581"/>
            </a:gdLst>
            <a:cxnLst>
              <a:cxn ang="0">
                <a:pos x="T0" y="T1"/>
              </a:cxn>
              <a:cxn ang="0">
                <a:pos x="T2" y="T3"/>
              </a:cxn>
              <a:cxn ang="0">
                <a:pos x="T4" y="T5"/>
              </a:cxn>
              <a:cxn ang="0">
                <a:pos x="T6" y="T7"/>
              </a:cxn>
            </a:cxnLst>
            <a:rect l="0" t="0" r="r" b="b"/>
            <a:pathLst>
              <a:path w="2500" h="2581">
                <a:moveTo>
                  <a:pt x="0" y="0"/>
                </a:moveTo>
                <a:lnTo>
                  <a:pt x="2500" y="2581"/>
                </a:lnTo>
                <a:lnTo>
                  <a:pt x="2220" y="1975"/>
                </a:lnTo>
                <a:lnTo>
                  <a:pt x="0" y="0"/>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Freeform 6">
            <a:extLst>
              <a:ext uri="{FF2B5EF4-FFF2-40B4-BE49-F238E27FC236}">
                <a16:creationId xmlns:a16="http://schemas.microsoft.com/office/drawing/2014/main" id="{CA41E774-A837-4C04-63AB-16CE257EAB51}"/>
              </a:ext>
            </a:extLst>
          </p:cNvPr>
          <p:cNvSpPr/>
          <p:nvPr/>
        </p:nvSpPr>
        <p:spPr bwMode="auto">
          <a:xfrm>
            <a:off x="8740774" y="4630819"/>
            <a:ext cx="2811463" cy="2227181"/>
          </a:xfrm>
          <a:custGeom>
            <a:gdLst>
              <a:gd name="T0" fmla="*/ 1771 w 1771"/>
              <a:gd name="T1" fmla="*/ 932 h 1401"/>
              <a:gd name="T2" fmla="*/ 345 w 1771"/>
              <a:gd name="T3" fmla="*/ 0 h 1401"/>
              <a:gd name="T4" fmla="*/ 0 w 1771"/>
              <a:gd name="T5" fmla="*/ 541 h 1401"/>
              <a:gd name="T6" fmla="*/ 742 w 1771"/>
              <a:gd name="T7" fmla="*/ 1401 h 1401"/>
              <a:gd name="T8" fmla="*/ 1771 w 1771"/>
              <a:gd name="T9" fmla="*/ 932 h 1401"/>
            </a:gdLst>
            <a:cxnLst>
              <a:cxn ang="0">
                <a:pos x="T0" y="T1"/>
              </a:cxn>
              <a:cxn ang="0">
                <a:pos x="T2" y="T3"/>
              </a:cxn>
              <a:cxn ang="0">
                <a:pos x="T4" y="T5"/>
              </a:cxn>
              <a:cxn ang="0">
                <a:pos x="T6" y="T7"/>
              </a:cxn>
              <a:cxn ang="0">
                <a:pos x="T8" y="T9"/>
              </a:cxn>
            </a:cxnLst>
            <a:rect l="0" t="0" r="r" b="b"/>
            <a:pathLst>
              <a:path w="1771" h="1401">
                <a:moveTo>
                  <a:pt x="1771" y="932"/>
                </a:moveTo>
                <a:lnTo>
                  <a:pt x="345" y="0"/>
                </a:lnTo>
                <a:lnTo>
                  <a:pt x="0" y="541"/>
                </a:lnTo>
                <a:lnTo>
                  <a:pt x="742" y="1401"/>
                </a:lnTo>
                <a:lnTo>
                  <a:pt x="1771" y="932"/>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7">
            <a:extLst>
              <a:ext uri="{FF2B5EF4-FFF2-40B4-BE49-F238E27FC236}">
                <a16:creationId xmlns:a16="http://schemas.microsoft.com/office/drawing/2014/main" id="{8F9E42C8-EEEB-99C2-BDE8-D88E9FCEE7A4}"/>
              </a:ext>
            </a:extLst>
          </p:cNvPr>
          <p:cNvSpPr/>
          <p:nvPr/>
        </p:nvSpPr>
        <p:spPr bwMode="auto">
          <a:xfrm>
            <a:off x="7521574" y="850494"/>
            <a:ext cx="4670425" cy="2599173"/>
          </a:xfrm>
          <a:custGeom>
            <a:gdLst>
              <a:gd name="T0" fmla="*/ 0 w 2942"/>
              <a:gd name="T1" fmla="*/ 0 h 1635"/>
              <a:gd name="T2" fmla="*/ 2942 w 2942"/>
              <a:gd name="T3" fmla="*/ 990 h 1635"/>
              <a:gd name="T4" fmla="*/ 1881 w 2942"/>
              <a:gd name="T5" fmla="*/ 1635 h 1635"/>
              <a:gd name="T6" fmla="*/ 0 w 2942"/>
              <a:gd name="T7" fmla="*/ 0 h 1635"/>
            </a:gdLst>
            <a:cxnLst>
              <a:cxn ang="0">
                <a:pos x="T0" y="T1"/>
              </a:cxn>
              <a:cxn ang="0">
                <a:pos x="T2" y="T3"/>
              </a:cxn>
              <a:cxn ang="0">
                <a:pos x="T4" y="T5"/>
              </a:cxn>
              <a:cxn ang="0">
                <a:pos x="T6" y="T7"/>
              </a:cxn>
            </a:cxnLst>
            <a:rect l="0" t="0" r="r" b="b"/>
            <a:pathLst>
              <a:path w="2942" h="1634">
                <a:moveTo>
                  <a:pt x="0" y="0"/>
                </a:moveTo>
                <a:lnTo>
                  <a:pt x="2942" y="990"/>
                </a:lnTo>
                <a:lnTo>
                  <a:pt x="1881" y="1635"/>
                </a:lnTo>
                <a:lnTo>
                  <a:pt x="0" y="0"/>
                </a:lnTo>
                <a:close/>
              </a:path>
            </a:pathLst>
          </a:custGeom>
          <a:solidFill>
            <a:srgbClr val="DFEE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Freeform 8">
            <a:extLst>
              <a:ext uri="{FF2B5EF4-FFF2-40B4-BE49-F238E27FC236}">
                <a16:creationId xmlns:a16="http://schemas.microsoft.com/office/drawing/2014/main" id="{C0154D75-BD44-CC7A-EE15-6DD119E4CC83}"/>
              </a:ext>
            </a:extLst>
          </p:cNvPr>
          <p:cNvSpPr/>
          <p:nvPr/>
        </p:nvSpPr>
        <p:spPr bwMode="auto">
          <a:xfrm>
            <a:off x="7026274" y="11128"/>
            <a:ext cx="5165725" cy="2413176"/>
          </a:xfrm>
          <a:custGeom>
            <a:gdLst>
              <a:gd name="T0" fmla="*/ 0 w 3254"/>
              <a:gd name="T1" fmla="*/ 0 h 1518"/>
              <a:gd name="T2" fmla="*/ 312 w 3254"/>
              <a:gd name="T3" fmla="*/ 528 h 1518"/>
              <a:gd name="T4" fmla="*/ 3254 w 3254"/>
              <a:gd name="T5" fmla="*/ 1518 h 1518"/>
              <a:gd name="T6" fmla="*/ 0 w 3254"/>
              <a:gd name="T7" fmla="*/ 0 h 1518"/>
            </a:gdLst>
            <a:cxnLst>
              <a:cxn ang="0">
                <a:pos x="T0" y="T1"/>
              </a:cxn>
              <a:cxn ang="0">
                <a:pos x="T2" y="T3"/>
              </a:cxn>
              <a:cxn ang="0">
                <a:pos x="T4" y="T5"/>
              </a:cxn>
              <a:cxn ang="0">
                <a:pos x="T6" y="T7"/>
              </a:cxn>
            </a:cxnLst>
            <a:rect l="0" t="0" r="r" b="b"/>
            <a:pathLst>
              <a:path w="3254" h="1518">
                <a:moveTo>
                  <a:pt x="0" y="0"/>
                </a:moveTo>
                <a:lnTo>
                  <a:pt x="312" y="528"/>
                </a:lnTo>
                <a:lnTo>
                  <a:pt x="3254" y="151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9">
            <a:extLst>
              <a:ext uri="{FF2B5EF4-FFF2-40B4-BE49-F238E27FC236}">
                <a16:creationId xmlns:a16="http://schemas.microsoft.com/office/drawing/2014/main" id="{8BBC6A53-56EB-F316-DCFB-5E82329FECE0}"/>
              </a:ext>
            </a:extLst>
          </p:cNvPr>
          <p:cNvSpPr/>
          <p:nvPr/>
        </p:nvSpPr>
        <p:spPr bwMode="auto">
          <a:xfrm>
            <a:off x="8543924" y="3139673"/>
            <a:ext cx="1963738" cy="1491146"/>
          </a:xfrm>
          <a:custGeom>
            <a:gdLst>
              <a:gd name="T0" fmla="*/ 469 w 1237"/>
              <a:gd name="T1" fmla="*/ 938 h 938"/>
              <a:gd name="T2" fmla="*/ 1237 w 1237"/>
              <a:gd name="T3" fmla="*/ 195 h 938"/>
              <a:gd name="T4" fmla="*/ 0 w 1237"/>
              <a:gd name="T5" fmla="*/ 0 h 938"/>
              <a:gd name="T6" fmla="*/ 469 w 1237"/>
              <a:gd name="T7" fmla="*/ 938 h 938"/>
            </a:gdLst>
            <a:cxnLst>
              <a:cxn ang="0">
                <a:pos x="T0" y="T1"/>
              </a:cxn>
              <a:cxn ang="0">
                <a:pos x="T2" y="T3"/>
              </a:cxn>
              <a:cxn ang="0">
                <a:pos x="T4" y="T5"/>
              </a:cxn>
              <a:cxn ang="0">
                <a:pos x="T6" y="T7"/>
              </a:cxn>
            </a:cxnLst>
            <a:rect l="0" t="0" r="r" b="b"/>
            <a:pathLst>
              <a:path w="1237" h="938">
                <a:moveTo>
                  <a:pt x="469" y="938"/>
                </a:moveTo>
                <a:lnTo>
                  <a:pt x="1237" y="195"/>
                </a:lnTo>
                <a:lnTo>
                  <a:pt x="0" y="0"/>
                </a:lnTo>
                <a:lnTo>
                  <a:pt x="469" y="938"/>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10">
            <a:extLst>
              <a:ext uri="{FF2B5EF4-FFF2-40B4-BE49-F238E27FC236}">
                <a16:creationId xmlns:a16="http://schemas.microsoft.com/office/drawing/2014/main" id="{1F9D39CB-0602-0BE8-A28A-67C31B6BB70C}"/>
              </a:ext>
            </a:extLst>
          </p:cNvPr>
          <p:cNvSpPr/>
          <p:nvPr/>
        </p:nvSpPr>
        <p:spPr bwMode="auto">
          <a:xfrm>
            <a:off x="7831137" y="3139673"/>
            <a:ext cx="1457325" cy="2351178"/>
          </a:xfrm>
          <a:custGeom>
            <a:gdLst>
              <a:gd name="T0" fmla="*/ 0 w 918"/>
              <a:gd name="T1" fmla="*/ 1355 h 1479"/>
              <a:gd name="T2" fmla="*/ 449 w 918"/>
              <a:gd name="T3" fmla="*/ 0 h 1479"/>
              <a:gd name="T4" fmla="*/ 918 w 918"/>
              <a:gd name="T5" fmla="*/ 938 h 1479"/>
              <a:gd name="T6" fmla="*/ 573 w 918"/>
              <a:gd name="T7" fmla="*/ 1479 h 1479"/>
              <a:gd name="T8" fmla="*/ 0 w 918"/>
              <a:gd name="T9" fmla="*/ 1355 h 1479"/>
            </a:gdLst>
            <a:cxnLst>
              <a:cxn ang="0">
                <a:pos x="T0" y="T1"/>
              </a:cxn>
              <a:cxn ang="0">
                <a:pos x="T2" y="T3"/>
              </a:cxn>
              <a:cxn ang="0">
                <a:pos x="T4" y="T5"/>
              </a:cxn>
              <a:cxn ang="0">
                <a:pos x="T6" y="T7"/>
              </a:cxn>
              <a:cxn ang="0">
                <a:pos x="T8" y="T9"/>
              </a:cxn>
            </a:cxnLst>
            <a:rect l="0" t="0" r="r" b="b"/>
            <a:pathLst>
              <a:path w="918" h="1479">
                <a:moveTo>
                  <a:pt x="0" y="1355"/>
                </a:moveTo>
                <a:lnTo>
                  <a:pt x="449" y="0"/>
                </a:lnTo>
                <a:lnTo>
                  <a:pt x="918" y="938"/>
                </a:lnTo>
                <a:lnTo>
                  <a:pt x="573" y="1479"/>
                </a:lnTo>
                <a:lnTo>
                  <a:pt x="0" y="1355"/>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11">
            <a:extLst>
              <a:ext uri="{FF2B5EF4-FFF2-40B4-BE49-F238E27FC236}">
                <a16:creationId xmlns:a16="http://schemas.microsoft.com/office/drawing/2014/main" id="{D673A135-1AB3-EBDD-2FBC-6CE6F8842866}"/>
              </a:ext>
            </a:extLst>
          </p:cNvPr>
          <p:cNvSpPr/>
          <p:nvPr/>
        </p:nvSpPr>
        <p:spPr bwMode="auto">
          <a:xfrm>
            <a:off x="6973887" y="3139673"/>
            <a:ext cx="1570038" cy="2154054"/>
          </a:xfrm>
          <a:custGeom>
            <a:gdLst>
              <a:gd name="T0" fmla="*/ 0 w 989"/>
              <a:gd name="T1" fmla="*/ 0 h 1355"/>
              <a:gd name="T2" fmla="*/ 540 w 989"/>
              <a:gd name="T3" fmla="*/ 1355 h 1355"/>
              <a:gd name="T4" fmla="*/ 989 w 989"/>
              <a:gd name="T5" fmla="*/ 0 h 1355"/>
              <a:gd name="T6" fmla="*/ 0 w 989"/>
              <a:gd name="T7" fmla="*/ 0 h 1355"/>
            </a:gdLst>
            <a:cxnLst>
              <a:cxn ang="0">
                <a:pos x="T0" y="T1"/>
              </a:cxn>
              <a:cxn ang="0">
                <a:pos x="T2" y="T3"/>
              </a:cxn>
              <a:cxn ang="0">
                <a:pos x="T4" y="T5"/>
              </a:cxn>
              <a:cxn ang="0">
                <a:pos x="T6" y="T7"/>
              </a:cxn>
            </a:cxnLst>
            <a:rect l="0" t="0" r="r" b="b"/>
            <a:pathLst>
              <a:path w="989" h="1355">
                <a:moveTo>
                  <a:pt x="0" y="0"/>
                </a:moveTo>
                <a:lnTo>
                  <a:pt x="540" y="1355"/>
                </a:lnTo>
                <a:lnTo>
                  <a:pt x="989" y="0"/>
                </a:lnTo>
                <a:lnTo>
                  <a:pt x="0" y="0"/>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Freeform 12">
            <a:extLst>
              <a:ext uri="{FF2B5EF4-FFF2-40B4-BE49-F238E27FC236}">
                <a16:creationId xmlns:a16="http://schemas.microsoft.com/office/drawing/2014/main" id="{F8EA7B1C-F951-A730-F2E7-B64BC5612EA2}"/>
              </a:ext>
            </a:extLst>
          </p:cNvPr>
          <p:cNvSpPr/>
          <p:nvPr/>
        </p:nvSpPr>
        <p:spPr bwMode="auto">
          <a:xfrm>
            <a:off x="9288462" y="3449666"/>
            <a:ext cx="1466850" cy="2134978"/>
          </a:xfrm>
          <a:custGeom>
            <a:gdLst>
              <a:gd name="T0" fmla="*/ 0 w 924"/>
              <a:gd name="T1" fmla="*/ 743 h 1343"/>
              <a:gd name="T2" fmla="*/ 768 w 924"/>
              <a:gd name="T3" fmla="*/ 0 h 1343"/>
              <a:gd name="T4" fmla="*/ 924 w 924"/>
              <a:gd name="T5" fmla="*/ 1343 h 1343"/>
              <a:gd name="T6" fmla="*/ 0 w 924"/>
              <a:gd name="T7" fmla="*/ 743 h 1343"/>
            </a:gdLst>
            <a:cxnLst>
              <a:cxn ang="0">
                <a:pos x="T0" y="T1"/>
              </a:cxn>
              <a:cxn ang="0">
                <a:pos x="T2" y="T3"/>
              </a:cxn>
              <a:cxn ang="0">
                <a:pos x="T4" y="T5"/>
              </a:cxn>
              <a:cxn ang="0">
                <a:pos x="T6" y="T7"/>
              </a:cxn>
            </a:cxnLst>
            <a:rect l="0" t="0" r="r" b="b"/>
            <a:pathLst>
              <a:path w="924" h="1343">
                <a:moveTo>
                  <a:pt x="0" y="743"/>
                </a:moveTo>
                <a:lnTo>
                  <a:pt x="768" y="0"/>
                </a:lnTo>
                <a:lnTo>
                  <a:pt x="924" y="1343"/>
                </a:lnTo>
                <a:lnTo>
                  <a:pt x="0" y="743"/>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Freeform 13">
            <a:extLst>
              <a:ext uri="{FF2B5EF4-FFF2-40B4-BE49-F238E27FC236}">
                <a16:creationId xmlns:a16="http://schemas.microsoft.com/office/drawing/2014/main" id="{9DF64ED7-962A-81AC-80B4-A4644335CF85}"/>
              </a:ext>
            </a:extLst>
          </p:cNvPr>
          <p:cNvSpPr/>
          <p:nvPr/>
        </p:nvSpPr>
        <p:spPr bwMode="auto">
          <a:xfrm>
            <a:off x="7521574" y="850494"/>
            <a:ext cx="2986088" cy="2599173"/>
          </a:xfrm>
          <a:custGeom>
            <a:gdLst>
              <a:gd name="T0" fmla="*/ 1881 w 1881"/>
              <a:gd name="T1" fmla="*/ 1635 h 1635"/>
              <a:gd name="T2" fmla="*/ 0 w 1881"/>
              <a:gd name="T3" fmla="*/ 0 h 1635"/>
              <a:gd name="T4" fmla="*/ 644 w 1881"/>
              <a:gd name="T5" fmla="*/ 1440 h 1635"/>
              <a:gd name="T6" fmla="*/ 1881 w 1881"/>
              <a:gd name="T7" fmla="*/ 1635 h 1635"/>
            </a:gdLst>
            <a:cxnLst>
              <a:cxn ang="0">
                <a:pos x="T0" y="T1"/>
              </a:cxn>
              <a:cxn ang="0">
                <a:pos x="T2" y="T3"/>
              </a:cxn>
              <a:cxn ang="0">
                <a:pos x="T4" y="T5"/>
              </a:cxn>
              <a:cxn ang="0">
                <a:pos x="T6" y="T7"/>
              </a:cxn>
            </a:cxnLst>
            <a:rect l="0" t="0" r="r" b="b"/>
            <a:pathLst>
              <a:path w="1881" h="1634">
                <a:moveTo>
                  <a:pt x="1881" y="1635"/>
                </a:moveTo>
                <a:lnTo>
                  <a:pt x="0" y="0"/>
                </a:lnTo>
                <a:lnTo>
                  <a:pt x="644" y="1440"/>
                </a:lnTo>
                <a:lnTo>
                  <a:pt x="1881" y="1635"/>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14">
            <a:extLst>
              <a:ext uri="{FF2B5EF4-FFF2-40B4-BE49-F238E27FC236}">
                <a16:creationId xmlns:a16="http://schemas.microsoft.com/office/drawing/2014/main" id="{9AB9F532-F154-B5B7-3D78-C3EB44644F86}"/>
              </a:ext>
            </a:extLst>
          </p:cNvPr>
          <p:cNvSpPr/>
          <p:nvPr/>
        </p:nvSpPr>
        <p:spPr bwMode="auto">
          <a:xfrm>
            <a:off x="6973887" y="850494"/>
            <a:ext cx="1570038" cy="2289179"/>
          </a:xfrm>
          <a:custGeom>
            <a:gdLst>
              <a:gd name="T0" fmla="*/ 989 w 989"/>
              <a:gd name="T1" fmla="*/ 1440 h 1440"/>
              <a:gd name="T2" fmla="*/ 0 w 989"/>
              <a:gd name="T3" fmla="*/ 1440 h 1440"/>
              <a:gd name="T4" fmla="*/ 345 w 989"/>
              <a:gd name="T5" fmla="*/ 0 h 1440"/>
              <a:gd name="T6" fmla="*/ 989 w 989"/>
              <a:gd name="T7" fmla="*/ 1440 h 1440"/>
            </a:gdLst>
            <a:cxnLst>
              <a:cxn ang="0">
                <a:pos x="T0" y="T1"/>
              </a:cxn>
              <a:cxn ang="0">
                <a:pos x="T2" y="T3"/>
              </a:cxn>
              <a:cxn ang="0">
                <a:pos x="T4" y="T5"/>
              </a:cxn>
              <a:cxn ang="0">
                <a:pos x="T6" y="T7"/>
              </a:cxn>
            </a:cxnLst>
            <a:rect l="0" t="0" r="r" b="b"/>
            <a:pathLst>
              <a:path w="989" h="1440">
                <a:moveTo>
                  <a:pt x="989" y="1440"/>
                </a:moveTo>
                <a:lnTo>
                  <a:pt x="0" y="1440"/>
                </a:lnTo>
                <a:lnTo>
                  <a:pt x="345" y="0"/>
                </a:lnTo>
                <a:lnTo>
                  <a:pt x="989" y="144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8" name="Freeform 15">
            <a:extLst>
              <a:ext uri="{FF2B5EF4-FFF2-40B4-BE49-F238E27FC236}">
                <a16:creationId xmlns:a16="http://schemas.microsoft.com/office/drawing/2014/main" id="{F775B8C1-B24A-515B-BD55-1D29986E8BFE}"/>
              </a:ext>
            </a:extLst>
          </p:cNvPr>
          <p:cNvSpPr/>
          <p:nvPr/>
        </p:nvSpPr>
        <p:spPr bwMode="auto">
          <a:xfrm>
            <a:off x="3449636" y="0"/>
            <a:ext cx="4071938" cy="3139673"/>
          </a:xfrm>
          <a:custGeom>
            <a:gdLst>
              <a:gd name="T0" fmla="*/ 2253 w 2565"/>
              <a:gd name="T1" fmla="*/ 7 h 1975"/>
              <a:gd name="T2" fmla="*/ 0 w 2565"/>
              <a:gd name="T3" fmla="*/ 0 h 1975"/>
              <a:gd name="T4" fmla="*/ 2220 w 2565"/>
              <a:gd name="T5" fmla="*/ 1975 h 1975"/>
              <a:gd name="T6" fmla="*/ 2565 w 2565"/>
              <a:gd name="T7" fmla="*/ 535 h 1975"/>
              <a:gd name="T8" fmla="*/ 2253 w 2565"/>
              <a:gd name="T9" fmla="*/ 7 h 1975"/>
            </a:gdLst>
            <a:cxnLst>
              <a:cxn ang="0">
                <a:pos x="T0" y="T1"/>
              </a:cxn>
              <a:cxn ang="0">
                <a:pos x="T2" y="T3"/>
              </a:cxn>
              <a:cxn ang="0">
                <a:pos x="T4" y="T5"/>
              </a:cxn>
              <a:cxn ang="0">
                <a:pos x="T6" y="T7"/>
              </a:cxn>
              <a:cxn ang="0">
                <a:pos x="T8" y="T9"/>
              </a:cxn>
            </a:cxnLst>
            <a:rect l="0" t="0" r="r" b="b"/>
            <a:pathLst>
              <a:path w="2565" h="1975">
                <a:moveTo>
                  <a:pt x="2253" y="7"/>
                </a:moveTo>
                <a:lnTo>
                  <a:pt x="0" y="0"/>
                </a:lnTo>
                <a:lnTo>
                  <a:pt x="2220" y="1975"/>
                </a:lnTo>
                <a:lnTo>
                  <a:pt x="2565" y="535"/>
                </a:lnTo>
                <a:lnTo>
                  <a:pt x="2253" y="7"/>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6" name="Freeform 16">
            <a:extLst>
              <a:ext uri="{FF2B5EF4-FFF2-40B4-BE49-F238E27FC236}">
                <a16:creationId xmlns:a16="http://schemas.microsoft.com/office/drawing/2014/main" id="{2667DBB5-4C7D-66ED-1DD9-9C403F9D8C7C}"/>
              </a:ext>
            </a:extLst>
          </p:cNvPr>
          <p:cNvSpPr/>
          <p:nvPr/>
        </p:nvSpPr>
        <p:spPr bwMode="auto">
          <a:xfrm>
            <a:off x="10507662" y="2424305"/>
            <a:ext cx="1684338" cy="2527635"/>
          </a:xfrm>
          <a:custGeom>
            <a:gdLst>
              <a:gd name="T0" fmla="*/ 1061 w 1061"/>
              <a:gd name="T1" fmla="*/ 0 h 1590"/>
              <a:gd name="T2" fmla="*/ 111 w 1061"/>
              <a:gd name="T3" fmla="*/ 1590 h 1590"/>
              <a:gd name="T4" fmla="*/ 0 w 1061"/>
              <a:gd name="T5" fmla="*/ 645 h 1590"/>
              <a:gd name="T6" fmla="*/ 1061 w 1061"/>
              <a:gd name="T7" fmla="*/ 0 h 1590"/>
            </a:gdLst>
            <a:cxnLst>
              <a:cxn ang="0">
                <a:pos x="T0" y="T1"/>
              </a:cxn>
              <a:cxn ang="0">
                <a:pos x="T2" y="T3"/>
              </a:cxn>
              <a:cxn ang="0">
                <a:pos x="T4" y="T5"/>
              </a:cxn>
              <a:cxn ang="0">
                <a:pos x="T6" y="T7"/>
              </a:cxn>
            </a:cxnLst>
            <a:rect l="0" t="0" r="r" b="b"/>
            <a:pathLst>
              <a:path w="1061" h="1590">
                <a:moveTo>
                  <a:pt x="1061" y="0"/>
                </a:moveTo>
                <a:lnTo>
                  <a:pt x="111" y="1590"/>
                </a:lnTo>
                <a:lnTo>
                  <a:pt x="0" y="645"/>
                </a:lnTo>
                <a:lnTo>
                  <a:pt x="1061" y="0"/>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 name="TextBox 14"/>
          <p:cNvSpPr txBox="1"/>
          <p:nvPr/>
        </p:nvSpPr>
        <p:spPr>
          <a:xfrm>
            <a:off x="206661" y="3844921"/>
            <a:ext cx="6984714" cy="80220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200" b="1">
                <a:effectLst>
                  <a:outerShdw blurRad="38100" dist="38100" dir="2700000" algn="tl">
                    <a:srgbClr val="000000">
                      <a:alpha val="43137"/>
                    </a:srgbClr>
                  </a:outerShdw>
                </a:effectLst>
                <a:latin typeface="微软雅黑" pitchFamily="34" charset="-122"/>
                <a:ea typeface="微软雅黑" pitchFamily="34" charset="-122"/>
              </a:rPr>
              <a:t>录取分数线与家庭经济状况关联探讨</a:t>
            </a:r>
            <a:endParaRPr lang="en-US" altLang="zh-CN" sz="4200" b="1">
              <a:effectLst>
                <a:outerShdw blurRad="38100" dist="38100" dir="2700000" algn="tl">
                  <a:srgbClr val="000000">
                    <a:alpha val="43137"/>
                  </a:srgb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矩形 2">
            <a:extLst>
              <a:ext uri="{FF2B5EF4-FFF2-40B4-BE49-F238E27FC236}">
                <a16:creationId xmlns:a16="http://schemas.microsoft.com/office/drawing/2014/main" id="{FBB6FBB1-D3C1-23A1-F4E5-437CE4848691}"/>
              </a:ext>
            </a:extLst>
          </p:cNvPr>
          <p:cNvSpPr/>
          <p:nvPr/>
        </p:nvSpPr>
        <p:spPr>
          <a:xfrm>
            <a:off x="1628878" y="0"/>
            <a:ext cx="10563122" cy="6858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3634454" y="3108814"/>
            <a:ext cx="775938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rPr>
              <a:t> 研究背景与意义
 文献综述与现状
 研究假设与方法
 数据收集与分析
 研究结果与发现
 结果讨论与解释
 研究局限与展望
 结论与建议</a:t>
            </a:r>
          </a:p>
        </p:txBody>
      </p:sp>
      <p:grpSp>
        <p:nvGrpSpPr>
          <p:cNvPr id="3" name="组合 6">
            <a:extLst>
              <a:ext uri="{FF2B5EF4-FFF2-40B4-BE49-F238E27FC236}">
                <a16:creationId xmlns:a16="http://schemas.microsoft.com/office/drawing/2014/main" id="{4F7CBE77-B1E2-228F-2E1F-22CA7D28EB92}"/>
              </a:ext>
            </a:extLst>
          </p:cNvPr>
          <p:cNvGrpSpPr/>
          <p:nvPr/>
        </p:nvGrpSpPr>
        <p:grpSpPr>
          <a:xfrm>
            <a:off x="0" y="2105602"/>
            <a:ext cx="3257757" cy="3406452"/>
            <a:chOff x="4467186" y="1920556"/>
            <a:chExt cx="3257757" cy="3406452"/>
          </a:xfrm>
        </p:grpSpPr>
        <p:sp>
          <p:nvSpPr>
            <p:cNvPr id="4" name="等腰三角形 7">
              <a:extLst>
                <a:ext uri="{FF2B5EF4-FFF2-40B4-BE49-F238E27FC236}">
                  <a16:creationId xmlns:a16="http://schemas.microsoft.com/office/drawing/2014/main" id="{376627C5-0D7A-791B-A761-9BA0DBC29BF4}"/>
                </a:ext>
              </a:extLst>
            </p:cNvPr>
            <p:cNvSpPr/>
            <p:nvPr/>
          </p:nvSpPr>
          <p:spPr>
            <a:xfrm rot="16200000">
              <a:off x="4337230" y="3572605"/>
              <a:ext cx="1884359" cy="1624448"/>
            </a:xfrm>
            <a:prstGeom prst="triangle">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5" name="等腰三角形 8">
              <a:extLst>
                <a:ext uri="{FF2B5EF4-FFF2-40B4-BE49-F238E27FC236}">
                  <a16:creationId xmlns:a16="http://schemas.microsoft.com/office/drawing/2014/main" id="{99ED36FB-FE6B-B415-F6D5-D511E06E0F6F}"/>
                </a:ext>
              </a:extLst>
            </p:cNvPr>
            <p:cNvSpPr/>
            <p:nvPr/>
          </p:nvSpPr>
          <p:spPr>
            <a:xfrm rot="5400000" flipH="1">
              <a:off x="4337230" y="2630422"/>
              <a:ext cx="1884359" cy="1624448"/>
            </a:xfrm>
            <a:prstGeom prst="triangle">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6" name="等腰三角形 9">
              <a:extLst>
                <a:ext uri="{FF2B5EF4-FFF2-40B4-BE49-F238E27FC236}">
                  <a16:creationId xmlns:a16="http://schemas.microsoft.com/office/drawing/2014/main" id="{711EFE33-095A-7430-A7A0-82D2F95B87E7}"/>
                </a:ext>
              </a:extLst>
            </p:cNvPr>
            <p:cNvSpPr/>
            <p:nvPr/>
          </p:nvSpPr>
          <p:spPr>
            <a:xfrm rot="16200000">
              <a:off x="5970539" y="2630422"/>
              <a:ext cx="1884359" cy="1624448"/>
            </a:xfrm>
            <a:prstGeom prst="triangle">
              <a:avLst/>
            </a:prstGeom>
            <a:solidFill>
              <a:srgbClr val="BBD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 name="等腰三角形 10">
              <a:extLst>
                <a:ext uri="{FF2B5EF4-FFF2-40B4-BE49-F238E27FC236}">
                  <a16:creationId xmlns:a16="http://schemas.microsoft.com/office/drawing/2014/main" id="{F35F3361-C672-ABC7-2AFA-DA6374489465}"/>
                </a:ext>
              </a:extLst>
            </p:cNvPr>
            <p:cNvSpPr/>
            <p:nvPr/>
          </p:nvSpPr>
          <p:spPr>
            <a:xfrm rot="12600000">
              <a:off x="5560700" y="1920556"/>
              <a:ext cx="1884359" cy="1624448"/>
            </a:xfrm>
            <a:prstGeom prst="triangle">
              <a:avLst/>
            </a:prstGeom>
            <a:solidFill>
              <a:srgbClr val="DFEE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8" name="等腰三角形 11">
              <a:extLst>
                <a:ext uri="{FF2B5EF4-FFF2-40B4-BE49-F238E27FC236}">
                  <a16:creationId xmlns:a16="http://schemas.microsoft.com/office/drawing/2014/main" id="{012659DE-260A-B4A6-6AE7-3CB3C5CE40A9}"/>
                </a:ext>
              </a:extLst>
            </p:cNvPr>
            <p:cNvSpPr/>
            <p:nvPr/>
          </p:nvSpPr>
          <p:spPr>
            <a:xfrm rot="9000000" flipV="1">
              <a:off x="5560700" y="3340287"/>
              <a:ext cx="1884359" cy="1624448"/>
            </a:xfrm>
            <a:prstGeom prst="triangle">
              <a:avLst/>
            </a:prstGeom>
            <a:solidFill>
              <a:srgbClr val="82C1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9" name="等腰三角形 12">
              <a:extLst>
                <a:ext uri="{FF2B5EF4-FFF2-40B4-BE49-F238E27FC236}">
                  <a16:creationId xmlns:a16="http://schemas.microsoft.com/office/drawing/2014/main" id="{A2F84626-2A57-43C7-D1B5-92A867F658D4}"/>
                </a:ext>
              </a:extLst>
            </p:cNvPr>
            <p:cNvSpPr/>
            <p:nvPr/>
          </p:nvSpPr>
          <p:spPr>
            <a:xfrm rot="9000000" flipH="1">
              <a:off x="4747069" y="1920557"/>
              <a:ext cx="1884359" cy="1624448"/>
            </a:xfrm>
            <a:prstGeom prst="triangle">
              <a:avLst/>
            </a:prstGeom>
            <a:solidFill>
              <a:srgbClr val="007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grpSp>
      <p:grpSp>
        <p:nvGrpSpPr>
          <p:cNvPr id="10" name="组合 1">
            <a:extLst>
              <a:ext uri="{FF2B5EF4-FFF2-40B4-BE49-F238E27FC236}">
                <a16:creationId xmlns:a16="http://schemas.microsoft.com/office/drawing/2014/main" id="{82131953-FF7F-A4AB-6E30-956A37615C41}"/>
              </a:ext>
            </a:extLst>
          </p:cNvPr>
          <p:cNvGrpSpPr/>
          <p:nvPr/>
        </p:nvGrpSpPr>
        <p:grpSpPr>
          <a:xfrm>
            <a:off x="780772" y="2911404"/>
            <a:ext cx="1655322" cy="1440000"/>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57044"/>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16514"/>
              <a:ext cx="165532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a:solidFill>
                    <a:schemeClr val="tx1">
                      <a:lumMod val="65000"/>
                      <a:lumOff val="35000"/>
                    </a:schemeClr>
                  </a:solidFill>
                  <a:ea typeface="微软雅黑"/>
                </a:rPr>
                <a:t>目录页</a:t>
              </a:r>
            </a:p>
          </p:txBody>
        </p:sp>
      </p:grpSp>
      <p:sp>
        <p:nvSpPr>
          <p:cNvPr id="14" name="Freeform 5">
            <a:extLst>
              <a:ext uri="{FF2B5EF4-FFF2-40B4-BE49-F238E27FC236}">
                <a16:creationId xmlns:a16="http://schemas.microsoft.com/office/drawing/2014/main" id="{1126A74C-E443-7EAD-8E64-B60D9B291F3E}"/>
              </a:ext>
            </a:extLst>
          </p:cNvPr>
          <p:cNvSpPr>
            <a:spLocks noEditPoints="1"/>
          </p:cNvSpPr>
          <p:nvPr/>
        </p:nvSpPr>
        <p:spPr bwMode="auto">
          <a:xfrm>
            <a:off x="233516" y="232635"/>
            <a:ext cx="711200" cy="700087"/>
          </a:xfrm>
          <a:custGeom>
            <a:gdLst>
              <a:gd name="T0" fmla="*/ 2870 w 6723"/>
              <a:gd name="T1" fmla="*/ 5989 h 5989"/>
              <a:gd name="T2" fmla="*/ 47 w 6723"/>
              <a:gd name="T3" fmla="*/ 5989 h 5989"/>
              <a:gd name="T4" fmla="*/ 47 w 6723"/>
              <a:gd name="T5" fmla="*/ 3786 h 5989"/>
              <a:gd name="T6" fmla="*/ 2112 w 6723"/>
              <a:gd name="T7" fmla="*/ 0 h 5989"/>
              <a:gd name="T8" fmla="*/ 2802 w 6723"/>
              <a:gd name="T9" fmla="*/ 755 h 5989"/>
              <a:gd name="T10" fmla="*/ 1425 w 6723"/>
              <a:gd name="T11" fmla="*/ 3096 h 5989"/>
              <a:gd name="T12" fmla="*/ 2870 w 6723"/>
              <a:gd name="T13" fmla="*/ 3096 h 5989"/>
              <a:gd name="T14" fmla="*/ 2870 w 6723"/>
              <a:gd name="T15" fmla="*/ 5989 h 5989"/>
              <a:gd name="T16" fmla="*/ 6723 w 6723"/>
              <a:gd name="T17" fmla="*/ 5989 h 5989"/>
              <a:gd name="T18" fmla="*/ 3833 w 6723"/>
              <a:gd name="T19" fmla="*/ 5989 h 5989"/>
              <a:gd name="T20" fmla="*/ 3833 w 6723"/>
              <a:gd name="T21" fmla="*/ 3786 h 5989"/>
              <a:gd name="T22" fmla="*/ 5968 w 6723"/>
              <a:gd name="T23" fmla="*/ 0 h 5989"/>
              <a:gd name="T24" fmla="*/ 6656 w 6723"/>
              <a:gd name="T25" fmla="*/ 755 h 5989"/>
              <a:gd name="T26" fmla="*/ 5211 w 6723"/>
              <a:gd name="T27" fmla="*/ 3096 h 5989"/>
              <a:gd name="T28" fmla="*/ 6723 w 6723"/>
              <a:gd name="T29" fmla="*/ 3096 h 5989"/>
              <a:gd name="T30" fmla="*/ 6723 w 6723"/>
              <a:gd name="T31" fmla="*/ 5989 h 59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23" h="5989">
                <a:moveTo>
                  <a:pt x="2870" y="5989"/>
                </a:moveTo>
                <a:lnTo>
                  <a:pt x="47" y="5989"/>
                </a:lnTo>
                <a:lnTo>
                  <a:pt x="47" y="3786"/>
                </a:lnTo>
                <a:cubicBezTo>
                  <a:pt x="0" y="2041"/>
                  <a:pt x="690" y="778"/>
                  <a:pt x="2112" y="0"/>
                </a:cubicBezTo>
                <a:lnTo>
                  <a:pt x="2802" y="755"/>
                </a:lnTo>
                <a:cubicBezTo>
                  <a:pt x="1930" y="1398"/>
                  <a:pt x="1469" y="2179"/>
                  <a:pt x="1425" y="3096"/>
                </a:cubicBezTo>
                <a:cubicBezTo>
                  <a:pt x="2068" y="3096"/>
                  <a:pt x="2550" y="3096"/>
                  <a:pt x="2870" y="3096"/>
                </a:cubicBezTo>
                <a:lnTo>
                  <a:pt x="2870" y="5989"/>
                </a:lnTo>
                <a:close/>
                <a:moveTo>
                  <a:pt x="6723" y="5989"/>
                </a:moveTo>
                <a:lnTo>
                  <a:pt x="3833" y="5989"/>
                </a:lnTo>
                <a:lnTo>
                  <a:pt x="3833" y="3786"/>
                </a:lnTo>
                <a:cubicBezTo>
                  <a:pt x="3786" y="2088"/>
                  <a:pt x="4500" y="825"/>
                  <a:pt x="5968" y="0"/>
                </a:cubicBezTo>
                <a:lnTo>
                  <a:pt x="6656" y="755"/>
                </a:lnTo>
                <a:cubicBezTo>
                  <a:pt x="5783" y="1398"/>
                  <a:pt x="5302" y="2179"/>
                  <a:pt x="5211" y="3096"/>
                </a:cubicBezTo>
                <a:cubicBezTo>
                  <a:pt x="5898" y="3096"/>
                  <a:pt x="6403" y="3096"/>
                  <a:pt x="6723" y="3096"/>
                </a:cubicBezTo>
                <a:lnTo>
                  <a:pt x="6723" y="5989"/>
                </a:lnTo>
                <a:close/>
              </a:path>
            </a:pathLst>
          </a:custGeom>
          <a:solidFill>
            <a:schemeClr val="bg1">
              <a:lumMod val="85000"/>
            </a:schemeClr>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CN" altLang="en-US">
              <a:solidFill>
                <a:schemeClr val="tx1">
                  <a:lumMod val="50000"/>
                  <a:lumOff val="50000"/>
                </a:schemeClr>
              </a:solidFill>
              <a:latin typeface="+mn-lt"/>
              <a:ea typeface="+mn-ea"/>
            </a:endParaRPr>
          </a:p>
        </p:txBody>
      </p:sp>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dur="500" fill="hold" nodeType="withEffect">
                                  <p:stCondLst>
                                    <p:cond delay="100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研究背景与意义</a:t>
            </a:r>
          </a:p>
        </p:txBody>
      </p:sp>
      <p:sp>
        <p:nvSpPr>
          <p:cNvPr id="3" name="Subtitle 2"/>
          <p:cNvSpPr>
            <a:spLocks noGrp="1"/>
          </p:cNvSpPr>
          <p:nvPr>
            <p:ph type="subTitle" idx="1"/>
          </p:nvPr>
        </p:nvSpPr>
        <p:spPr/>
        <p:txBody>
          <a:bodyPr/>
          <a:lstStyle/>
          <a:p>
            <a:r>
              <a:t>录取分数线与家庭经济状况关联探讨</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研究背景与意义</a:t>
            </a:r>
          </a:p>
        </p:txBody>
      </p:sp>
      <p:sp>
        <p:nvSpPr>
          <p:cNvPr id="3" name="Text Placeholder 2"/>
          <p:cNvSpPr>
            <a:spLocks noGrp="1"/>
          </p:cNvSpPr>
          <p:nvPr>
            <p:ph type="body" idx="1"/>
          </p:nvPr>
        </p:nvSpPr>
        <p:spPr/>
        <p:txBody>
          <a:bodyPr/>
          <a:lstStyle/>
          <a:p>
            <a:r>
              <a:t>研究背景</a:t>
            </a:r>
          </a:p>
        </p:txBody>
      </p:sp>
      <p:sp>
        <p:nvSpPr>
          <p:cNvPr id="4" name="Content Placeholder 3"/>
          <p:cNvSpPr>
            <a:spLocks noGrp="1"/>
          </p:cNvSpPr>
          <p:nvPr>
            <p:ph sz="half" idx="2"/>
          </p:nvPr>
        </p:nvSpPr>
        <p:spPr/>
        <p:txBody>
          <a:bodyPr/>
          <a:lstStyle/>
          <a:p>
            <a:r>
              <a:t>1.社会经济状态与教育机会：家庭经济状况往往影响学生接受教育的机会和质量，不同收入家庭的教育资源差距大。</a:t>
            </a:r>
          </a:p>
          <a:p>
            <a:r>
              <a:t>2.教育公平与社会流动：教育被视为促进社会公平和流动的重要机制，录取分数线与家庭经济状况的关联可能影响公平性和流动性。</a:t>
            </a:r>
          </a:p>
          <a:p/>
        </p:txBody>
      </p:sp>
      <p:sp>
        <p:nvSpPr>
          <p:cNvPr id="5" name="Text Placeholder 4"/>
          <p:cNvSpPr>
            <a:spLocks noGrp="1"/>
          </p:cNvSpPr>
          <p:nvPr>
            <p:ph type="body" idx="3"/>
          </p:nvPr>
        </p:nvSpPr>
        <p:spPr/>
        <p:txBody>
          <a:bodyPr/>
          <a:lstStyle/>
          <a:p>
            <a:r>
              <a:t>研究意义</a:t>
            </a:r>
          </a:p>
        </p:txBody>
      </p:sp>
      <p:sp>
        <p:nvSpPr>
          <p:cNvPr id="6" name="Content Placeholder 5"/>
          <p:cNvSpPr>
            <a:spLocks noGrp="1"/>
          </p:cNvSpPr>
          <p:nvPr>
            <p:ph sz="half" idx="4"/>
          </p:nvPr>
        </p:nvSpPr>
        <p:spPr/>
        <p:txBody>
          <a:bodyPr/>
          <a:lstStyle/>
          <a:p>
            <a:r>
              <a:t>1.政策制定：研究结果可以为政策制定者提供参考，以制定更加公平的教育政策，减少家庭经济状况对教育的影响。</a:t>
            </a:r>
          </a:p>
          <a:p>
            <a:r>
              <a:t>2.社会认识提高：通过探讨录取分数线与家庭经济状况的关联，可以提高社会对教育公平问题的认识，推动社会共同关注并解决问题。</a:t>
            </a:r>
          </a:p>
          <a:p>
            <a:r>
              <a:t>以上内容仅供参考，具体内容可以根据您的需求进行调整和优化。</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文献综述与现状</a:t>
            </a:r>
          </a:p>
        </p:txBody>
      </p:sp>
      <p:sp>
        <p:nvSpPr>
          <p:cNvPr id="3" name="Subtitle 2"/>
          <p:cNvSpPr>
            <a:spLocks noGrp="1"/>
          </p:cNvSpPr>
          <p:nvPr>
            <p:ph type="subTitle" idx="1"/>
          </p:nvPr>
        </p:nvSpPr>
        <p:spPr/>
        <p:txBody>
          <a:bodyPr/>
          <a:lstStyle/>
          <a:p>
            <a:r>
              <a:t>录取分数线与家庭经济状况关联探讨</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文献综述与现状</a:t>
            </a:r>
          </a:p>
        </p:txBody>
      </p:sp>
      <p:sp>
        <p:nvSpPr>
          <p:cNvPr id="3" name="Text Placeholder 2"/>
          <p:cNvSpPr>
            <a:spLocks noGrp="1"/>
          </p:cNvSpPr>
          <p:nvPr>
            <p:ph type="body" idx="1"/>
          </p:nvPr>
        </p:nvSpPr>
        <p:spPr/>
        <p:txBody>
          <a:bodyPr/>
          <a:lstStyle/>
          <a:p>
            <a:r>
              <a:t>录取分数线与家庭经济状况关联的研究背景</a:t>
            </a:r>
          </a:p>
        </p:txBody>
      </p:sp>
      <p:sp>
        <p:nvSpPr>
          <p:cNvPr id="4" name="Content Placeholder 3"/>
          <p:cNvSpPr>
            <a:spLocks noGrp="1"/>
          </p:cNvSpPr>
          <p:nvPr>
            <p:ph sz="half" idx="2"/>
          </p:nvPr>
        </p:nvSpPr>
        <p:spPr/>
        <p:txBody>
          <a:bodyPr/>
          <a:lstStyle/>
          <a:p>
            <a:r>
              <a:t>1.教育资源分配不均：在不同家庭经济状况下，学生接受到的教育资源存在差异，可能影响录取分数线的表现。</a:t>
            </a:r>
          </a:p>
          <a:p>
            <a:r>
              <a:t>2.社会公平性问题：录取分数线与家庭经济状况的关联可能引发社会公平性的讨论，涉及教育机会平等的问题。</a:t>
            </a:r>
          </a:p>
          <a:p>
            <a:r>
              <a:t>3.现有政策分析：探讨现有的教育政策对于改善录取分数线与家庭经济状况关联的作用及其局限性。</a:t>
            </a:r>
          </a:p>
          <a:p/>
        </p:txBody>
      </p:sp>
      <p:sp>
        <p:nvSpPr>
          <p:cNvPr id="5" name="Text Placeholder 4"/>
          <p:cNvSpPr>
            <a:spLocks noGrp="1"/>
          </p:cNvSpPr>
          <p:nvPr>
            <p:ph type="body" idx="3"/>
          </p:nvPr>
        </p:nvSpPr>
        <p:spPr/>
        <p:txBody>
          <a:bodyPr/>
          <a:lstStyle/>
          <a:p>
            <a:r>
              <a:t>录取分数线与家庭经济状况关联的研究现状</a:t>
            </a:r>
          </a:p>
        </p:txBody>
      </p:sp>
      <p:sp>
        <p:nvSpPr>
          <p:cNvPr id="6" name="Content Placeholder 5"/>
          <p:cNvSpPr>
            <a:spLocks noGrp="1"/>
          </p:cNvSpPr>
          <p:nvPr>
            <p:ph sz="half" idx="4"/>
          </p:nvPr>
        </p:nvSpPr>
        <p:spPr/>
        <p:txBody>
          <a:bodyPr/>
          <a:lstStyle/>
          <a:p>
            <a:r>
              <a:t>1.研究成果概述：回顾近年来关于录取分数线与家庭经济状况关联的研究，概述其主要发现和观点。</a:t>
            </a:r>
          </a:p>
          <a:p>
            <a:r>
              <a:t>2.研究方法与数据：介绍研究中常用的研究方法和数据来源，包括调查研究、实证分析、统计数据等。</a:t>
            </a:r>
          </a:p>
          <a:p>
            <a:r>
              <a:t>3.研究局限性：讨论现有研究的局限性，如样本大小、数据质量、研究方法等方面的问题，为进一步研究提供参考。</a:t>
            </a:r>
          </a:p>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文献综述与现状</a:t>
            </a:r>
          </a:p>
        </p:txBody>
      </p:sp>
      <p:sp>
        <p:nvSpPr>
          <p:cNvPr id="3" name="Content Placeholder 2"/>
          <p:cNvSpPr>
            <a:spLocks noGrp="1"/>
          </p:cNvSpPr>
          <p:nvPr>
            <p:ph sz="half" idx="2"/>
          </p:nvPr>
        </p:nvSpPr>
        <p:spPr/>
        <p:txBody>
          <a:bodyPr/>
          <a:lstStyle/>
          <a:p>
            <a:r>
              <a:t>1.政策梳理：列举当前针对录取分数线与家庭经济状况关联问题的教育政策。</a:t>
            </a:r>
          </a:p>
          <a:p>
            <a:r>
              <a:t>2.政策效果评估：分析这些政策在实际操作中的效果，包括取得的成果和存在的问题。</a:t>
            </a:r>
          </a:p>
          <a:p>
            <a:r>
              <a:t>3.政策建议：根据政策评估结果，提出针对性的政策建议，以改善录取分数线与家庭经济状况关联的问题。</a:t>
            </a:r>
          </a:p>
          <a:p/>
        </p:txBody>
      </p:sp>
      <p:sp>
        <p:nvSpPr>
          <p:cNvPr id="4" name="Text Placeholder 3"/>
          <p:cNvSpPr>
            <a:spLocks noGrp="1"/>
          </p:cNvSpPr>
          <p:nvPr>
            <p:ph type="body" idx="3"/>
          </p:nvPr>
        </p:nvSpPr>
        <p:spPr/>
        <p:txBody>
          <a:bodyPr/>
          <a:lstStyle/>
          <a:p>
            <a:r>
              <a:t>录取分数线与家庭经济状况关联的社会影响</a:t>
            </a:r>
          </a:p>
        </p:txBody>
      </p:sp>
      <p:sp>
        <p:nvSpPr>
          <p:cNvPr id="5" name="Content Placeholder 4"/>
          <p:cNvSpPr>
            <a:spLocks noGrp="1"/>
          </p:cNvSpPr>
          <p:nvPr>
            <p:ph sz="half" idx="4"/>
          </p:nvPr>
        </p:nvSpPr>
        <p:spPr/>
        <p:txBody>
          <a:bodyPr/>
          <a:lstStyle/>
          <a:p>
            <a:r>
              <a:t>1.社会观念：分析社会对录取分数线与家庭经济状况关联问题的看法和态度，包括认识和观念上的变化。</a:t>
            </a:r>
          </a:p>
          <a:p>
            <a:r>
              <a:t>2.公平与正义：探讨录取分数线与家庭经济状况关联对社会公平和正义的影响，涉及教育公平性问题。</a:t>
            </a:r>
          </a:p>
          <a:p>
            <a:r>
              <a:t>3.社会行动：介绍社会各界在改善录取分数线与家庭经济状况关联问题上的行动和努力。</a:t>
            </a:r>
          </a:p>
          <a:p/>
        </p:txBody>
      </p:sp>
      <p:sp>
        <p:nvSpPr>
          <p:cNvPr id="6" name="Text Placeholder 5"/>
          <p:cNvSpPr>
            <a:spLocks noGrp="1"/>
          </p:cNvSpPr>
          <p:nvPr>
            <p:ph type="body" idx="1"/>
          </p:nvPr>
        </p:nvSpPr>
        <p:spPr/>
        <p:txBody>
          <a:bodyPr/>
          <a:lstStyle/>
          <a:p>
            <a:r>
              <a:t>录取分数线与家庭经济状况关联的教育政策</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文献综述与现状</a:t>
            </a:r>
          </a:p>
        </p:txBody>
      </p:sp>
      <p:sp>
        <p:nvSpPr>
          <p:cNvPr id="3" name="Text Placeholder 2"/>
          <p:cNvSpPr>
            <a:spLocks noGrp="1"/>
          </p:cNvSpPr>
          <p:nvPr>
            <p:ph type="body" idx="1"/>
          </p:nvPr>
        </p:nvSpPr>
        <p:spPr/>
        <p:txBody>
          <a:bodyPr/>
          <a:lstStyle/>
          <a:p>
            <a:r>
              <a:t>改善录取分数线与家庭经济状况关联的策略与建议</a:t>
            </a:r>
          </a:p>
        </p:txBody>
      </p:sp>
      <p:sp>
        <p:nvSpPr>
          <p:cNvPr id="4" name="Content Placeholder 3"/>
          <p:cNvSpPr>
            <a:spLocks noGrp="1"/>
          </p:cNvSpPr>
          <p:nvPr>
            <p:ph sz="half" idx="2"/>
          </p:nvPr>
        </p:nvSpPr>
        <p:spPr/>
        <p:txBody>
          <a:bodyPr/>
          <a:lstStyle/>
          <a:p>
            <a:r>
              <a:t>1.教育资源均衡分配：提出促进教育资源均衡分配的策略，以减轻家庭经济状况对录取分数线的影响。</a:t>
            </a:r>
          </a:p>
          <a:p>
            <a:r>
              <a:t>2.多元评价体系：建议建立多元评价体系，综合考虑学生的能力、素质和潜力，而非仅凭考试成绩作为录取标准。</a:t>
            </a:r>
          </a:p>
          <a:p>
            <a:r>
              <a:t>3.家庭教育与辅导：加强家庭教育与辅导，提高家庭经济困难学生的学习能力和应试技巧，提升他们在录取分数线上的竞争力。</a:t>
            </a:r>
          </a:p>
          <a:p/>
        </p:txBody>
      </p:sp>
      <p:sp>
        <p:nvSpPr>
          <p:cNvPr id="5" name="Text Placeholder 4"/>
          <p:cNvSpPr>
            <a:spLocks noGrp="1"/>
          </p:cNvSpPr>
          <p:nvPr>
            <p:ph type="body" idx="3"/>
          </p:nvPr>
        </p:nvSpPr>
        <p:spPr/>
        <p:txBody>
          <a:bodyPr/>
          <a:lstStyle/>
          <a:p>
            <a:r>
              <a:t>未来研究展望</a:t>
            </a:r>
          </a:p>
        </p:txBody>
      </p:sp>
      <p:sp>
        <p:nvSpPr>
          <p:cNvPr id="6" name="Content Placeholder 5"/>
          <p:cNvSpPr>
            <a:spLocks noGrp="1"/>
          </p:cNvSpPr>
          <p:nvPr>
            <p:ph sz="half" idx="4"/>
          </p:nvPr>
        </p:nvSpPr>
        <p:spPr/>
        <p:txBody>
          <a:bodyPr/>
          <a:lstStyle/>
          <a:p>
            <a:r>
              <a:t>1.研究方法创新：探讨未来研究在方法上的创新，如利用大数据、人工智能等技术进行更深入的分析。</a:t>
            </a:r>
          </a:p>
          <a:p>
            <a:r>
              <a:t>2.跨学科研究：建议开展跨学科研究，结合教育学、社会学、经济学等多领域知识，全面剖析录取分数线与家庭经济状况关联的问题。</a:t>
            </a:r>
          </a:p>
          <a:p>
            <a:r>
              <a:t>3.实践探索：鼓励在实践中探索改善录取分数线与家庭经济状况关联的有效途径，为理论研究提供实证支持。</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研究假设与方法</a:t>
            </a:r>
          </a:p>
        </p:txBody>
      </p:sp>
      <p:sp>
        <p:nvSpPr>
          <p:cNvPr id="3" name="Subtitle 2"/>
          <p:cNvSpPr>
            <a:spLocks noGrp="1"/>
          </p:cNvSpPr>
          <p:nvPr>
            <p:ph type="subTitle" idx="1"/>
          </p:nvPr>
        </p:nvSpPr>
        <p:spPr/>
        <p:txBody>
          <a:bodyPr/>
          <a:lstStyle/>
          <a:p>
            <a:r>
              <a:t>录取分数线与家庭经济状况关联探讨</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研究假设与方法</a:t>
            </a:r>
          </a:p>
        </p:txBody>
      </p:sp>
      <p:sp>
        <p:nvSpPr>
          <p:cNvPr id="3" name="Content Placeholder 2"/>
          <p:cNvSpPr>
            <a:spLocks noGrp="1"/>
          </p:cNvSpPr>
          <p:nvPr>
            <p:ph sz="half" idx="2"/>
          </p:nvPr>
        </p:nvSpPr>
        <p:spPr/>
        <p:txBody>
          <a:bodyPr/>
          <a:lstStyle/>
          <a:p>
            <a:r>
              <a:t>1.我们假设录取分数线与家庭经济状况存在一定的关联性。</a:t>
            </a:r>
          </a:p>
          <a:p>
            <a:r>
              <a:t>2.这种关联性可能表现为家庭经济状况较好的学生更容易获得较高的录取分数线。</a:t>
            </a:r>
          </a:p>
          <a:p>
            <a:r>
              <a:t>3.我们将通过数据分析来验证这一假设，并探讨其中的原因和可能的解释。</a:t>
            </a:r>
          </a:p>
          <a:p/>
        </p:txBody>
      </p:sp>
      <p:sp>
        <p:nvSpPr>
          <p:cNvPr id="4" name="Text Placeholder 3"/>
          <p:cNvSpPr>
            <a:spLocks noGrp="1"/>
          </p:cNvSpPr>
          <p:nvPr>
            <p:ph type="body" idx="3"/>
          </p:nvPr>
        </p:nvSpPr>
        <p:spPr/>
        <p:txBody>
          <a:bodyPr/>
          <a:lstStyle/>
          <a:p>
            <a:r>
              <a:t>研究方法</a:t>
            </a:r>
          </a:p>
        </p:txBody>
      </p:sp>
      <p:sp>
        <p:nvSpPr>
          <p:cNvPr id="5" name="Content Placeholder 4"/>
          <p:cNvSpPr>
            <a:spLocks noGrp="1"/>
          </p:cNvSpPr>
          <p:nvPr>
            <p:ph sz="half" idx="4"/>
          </p:nvPr>
        </p:nvSpPr>
        <p:spPr/>
        <p:txBody>
          <a:bodyPr/>
          <a:lstStyle/>
          <a:p>
            <a:r>
              <a:t>1.我们将采用量化研究方法，通过收集和分析相关数据来探讨录取分数线与家庭经济状况之间的关联性。</a:t>
            </a:r>
          </a:p>
          <a:p>
            <a:r>
              <a:t>2.数据来源将包括高考成绩、家庭经济状况等。</a:t>
            </a:r>
          </a:p>
          <a:p>
            <a:r>
              <a:t>3.我们将运用统计软件进行数据分析，包括描述性统计、相关性分析等。</a:t>
            </a:r>
          </a:p>
          <a:p/>
        </p:txBody>
      </p:sp>
      <p:sp>
        <p:nvSpPr>
          <p:cNvPr id="6" name="Text Placeholder 5"/>
          <p:cNvSpPr>
            <a:spLocks noGrp="1"/>
          </p:cNvSpPr>
          <p:nvPr>
            <p:ph type="body" idx="1"/>
          </p:nvPr>
        </p:nvSpPr>
        <p:spPr/>
        <p:txBody>
          <a:bodyPr/>
          <a:lstStyle/>
          <a:p>
            <a:r>
              <a:t>研究假设</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研究假设与方法</a:t>
            </a:r>
          </a:p>
        </p:txBody>
      </p:sp>
      <p:sp>
        <p:nvSpPr>
          <p:cNvPr id="3" name="Text Placeholder 2"/>
          <p:cNvSpPr>
            <a:spLocks noGrp="1"/>
          </p:cNvSpPr>
          <p:nvPr>
            <p:ph type="body" idx="1"/>
          </p:nvPr>
        </p:nvSpPr>
        <p:spPr/>
        <p:txBody>
          <a:bodyPr/>
          <a:lstStyle/>
          <a:p>
            <a:r>
              <a:t>样本选择</a:t>
            </a:r>
          </a:p>
        </p:txBody>
      </p:sp>
      <p:sp>
        <p:nvSpPr>
          <p:cNvPr id="4" name="Content Placeholder 3"/>
          <p:cNvSpPr>
            <a:spLocks noGrp="1"/>
          </p:cNvSpPr>
          <p:nvPr>
            <p:ph sz="half" idx="2"/>
          </p:nvPr>
        </p:nvSpPr>
        <p:spPr/>
        <p:txBody>
          <a:bodyPr/>
          <a:lstStyle/>
          <a:p>
            <a:r>
              <a:t>1.我们将选择某一年的高考考生作为研究样本。</a:t>
            </a:r>
          </a:p>
          <a:p>
            <a:r>
              <a:t>2.样本将覆盖不同家庭经济状况的学生，以保证研究的代表性。</a:t>
            </a:r>
          </a:p>
          <a:p>
            <a:r>
              <a:t>3.样本数据将通过教育部门和公开渠道获取。</a:t>
            </a:r>
          </a:p>
          <a:p/>
        </p:txBody>
      </p:sp>
      <p:sp>
        <p:nvSpPr>
          <p:cNvPr id="5" name="Text Placeholder 4"/>
          <p:cNvSpPr>
            <a:spLocks noGrp="1"/>
          </p:cNvSpPr>
          <p:nvPr>
            <p:ph type="body" idx="3"/>
          </p:nvPr>
        </p:nvSpPr>
        <p:spPr/>
        <p:txBody>
          <a:bodyPr/>
          <a:lstStyle/>
          <a:p>
            <a:r>
              <a:t>变量定义与测量</a:t>
            </a:r>
          </a:p>
        </p:txBody>
      </p:sp>
      <p:sp>
        <p:nvSpPr>
          <p:cNvPr id="6" name="Content Placeholder 5"/>
          <p:cNvSpPr>
            <a:spLocks noGrp="1"/>
          </p:cNvSpPr>
          <p:nvPr>
            <p:ph sz="half" idx="4"/>
          </p:nvPr>
        </p:nvSpPr>
        <p:spPr/>
        <p:txBody>
          <a:bodyPr/>
          <a:lstStyle/>
          <a:p>
            <a:r>
              <a:t>1.录取分数线将通过高考成绩来衡量。</a:t>
            </a:r>
          </a:p>
          <a:p>
            <a:r>
              <a:t>2.家庭经济状况将通过家庭收入、父母职业等因素来衡量。</a:t>
            </a:r>
          </a:p>
          <a:p>
            <a:r>
              <a:t>3.我们将确保变量的可靠性和有效性，以避免测量误差对研究结果的影响。</a:t>
            </a:r>
          </a:p>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研究假设与方法</a:t>
            </a:r>
          </a:p>
        </p:txBody>
      </p:sp>
      <p:sp>
        <p:nvSpPr>
          <p:cNvPr id="3" name="Text Placeholder 2"/>
          <p:cNvSpPr>
            <a:spLocks noGrp="1"/>
          </p:cNvSpPr>
          <p:nvPr>
            <p:ph type="body" idx="1"/>
          </p:nvPr>
        </p:nvSpPr>
        <p:spPr/>
        <p:txBody>
          <a:bodyPr/>
          <a:lstStyle/>
          <a:p>
            <a:r>
              <a:t>数据分析方法</a:t>
            </a:r>
          </a:p>
        </p:txBody>
      </p:sp>
      <p:sp>
        <p:nvSpPr>
          <p:cNvPr id="4" name="Content Placeholder 3"/>
          <p:cNvSpPr>
            <a:spLocks noGrp="1"/>
          </p:cNvSpPr>
          <p:nvPr>
            <p:ph sz="half" idx="2"/>
          </p:nvPr>
        </p:nvSpPr>
        <p:spPr/>
        <p:txBody>
          <a:bodyPr/>
          <a:lstStyle/>
          <a:p>
            <a:r>
              <a:t>1.我们将采用相关性分析、回归分析等统计方法来分析数据。</a:t>
            </a:r>
          </a:p>
          <a:p>
            <a:r>
              <a:t>2.通过这些分析方法，我们可以了解录取分数线与家庭经济状况之间的具体关联性。</a:t>
            </a:r>
          </a:p>
          <a:p>
            <a:r>
              <a:t>3.我们还将对数据进行稳健性检验，以确保研究结果的可靠性。</a:t>
            </a:r>
          </a:p>
          <a:p/>
        </p:txBody>
      </p:sp>
      <p:sp>
        <p:nvSpPr>
          <p:cNvPr id="5" name="Text Placeholder 4"/>
          <p:cNvSpPr>
            <a:spLocks noGrp="1"/>
          </p:cNvSpPr>
          <p:nvPr>
            <p:ph type="body" idx="3"/>
          </p:nvPr>
        </p:nvSpPr>
        <p:spPr/>
        <p:txBody>
          <a:bodyPr/>
          <a:lstStyle/>
          <a:p>
            <a:r>
              <a:t>研究结果解释与讨论</a:t>
            </a:r>
          </a:p>
        </p:txBody>
      </p:sp>
      <p:sp>
        <p:nvSpPr>
          <p:cNvPr id="6" name="Content Placeholder 5"/>
          <p:cNvSpPr>
            <a:spLocks noGrp="1"/>
          </p:cNvSpPr>
          <p:nvPr>
            <p:ph sz="half" idx="4"/>
          </p:nvPr>
        </p:nvSpPr>
        <p:spPr/>
        <p:txBody>
          <a:bodyPr/>
          <a:lstStyle/>
          <a:p>
            <a:r>
              <a:t>1.我们将根据数据分析结果来解释录取分数线与家庭经济状况之间的关联性。</a:t>
            </a:r>
          </a:p>
          <a:p>
            <a:r>
              <a:t>2.我们将探讨可能的原因，如教育资源分配不均、家庭背景对子女教育的影响等。</a:t>
            </a:r>
          </a:p>
          <a:p>
            <a:r>
              <a:t>3.我们还将对研究结果进行讨论，提出相关政策建议，以促进教育公平和提高教育质量。</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数据收集与分析</a:t>
            </a:r>
          </a:p>
        </p:txBody>
      </p:sp>
      <p:sp>
        <p:nvSpPr>
          <p:cNvPr id="3" name="Subtitle 2"/>
          <p:cNvSpPr>
            <a:spLocks noGrp="1"/>
          </p:cNvSpPr>
          <p:nvPr>
            <p:ph type="subTitle" idx="1"/>
          </p:nvPr>
        </p:nvSpPr>
        <p:spPr/>
        <p:txBody>
          <a:bodyPr/>
          <a:lstStyle/>
          <a:p>
            <a:r>
              <a:t>录取分数线与家庭经济状况关联探讨</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数据收集与分析</a:t>
            </a:r>
          </a:p>
        </p:txBody>
      </p:sp>
      <p:sp>
        <p:nvSpPr>
          <p:cNvPr id="3" name="Text Placeholder 2"/>
          <p:cNvSpPr>
            <a:spLocks noGrp="1"/>
          </p:cNvSpPr>
          <p:nvPr>
            <p:ph type="body" idx="1"/>
          </p:nvPr>
        </p:nvSpPr>
        <p:spPr/>
        <p:txBody>
          <a:bodyPr/>
          <a:lstStyle/>
          <a:p>
            <a:r>
              <a:t>数据收集方法</a:t>
            </a:r>
          </a:p>
        </p:txBody>
      </p:sp>
      <p:sp>
        <p:nvSpPr>
          <p:cNvPr id="4" name="Content Placeholder 3"/>
          <p:cNvSpPr>
            <a:spLocks noGrp="1"/>
          </p:cNvSpPr>
          <p:nvPr>
            <p:ph sz="half" idx="2"/>
          </p:nvPr>
        </p:nvSpPr>
        <p:spPr/>
        <p:txBody>
          <a:bodyPr/>
          <a:lstStyle/>
          <a:p>
            <a:r>
              <a:t>1.调查研究：通过设计问卷，对全国范围内的学生进行抽样调查，收集他们的家庭经济状况和高考成绩数据。</a:t>
            </a:r>
          </a:p>
          <a:p>
            <a:r>
              <a:t>2.数据挖掘：从教育部门、统计局等公开数据库中，提取与录取分数线和家庭经济状况相关的数据。</a:t>
            </a:r>
          </a:p>
          <a:p>
            <a:r>
              <a:t>3.案例研究：选取部分高校，深入调查其录取分数线设定与家庭经济状况的关联情况。</a:t>
            </a:r>
          </a:p>
          <a:p/>
        </p:txBody>
      </p:sp>
      <p:sp>
        <p:nvSpPr>
          <p:cNvPr id="5" name="Text Placeholder 4"/>
          <p:cNvSpPr>
            <a:spLocks noGrp="1"/>
          </p:cNvSpPr>
          <p:nvPr>
            <p:ph type="body" idx="3"/>
          </p:nvPr>
        </p:nvSpPr>
        <p:spPr/>
        <p:txBody>
          <a:bodyPr/>
          <a:lstStyle/>
          <a:p>
            <a:r>
              <a:t>数据处理技术</a:t>
            </a:r>
          </a:p>
        </p:txBody>
      </p:sp>
      <p:sp>
        <p:nvSpPr>
          <p:cNvPr id="6" name="Content Placeholder 5"/>
          <p:cNvSpPr>
            <a:spLocks noGrp="1"/>
          </p:cNvSpPr>
          <p:nvPr>
            <p:ph sz="half" idx="4"/>
          </p:nvPr>
        </p:nvSpPr>
        <p:spPr/>
        <p:txBody>
          <a:bodyPr/>
          <a:lstStyle/>
          <a:p>
            <a:r>
              <a:t>1.数据清洗：对收集到的数据进行筛选、纠正和整理，确保数据的质量和准确性。</a:t>
            </a:r>
          </a:p>
          <a:p>
            <a:r>
              <a:t>2.数据归一化：将不同来源、不同范围的数据进行标准化处理，以便进行后续分析。</a:t>
            </a:r>
          </a:p>
          <a:p>
            <a:r>
              <a:t>3.数据挖掘技术：运用机器学习、数据挖掘等技术，分析数据间的关联规则和趋势。</a:t>
            </a:r>
          </a:p>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数据收集与分析</a:t>
            </a:r>
          </a:p>
        </p:txBody>
      </p:sp>
      <p:sp>
        <p:nvSpPr>
          <p:cNvPr id="3" name="Content Placeholder 2"/>
          <p:cNvSpPr>
            <a:spLocks noGrp="1"/>
          </p:cNvSpPr>
          <p:nvPr>
            <p:ph sz="half" idx="2"/>
          </p:nvPr>
        </p:nvSpPr>
        <p:spPr/>
        <p:txBody>
          <a:bodyPr/>
          <a:lstStyle/>
          <a:p>
            <a:r>
              <a:t>1.描述性统计：计算平均数、方差等指标，描述家庭经济状况与录取分数线的基本情况。</a:t>
            </a:r>
          </a:p>
          <a:p>
            <a:r>
              <a:t>2.因果分析：通过回归分析、路径分析等方法，探讨家庭经济状况对录取分数线的影响。</a:t>
            </a:r>
          </a:p>
          <a:p>
            <a:r>
              <a:t>3.趋势分析：对历年的数据进行比较，分析家庭经济状况与录取分数线关联度的变化趋势。</a:t>
            </a:r>
          </a:p>
          <a:p/>
        </p:txBody>
      </p:sp>
      <p:sp>
        <p:nvSpPr>
          <p:cNvPr id="4" name="Text Placeholder 3"/>
          <p:cNvSpPr>
            <a:spLocks noGrp="1"/>
          </p:cNvSpPr>
          <p:nvPr>
            <p:ph type="body" idx="3"/>
          </p:nvPr>
        </p:nvSpPr>
        <p:spPr/>
        <p:txBody>
          <a:bodyPr/>
          <a:lstStyle/>
          <a:p>
            <a:r>
              <a:t>数据可视化技术</a:t>
            </a:r>
          </a:p>
        </p:txBody>
      </p:sp>
      <p:sp>
        <p:nvSpPr>
          <p:cNvPr id="5" name="Content Placeholder 4"/>
          <p:cNvSpPr>
            <a:spLocks noGrp="1"/>
          </p:cNvSpPr>
          <p:nvPr>
            <p:ph sz="half" idx="4"/>
          </p:nvPr>
        </p:nvSpPr>
        <p:spPr/>
        <p:txBody>
          <a:bodyPr/>
          <a:lstStyle/>
          <a:p>
            <a:r>
              <a:t>1.图表制作：运用柱状图、散点图等图表，直观地展示数据分析结果。</a:t>
            </a:r>
          </a:p>
          <a:p>
            <a:r>
              <a:t>2.数据报告：编写数据报告，概括分析结果，以便相关人员了解和决策。</a:t>
            </a:r>
          </a:p>
          <a:p>
            <a:r>
              <a:t>3.交互式数据分析工具：利用数据分析软件，提供可交互的数据分析功能，方便用户自定义查询和探究。</a:t>
            </a:r>
          </a:p>
          <a:p>
            <a:r>
              <a:t>以上内容仅供参考，具体内容需要根据实际研究情况进行调整和补充。</a:t>
            </a:r>
          </a:p>
        </p:txBody>
      </p:sp>
      <p:sp>
        <p:nvSpPr>
          <p:cNvPr id="6" name="Text Placeholder 5"/>
          <p:cNvSpPr>
            <a:spLocks noGrp="1"/>
          </p:cNvSpPr>
          <p:nvPr>
            <p:ph type="body" idx="1"/>
          </p:nvPr>
        </p:nvSpPr>
        <p:spPr/>
        <p:txBody>
          <a:bodyPr/>
          <a:lstStyle/>
          <a:p>
            <a:r>
              <a:t>数据分析方法</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https://d.book118.com/415240132203011112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95</Paragraphs>
  <Slides>16</Slides>
  <Notes>0</Notes>
  <TotalTime>1</TotalTime>
  <HiddenSlides>0</HiddenSlides>
  <MMClips>0</MMClips>
  <ScaleCrop>0</ScaleCrop>
  <HeadingPairs>
    <vt:vector baseType="variant" size="6">
      <vt:variant>
        <vt:lpstr>Fonts used</vt:lpstr>
      </vt:variant>
      <vt:variant>
        <vt:i4>11</vt:i4>
      </vt:variant>
      <vt:variant>
        <vt:lpstr>Theme</vt:lpstr>
      </vt:variant>
      <vt:variant>
        <vt:i4>1</vt:i4>
      </vt:variant>
      <vt:variant>
        <vt:lpstr>Slide Titles</vt:lpstr>
      </vt:variant>
      <vt:variant>
        <vt:i4>16</vt:i4>
      </vt:variant>
    </vt:vector>
  </HeadingPairs>
  <TitlesOfParts>
    <vt:vector baseType="lpstr" size="28">
      <vt:lpstr>Arial</vt:lpstr>
      <vt:lpstr>Calibri</vt:lpstr>
      <vt:lpstr>黑体</vt:lpstr>
      <vt:lpstr>微软雅黑</vt:lpstr>
      <vt:lpstr>Wingdings</vt:lpstr>
      <vt:lpstr>Franklin Gothic Book</vt:lpstr>
      <vt:lpstr>宋体</vt:lpstr>
      <vt:lpstr>仿宋_GB2312</vt:lpstr>
      <vt:lpstr>幼圆</vt:lpstr>
      <vt:lpstr>Agency FB</vt:lpstr>
      <vt:lpstr>Adobe 宋体 Std L</vt:lpstr>
      <vt:lpstr>Office Theme</vt:lpstr>
      <vt:lpstr>PowerPoint Presentation</vt:lpstr>
      <vt:lpstr>PowerPoint Presentation</vt:lpstr>
      <vt:lpstr> 研究背景与意义</vt:lpstr>
      <vt:lpstr> 研究背景与意义</vt:lpstr>
      <vt:lpstr> 文献综述与现状</vt:lpstr>
      <vt:lpstr> 文献综述与现状</vt:lpstr>
      <vt:lpstr> 文献综述与现状</vt:lpstr>
      <vt:lpstr> 文献综述与现状</vt:lpstr>
      <vt:lpstr> 研究假设与方法</vt:lpstr>
      <vt:lpstr> 研究假设与方法</vt:lpstr>
      <vt:lpstr> 研究假设与方法</vt:lpstr>
      <vt:lpstr> 研究假设与方法</vt:lpstr>
      <vt:lpstr> 数据收集与分析</vt:lpstr>
      <vt:lpstr> 数据收集与分析</vt:lpstr>
      <vt:lpstr> 数据收集与分析</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2024-09-18T23:27:45.112</cp:lastPrinted>
  <dcterms:created xsi:type="dcterms:W3CDTF">2024-09-18T15:27:45Z</dcterms:created>
  <dcterms:modified xsi:type="dcterms:W3CDTF">2024-09-18T15:27:47Z</dcterms:modified>
</cp:coreProperties>
</file>