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B2BFB-2D57-42E2-A4D9-5147F1E37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3EE58-34CC-4ADF-8395-F301795CB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F962D-B45D-49A0-BCC6-096A9A8EE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23A67C-ADE1-45FD-BD42-4C4EB6033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584A99-7BB0-4F47-9836-32159AB45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60AB7D-DFFF-432E-A7B3-9E4FBB7EF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B6E075-E966-402F-AB3C-D98A74D15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559B59-049B-4F26-A5E8-35377E9FE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C6936-F177-4906-92B5-017B16754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17B8E-7984-4F55-872F-0ECD6F37A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5CF4E-B7A3-4C5D-8C73-9608F8AD3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0313513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4033616" y="2997989"/>
            <a:ext cx="4132579" cy="581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2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4000" spc="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顺丰订单分析</a:t>
            </a:r>
            <a:r>
              <a:rPr sz="40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r>
              <a:rPr sz="40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40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44362" y="3785379"/>
            <a:ext cx="7903276" cy="76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5"/>
          <p:cNvSpPr/>
          <p:nvPr/>
        </p:nvSpPr>
        <p:spPr>
          <a:xfrm>
            <a:off x="5141078" y="1901037"/>
            <a:ext cx="2081529" cy="31978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414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100" spc="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6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1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1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40"/>
              </a:spcBef>
            </a:pPr>
            <a:r>
              <a:rPr sz="21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订单概</a:t>
            </a:r>
            <a:r>
              <a:rPr sz="21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况</a:t>
            </a:r>
            <a:endParaRPr lang="Microsoft YaHei" altLang="Microsoft YaHei" sz="21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42"/>
              </a:spcBef>
            </a:pPr>
            <a:r>
              <a:rPr sz="21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订单趋</a:t>
            </a:r>
            <a:r>
              <a:rPr sz="21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lang="Microsoft YaHei" altLang="Microsoft YaHei" sz="21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35"/>
              </a:spcBef>
            </a:pPr>
            <a:r>
              <a:rPr sz="21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订单问</a:t>
            </a:r>
            <a:r>
              <a:rPr sz="21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</a:t>
            </a:r>
            <a:r>
              <a:rPr sz="21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lang="Microsoft YaHei" altLang="Microsoft YaHei" sz="21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33"/>
              </a:spcBef>
            </a:pPr>
            <a:r>
              <a:rPr sz="2100" spc="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解决方案与建</a:t>
            </a:r>
            <a:r>
              <a:rPr sz="21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议</a:t>
            </a:r>
            <a:endParaRPr lang="Microsoft YaHei" altLang="Microsoft YaHei" sz="2100"/>
          </a:p>
          <a:p>
            <a:pPr algn="l" rtl="0" eaLnBrk="0">
              <a:lnSpc>
                <a:spcPct val="13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5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21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1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</a:t>
            </a:r>
            <a:r>
              <a:rPr sz="21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望</a:t>
            </a:r>
            <a:endParaRPr lang="Microsoft YaHei" altLang="Microsoft YaHei" sz="2100"/>
          </a:p>
        </p:txBody>
      </p:sp>
      <p:sp>
        <p:nvSpPr>
          <p:cNvPr id="6" name="textbox 6"/>
          <p:cNvSpPr/>
          <p:nvPr/>
        </p:nvSpPr>
        <p:spPr>
          <a:xfrm>
            <a:off x="1961558" y="3010609"/>
            <a:ext cx="1605914" cy="9131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40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6600" spc="-380">
                <a:ln w="190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  <a:endParaRPr lang="Microsoft YaHei" altLang="Microsoft YaHei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589987" y="1233487"/>
            <a:ext cx="1162685" cy="23660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0000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</a:pPr>
            <a:r>
              <a:rPr sz="7500" spc="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500" spc="7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5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900"/>
          </a:p>
          <a:p>
            <a:pPr algn="l" rtl="0" eaLnBrk="0">
              <a:lnSpc>
                <a:spcPct val="8657"/>
              </a:lnSpc>
            </a:pPr>
            <a:endParaRPr lang="Arial" altLang="Arial" sz="100"/>
          </a:p>
          <a:p>
            <a:pPr marL="81734" algn="l" rtl="0" eaLnBrk="0">
              <a:lnSpc>
                <a:spcPct val="91000"/>
              </a:lnSpc>
            </a:pPr>
            <a:r>
              <a:rPr sz="36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36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3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05500" y="1866900"/>
            <a:ext cx="2050689" cy="391643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sp>
        <p:nvSpPr>
          <p:cNvPr id="13" name="textbox 13"/>
          <p:cNvSpPr/>
          <p:nvPr/>
        </p:nvSpPr>
        <p:spPr>
          <a:xfrm>
            <a:off x="8393714" y="2719952"/>
            <a:ext cx="2517139" cy="27603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47"/>
              </a:lnSpc>
            </a:pPr>
            <a:endParaRPr lang="Arial" altLang="Arial" sz="100"/>
          </a:p>
          <a:p>
            <a:pPr marL="105339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顺丰速运是中国最大的快递公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司</a:t>
            </a:r>
            <a:endParaRPr lang="Microsoft YaHei" altLang="Microsoft YaHei" sz="1300"/>
          </a:p>
          <a:p>
            <a:pPr marL="104996" indent="513" algn="l" rtl="0" eaLnBrk="0">
              <a:lnSpc>
                <a:spcPct val="158000"/>
              </a:lnSpc>
              <a:spcBef>
                <a:spcPts val="22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之一，提供全国范围内的快递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务。随着电商行业的快速发展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顺丰的业务量也在逐年增长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  <a:p>
            <a:pPr marL="508000" algn="l" rtl="0" eaLnBrk="0">
              <a:lnSpc>
                <a:spcPct val="85000"/>
              </a:lnSpc>
              <a:spcBef>
                <a:spcPts val="1606"/>
              </a:spcBef>
              <a:tabLst>
                <a:tab pos="1329689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0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3000"/>
          </a:p>
          <a:p>
            <a:pPr algn="l" rtl="0" eaLnBrk="0">
              <a:lnSpc>
                <a:spcPct val="112000"/>
              </a:lnSpc>
            </a:pPr>
            <a:endParaRPr lang="Arial" altLang="Arial" sz="600"/>
          </a:p>
          <a:p>
            <a:pPr marL="104996" indent="9600" algn="l" rtl="0" eaLnBrk="0">
              <a:lnSpc>
                <a:spcPct val="156000"/>
              </a:lnSpc>
              <a:spcBef>
                <a:spcPts val="6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随着市场竞争的加剧，顺丰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不断优化自身的运营效率和服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质量，以满足客户的需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4" name="path"/>
          <p:cNvSpPr/>
          <p:nvPr/>
        </p:nvSpPr>
        <p:spPr>
          <a:xfrm>
            <a:off x="8406414" y="4012207"/>
            <a:ext cx="495300" cy="456010"/>
          </a:xfrm>
          <a:custGeom>
            <a:rect l="0" t="0" r="0" b="0"/>
            <a:pathLst>
              <a:path w="780" h="718">
                <a:moveTo>
                  <a:pt x="220" y="704"/>
                </a:moveTo>
                <a:cubicBezTo>
                  <a:pt x="231" y="716"/>
                  <a:pt x="250" y="718"/>
                  <a:pt x="263" y="706"/>
                </a:cubicBezTo>
                <a:lnTo>
                  <a:pt x="263" y="706"/>
                </a:lnTo>
                <a:lnTo>
                  <a:pt x="766" y="251"/>
                </a:lnTo>
                <a:lnTo>
                  <a:pt x="766" y="251"/>
                </a:lnTo>
                <a:cubicBezTo>
                  <a:pt x="778" y="240"/>
                  <a:pt x="780" y="221"/>
                  <a:pt x="769" y="208"/>
                </a:cubicBezTo>
                <a:lnTo>
                  <a:pt x="769" y="208"/>
                </a:lnTo>
                <a:lnTo>
                  <a:pt x="638" y="65"/>
                </a:lnTo>
                <a:lnTo>
                  <a:pt x="638" y="65"/>
                </a:lnTo>
                <a:cubicBezTo>
                  <a:pt x="626" y="52"/>
                  <a:pt x="607" y="52"/>
                  <a:pt x="595" y="63"/>
                </a:cubicBezTo>
                <a:lnTo>
                  <a:pt x="595" y="63"/>
                </a:lnTo>
                <a:lnTo>
                  <a:pt x="166" y="449"/>
                </a:lnTo>
                <a:lnTo>
                  <a:pt x="166" y="449"/>
                </a:lnTo>
                <a:cubicBezTo>
                  <a:pt x="154" y="461"/>
                  <a:pt x="153" y="480"/>
                  <a:pt x="165" y="492"/>
                </a:cubicBezTo>
                <a:lnTo>
                  <a:pt x="165" y="492"/>
                </a:lnTo>
                <a:lnTo>
                  <a:pt x="235" y="570"/>
                </a:lnTo>
                <a:lnTo>
                  <a:pt x="235" y="570"/>
                </a:lnTo>
                <a:cubicBezTo>
                  <a:pt x="246" y="582"/>
                  <a:pt x="266" y="583"/>
                  <a:pt x="278" y="571"/>
                </a:cubicBezTo>
                <a:lnTo>
                  <a:pt x="278" y="571"/>
                </a:lnTo>
                <a:lnTo>
                  <a:pt x="458" y="409"/>
                </a:lnTo>
                <a:lnTo>
                  <a:pt x="458" y="409"/>
                </a:lnTo>
                <a:cubicBezTo>
                  <a:pt x="470" y="398"/>
                  <a:pt x="472" y="378"/>
                  <a:pt x="461" y="366"/>
                </a:cubicBezTo>
                <a:lnTo>
                  <a:pt x="461" y="366"/>
                </a:lnTo>
                <a:lnTo>
                  <a:pt x="439" y="343"/>
                </a:lnTo>
                <a:lnTo>
                  <a:pt x="259" y="507"/>
                </a:lnTo>
                <a:lnTo>
                  <a:pt x="231" y="475"/>
                </a:lnTo>
                <a:lnTo>
                  <a:pt x="614" y="128"/>
                </a:lnTo>
                <a:lnTo>
                  <a:pt x="703" y="226"/>
                </a:lnTo>
                <a:lnTo>
                  <a:pt x="244" y="641"/>
                </a:lnTo>
                <a:lnTo>
                  <a:pt x="77" y="456"/>
                </a:lnTo>
                <a:lnTo>
                  <a:pt x="543" y="34"/>
                </a:lnTo>
                <a:lnTo>
                  <a:pt x="523" y="13"/>
                </a:lnTo>
                <a:lnTo>
                  <a:pt x="523" y="13"/>
                </a:lnTo>
                <a:cubicBezTo>
                  <a:pt x="511" y="0"/>
                  <a:pt x="492" y="0"/>
                  <a:pt x="480" y="10"/>
                </a:cubicBezTo>
                <a:lnTo>
                  <a:pt x="480" y="10"/>
                </a:lnTo>
                <a:lnTo>
                  <a:pt x="13" y="432"/>
                </a:lnTo>
                <a:lnTo>
                  <a:pt x="13" y="432"/>
                </a:lnTo>
                <a:cubicBezTo>
                  <a:pt x="1" y="442"/>
                  <a:pt x="0" y="461"/>
                  <a:pt x="12" y="475"/>
                </a:cubicBezTo>
                <a:lnTo>
                  <a:pt x="12" y="475"/>
                </a:lnTo>
                <a:lnTo>
                  <a:pt x="220" y="704"/>
                </a:lnTo>
                <a:close/>
              </a:path>
            </a:pathLst>
          </a:custGeom>
          <a:solidFill>
            <a:srgbClr val="D44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15"/>
          <p:cNvSpPr/>
          <p:nvPr/>
        </p:nvSpPr>
        <p:spPr>
          <a:xfrm>
            <a:off x="442263" y="318468"/>
            <a:ext cx="2313304" cy="5010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绍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" name="path"/>
          <p:cNvSpPr/>
          <p:nvPr/>
        </p:nvSpPr>
        <p:spPr>
          <a:xfrm>
            <a:off x="8497344" y="2041070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D44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textbox 37"/>
          <p:cNvSpPr/>
          <p:nvPr/>
        </p:nvSpPr>
        <p:spPr>
          <a:xfrm>
            <a:off x="9710723" y="2083293"/>
            <a:ext cx="480694" cy="4159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287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000" spc="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0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3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8429969" y="1327356"/>
            <a:ext cx="3079666" cy="4829030"/>
            <a:chExt cx="3079666" cy="4829030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079666" cy="4829030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3105150" cy="487425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marL="318306" algn="l" rtl="0" eaLnBrk="0">
                <a:lnSpc>
                  <a:spcPct val="121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本次分析，为顺丰未来的  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提供参考，促进其持续稳    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定发展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533905" y="1327356"/>
            <a:ext cx="3079665" cy="4829030"/>
            <a:chExt cx="3079665" cy="4829030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79665" cy="4829030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3105150" cy="487489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7460"/>
                </a:lnSpc>
              </a:pPr>
              <a:endParaRPr lang="Arial" altLang="Arial" sz="100"/>
            </a:p>
            <a:p>
              <a:pPr marL="290663" indent="190" algn="l" rtl="0" eaLnBrk="0">
                <a:lnSpc>
                  <a:spcPct val="12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分析订单数据，发现顺丰   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在服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务、价格、时效等方面的     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优势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和不足，为改进服务提供      </a:t>
              </a: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依据。</a:t>
              </a:r>
              <a:endParaRPr lang="Microsoft YaHei" altLang="Microsoft YaHei" sz="150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652454" y="1326357"/>
            <a:ext cx="3050441" cy="4830028"/>
            <a:chExt cx="3050441" cy="4830028"/>
          </a:xfrm>
        </p:grpSpPr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050441" cy="4830028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3075939" cy="48736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marL="246456" indent="-571" algn="l" rtl="0" eaLnBrk="0">
                <a:lnSpc>
                  <a:spcPct val="122000"/>
                </a:lnSpc>
                <a:spcBef>
                  <a:spcPts val="5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对顺丰订单的分析，了解      </a:t>
              </a:r>
              <a:r>
                <a:rPr sz="1500" spc="-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其业务运营状况和存在的问题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为优化运营提供数据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持。</a:t>
              </a:r>
              <a:endParaRPr lang="Microsoft YaHei" altLang="Microsoft YaHei" sz="1500"/>
            </a:p>
          </p:txBody>
        </p:sp>
      </p:grpSp>
      <p:sp>
        <p:nvSpPr>
          <p:cNvPr id="45" name="textbox 45"/>
          <p:cNvSpPr/>
          <p:nvPr/>
        </p:nvSpPr>
        <p:spPr>
          <a:xfrm>
            <a:off x="442263" y="318468"/>
            <a:ext cx="2694304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819785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6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目的与意</a:t>
            </a:r>
            <a:r>
              <a:rPr sz="3000" spc="-4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3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7" name="textbox 67"/>
          <p:cNvSpPr/>
          <p:nvPr/>
        </p:nvSpPr>
        <p:spPr>
          <a:xfrm>
            <a:off x="5174847" y="1237297"/>
            <a:ext cx="1848485" cy="23622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08"/>
              </a:lnSpc>
            </a:pPr>
            <a:endParaRPr lang="Arial" altLang="Arial" sz="100"/>
          </a:p>
          <a:p>
            <a:pPr marL="427840" algn="l" rtl="0" eaLnBrk="0">
              <a:lnSpc>
                <a:spcPct val="85000"/>
              </a:lnSpc>
            </a:pPr>
            <a:r>
              <a:rPr sz="7500" spc="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500" spc="7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5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900"/>
          </a:p>
          <a:p>
            <a:pPr algn="l" rtl="0" eaLnBrk="0">
              <a:lnSpc>
                <a:spcPct val="886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订单概况</a:t>
            </a:r>
            <a:endParaRPr lang="Microsoft YaHei" altLang="Microsoft YaHei" sz="3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9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2404" y="1168477"/>
            <a:ext cx="11247191" cy="4906431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4868234" y="4327706"/>
            <a:ext cx="6031865" cy="8274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703"/>
              </a:lnSpc>
            </a:pPr>
            <a:endParaRPr lang="Arial" altLang="Arial" sz="100"/>
          </a:p>
          <a:p>
            <a:pPr marL="13214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详细描述：根据数据显示，顺丰在报告期内共接收订单总量达到1.2亿件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同比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增长10%。这一数字表明顺丰在快递市场的份额保持稳定，且业务规模仍在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续</a:t>
            </a:r>
            <a:endParaRPr lang="Microsoft YaHei" altLang="Microsoft YaHei" sz="1300"/>
          </a:p>
          <a:p>
            <a:pPr algn="l" rtl="0" eaLnBrk="0">
              <a:lnSpc>
                <a:spcPct val="101000"/>
              </a:lnSpc>
            </a:pPr>
            <a:endParaRPr lang="Arial" altLang="Arial" sz="800"/>
          </a:p>
          <a:p>
            <a:pPr algn="l" rtl="0" eaLnBrk="0">
              <a:lnSpc>
                <a:spcPct val="7349"/>
              </a:lnSpc>
            </a:pPr>
            <a:endParaRPr lang="Arial" altLang="Arial" sz="100"/>
          </a:p>
          <a:p>
            <a:pPr marL="12871" algn="l" rtl="0" eaLnBrk="0">
              <a:lnSpc>
                <a:spcPct val="100000"/>
              </a:lnSpc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扩大。</a:t>
            </a:r>
            <a:endParaRPr lang="Microsoft YaHei" altLang="Microsoft YaHei" sz="1200"/>
          </a:p>
        </p:txBody>
      </p:sp>
      <p:sp>
        <p:nvSpPr>
          <p:cNvPr id="71" name="textbox 71"/>
          <p:cNvSpPr/>
          <p:nvPr/>
        </p:nvSpPr>
        <p:spPr>
          <a:xfrm>
            <a:off x="442263" y="318468"/>
            <a:ext cx="2313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2" name="rect"/>
          <p:cNvSpPr/>
          <p:nvPr/>
        </p:nvSpPr>
        <p:spPr>
          <a:xfrm>
            <a:off x="2499430" y="6236294"/>
            <a:ext cx="9220163" cy="67345"/>
          </a:xfrm>
          <a:prstGeom prst="rect">
            <a:avLst/>
          </a:prstGeom>
          <a:solidFill>
            <a:srgbClr val="FF9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83810" y="6200640"/>
            <a:ext cx="1854195" cy="158718"/>
            <a:chExt cx="1854195" cy="158718"/>
          </a:xfrm>
        </p:grpSpPr>
        <p:sp>
          <p:nvSpPr>
            <p:cNvPr id="93" name="path"/>
            <p:cNvSpPr/>
            <p:nvPr/>
          </p:nvSpPr>
          <p:spPr>
            <a:xfrm>
              <a:off x="0" y="0"/>
              <a:ext cx="1050784" cy="158718"/>
            </a:xfrm>
            <a:custGeom>
              <a:rect l="0" t="0" r="0" b="0"/>
              <a:pathLst>
                <a:path w="1653" h="249">
                  <a:moveTo>
                    <a:pt x="0" y="56"/>
                  </a:moveTo>
                  <a:lnTo>
                    <a:pt x="1165" y="56"/>
                  </a:lnTo>
                  <a:lnTo>
                    <a:pt x="1165" y="162"/>
                  </a:lnTo>
                  <a:lnTo>
                    <a:pt x="0" y="162"/>
                  </a:lnTo>
                  <a:lnTo>
                    <a:pt x="0" y="56"/>
                  </a:lnTo>
                  <a:close/>
                </a:path>
                <a:path w="1653" h="249">
                  <a:moveTo>
                    <a:pt x="1404" y="124"/>
                  </a:moveTo>
                  <a:cubicBezTo>
                    <a:pt x="1404" y="55"/>
                    <a:pt x="1460" y="0"/>
                    <a:pt x="1529" y="0"/>
                  </a:cubicBezTo>
                  <a:lnTo>
                    <a:pt x="1529" y="0"/>
                  </a:lnTo>
                  <a:lnTo>
                    <a:pt x="1529" y="0"/>
                  </a:lnTo>
                  <a:lnTo>
                    <a:pt x="1529" y="0"/>
                  </a:lnTo>
                  <a:cubicBezTo>
                    <a:pt x="1598" y="0"/>
                    <a:pt x="1654" y="55"/>
                    <a:pt x="1654" y="124"/>
                  </a:cubicBezTo>
                  <a:lnTo>
                    <a:pt x="1654" y="124"/>
                  </a:lnTo>
                  <a:cubicBezTo>
                    <a:pt x="1654" y="124"/>
                    <a:pt x="1654" y="124"/>
                    <a:pt x="1654" y="124"/>
                  </a:cubicBezTo>
                  <a:lnTo>
                    <a:pt x="1654" y="124"/>
                  </a:lnTo>
                  <a:lnTo>
                    <a:pt x="1654" y="124"/>
                  </a:lnTo>
                  <a:lnTo>
                    <a:pt x="1654" y="124"/>
                  </a:lnTo>
                  <a:cubicBezTo>
                    <a:pt x="1654" y="193"/>
                    <a:pt x="1598" y="249"/>
                    <a:pt x="1529" y="249"/>
                  </a:cubicBezTo>
                  <a:lnTo>
                    <a:pt x="1529" y="249"/>
                  </a:lnTo>
                  <a:lnTo>
                    <a:pt x="1529" y="249"/>
                  </a:lnTo>
                  <a:lnTo>
                    <a:pt x="1529" y="249"/>
                  </a:lnTo>
                  <a:cubicBezTo>
                    <a:pt x="1460" y="249"/>
                    <a:pt x="1404" y="193"/>
                    <a:pt x="1404" y="124"/>
                  </a:cubicBezTo>
                  <a:lnTo>
                    <a:pt x="1404" y="124"/>
                  </a:lnTo>
                  <a:close/>
                </a:path>
              </a:pathLst>
            </a:custGeom>
            <a:solidFill>
              <a:srgbClr val="FF9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1123388" y="6612"/>
              <a:ext cx="147382" cy="147381"/>
            </a:xfrm>
            <a:custGeom>
              <a:rect l="0" t="0" r="0" b="0"/>
              <a:pathLst>
                <a:path w="231" h="231">
                  <a:moveTo>
                    <a:pt x="0" y="116"/>
                  </a:moveTo>
                  <a:cubicBezTo>
                    <a:pt x="0" y="51"/>
                    <a:pt x="51" y="0"/>
                    <a:pt x="116" y="0"/>
                  </a:cubicBez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cubicBezTo>
                    <a:pt x="180" y="0"/>
                    <a:pt x="232" y="51"/>
                    <a:pt x="232" y="116"/>
                  </a:cubicBezTo>
                  <a:lnTo>
                    <a:pt x="232" y="116"/>
                  </a:lnTo>
                  <a:cubicBezTo>
                    <a:pt x="232" y="116"/>
                    <a:pt x="232" y="116"/>
                    <a:pt x="232" y="116"/>
                  </a:cubicBezTo>
                  <a:lnTo>
                    <a:pt x="232" y="116"/>
                  </a:lnTo>
                  <a:lnTo>
                    <a:pt x="232" y="116"/>
                  </a:lnTo>
                  <a:lnTo>
                    <a:pt x="232" y="116"/>
                  </a:lnTo>
                  <a:cubicBezTo>
                    <a:pt x="232" y="180"/>
                    <a:pt x="180" y="232"/>
                    <a:pt x="116" y="232"/>
                  </a:cubicBezTo>
                  <a:lnTo>
                    <a:pt x="116" y="232"/>
                  </a:lnTo>
                  <a:lnTo>
                    <a:pt x="116" y="232"/>
                  </a:lnTo>
                  <a:lnTo>
                    <a:pt x="116" y="232"/>
                  </a:lnTo>
                  <a:cubicBezTo>
                    <a:pt x="51" y="232"/>
                    <a:pt x="0" y="180"/>
                    <a:pt x="0" y="116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FF9000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1343374" y="13222"/>
              <a:ext cx="136045" cy="136044"/>
            </a:xfrm>
            <a:custGeom>
              <a:rect l="0" t="0" r="0" b="0"/>
              <a:pathLst>
                <a:path w="214" h="214">
                  <a:moveTo>
                    <a:pt x="0" y="107"/>
                  </a:moveTo>
                  <a:cubicBezTo>
                    <a:pt x="0" y="47"/>
                    <a:pt x="47" y="0"/>
                    <a:pt x="107" y="0"/>
                  </a:cubicBez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cubicBezTo>
                    <a:pt x="166" y="0"/>
                    <a:pt x="214" y="47"/>
                    <a:pt x="214" y="107"/>
                  </a:cubicBezTo>
                  <a:lnTo>
                    <a:pt x="214" y="107"/>
                  </a:lnTo>
                  <a:cubicBezTo>
                    <a:pt x="214" y="107"/>
                    <a:pt x="214" y="107"/>
                    <a:pt x="214" y="107"/>
                  </a:cubicBezTo>
                  <a:lnTo>
                    <a:pt x="214" y="107"/>
                  </a:lnTo>
                  <a:lnTo>
                    <a:pt x="214" y="107"/>
                  </a:lnTo>
                  <a:lnTo>
                    <a:pt x="214" y="107"/>
                  </a:lnTo>
                  <a:cubicBezTo>
                    <a:pt x="214" y="166"/>
                    <a:pt x="166" y="214"/>
                    <a:pt x="107" y="214"/>
                  </a:cubicBezTo>
                  <a:lnTo>
                    <a:pt x="107" y="214"/>
                  </a:lnTo>
                  <a:lnTo>
                    <a:pt x="107" y="214"/>
                  </a:lnTo>
                  <a:lnTo>
                    <a:pt x="107" y="214"/>
                  </a:lnTo>
                  <a:cubicBezTo>
                    <a:pt x="47" y="214"/>
                    <a:pt x="0" y="166"/>
                    <a:pt x="0" y="107"/>
                  </a:cubicBezTo>
                  <a:lnTo>
                    <a:pt x="0" y="107"/>
                  </a:lnTo>
                  <a:close/>
                </a:path>
              </a:pathLst>
            </a:custGeom>
            <a:solidFill>
              <a:srgbClr val="FF9000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1543512" y="19835"/>
              <a:ext cx="124707" cy="124708"/>
            </a:xfrm>
            <a:custGeom>
              <a:rect l="0" t="0" r="0" b="0"/>
              <a:pathLst>
                <a:path w="196" h="196">
                  <a:moveTo>
                    <a:pt x="0" y="98"/>
                  </a:moveTo>
                  <a:cubicBezTo>
                    <a:pt x="0" y="43"/>
                    <a:pt x="43" y="0"/>
                    <a:pt x="98" y="0"/>
                  </a:cubicBez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cubicBezTo>
                    <a:pt x="152" y="0"/>
                    <a:pt x="196" y="43"/>
                    <a:pt x="196" y="98"/>
                  </a:cubicBezTo>
                  <a:lnTo>
                    <a:pt x="196" y="98"/>
                  </a:lnTo>
                  <a:cubicBezTo>
                    <a:pt x="196" y="98"/>
                    <a:pt x="196" y="98"/>
                    <a:pt x="196" y="98"/>
                  </a:cubicBezTo>
                  <a:lnTo>
                    <a:pt x="196" y="98"/>
                  </a:lnTo>
                  <a:lnTo>
                    <a:pt x="196" y="98"/>
                  </a:lnTo>
                  <a:lnTo>
                    <a:pt x="196" y="98"/>
                  </a:lnTo>
                  <a:cubicBezTo>
                    <a:pt x="196" y="152"/>
                    <a:pt x="152" y="196"/>
                    <a:pt x="98" y="196"/>
                  </a:cubicBezTo>
                  <a:lnTo>
                    <a:pt x="98" y="196"/>
                  </a:lnTo>
                  <a:cubicBezTo>
                    <a:pt x="43" y="196"/>
                    <a:pt x="0" y="152"/>
                    <a:pt x="0" y="98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FF9000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1740824" y="14253"/>
              <a:ext cx="113371" cy="113370"/>
            </a:xfrm>
            <a:custGeom>
              <a:rect l="0" t="0" r="0" b="0"/>
              <a:pathLst>
                <a:path w="178" h="178">
                  <a:moveTo>
                    <a:pt x="0" y="89"/>
                  </a:moveTo>
                  <a:cubicBezTo>
                    <a:pt x="0" y="39"/>
                    <a:pt x="39" y="0"/>
                    <a:pt x="89" y="0"/>
                  </a:cubicBez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ubicBezTo>
                    <a:pt x="138" y="0"/>
                    <a:pt x="178" y="39"/>
                    <a:pt x="178" y="89"/>
                  </a:cubicBezTo>
                  <a:lnTo>
                    <a:pt x="178" y="89"/>
                  </a:lnTo>
                  <a:cubicBezTo>
                    <a:pt x="178" y="89"/>
                    <a:pt x="178" y="89"/>
                    <a:pt x="178" y="89"/>
                  </a:cubicBezTo>
                  <a:lnTo>
                    <a:pt x="178" y="89"/>
                  </a:lnTo>
                  <a:lnTo>
                    <a:pt x="178" y="89"/>
                  </a:lnTo>
                  <a:lnTo>
                    <a:pt x="178" y="89"/>
                  </a:lnTo>
                  <a:cubicBezTo>
                    <a:pt x="178" y="138"/>
                    <a:pt x="138" y="178"/>
                    <a:pt x="89" y="178"/>
                  </a:cubicBezTo>
                  <a:lnTo>
                    <a:pt x="89" y="178"/>
                  </a:lnTo>
                  <a:lnTo>
                    <a:pt x="89" y="178"/>
                  </a:lnTo>
                  <a:lnTo>
                    <a:pt x="89" y="178"/>
                  </a:lnTo>
                  <a:cubicBezTo>
                    <a:pt x="39" y="178"/>
                    <a:pt x="0" y="138"/>
                    <a:pt x="0" y="89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FF9000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textbox 98"/>
          <p:cNvSpPr/>
          <p:nvPr/>
        </p:nvSpPr>
        <p:spPr>
          <a:xfrm>
            <a:off x="4868234" y="2344354"/>
            <a:ext cx="1052194" cy="212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16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总结词：庞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332742" y="4574483"/>
            <a:ext cx="9281159" cy="521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195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详细描述：订单来源分布广泛，其中电商平台的订单占据了较大比例，同时还有来自企业客户和个人用户的订单。此外，</a:t>
            </a:r>
            <a:r>
              <a:rPr sz="1300" spc="2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顺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4071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1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丰还积极拓展海外市场，接收来自海外客</a:t>
            </a:r>
            <a:r>
              <a:rPr sz="13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户的订单。</a:t>
            </a:r>
            <a:endParaRPr lang="Microsoft YaHei" altLang="Microsoft YaHei" sz="1300"/>
          </a:p>
        </p:txBody>
      </p:sp>
      <p:sp>
        <p:nvSpPr>
          <p:cNvPr id="101" name="textbox 101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订单来源分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0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2" name="textbox 122"/>
          <p:cNvSpPr/>
          <p:nvPr/>
        </p:nvSpPr>
        <p:spPr>
          <a:xfrm>
            <a:off x="1417900" y="1991135"/>
            <a:ext cx="1223644" cy="212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01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总结词：多元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4" cy="4906431"/>
          </a:xfrm>
          <a:prstGeom prst="rect">
            <a:avLst/>
          </a:prstGeom>
        </p:spPr>
      </p:pic>
      <p:sp>
        <p:nvSpPr>
          <p:cNvPr id="125" name="textbox 125"/>
          <p:cNvSpPr/>
          <p:nvPr/>
        </p:nvSpPr>
        <p:spPr>
          <a:xfrm>
            <a:off x="803003" y="4280013"/>
            <a:ext cx="6652894" cy="1498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07"/>
              </a:lnSpc>
            </a:pPr>
            <a:endParaRPr lang="Arial" altLang="Arial" sz="100"/>
          </a:p>
          <a:p>
            <a:pPr marL="1572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4033" indent="-1333" algn="l" rtl="0" eaLnBrk="0">
              <a:lnSpc>
                <a:spcPct val="150000"/>
              </a:lnSpc>
              <a:spcBef>
                <a:spcPts val="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在所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有订单中，普通快递类订单占据了大部分比例，主要服务于个人用户和企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业客户。此外，顺丰还提供了一些增值服务，如当日达、次日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达、保价寄送等， 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以满足不同客户的需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26" name="textbox 126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订单类型分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7" name="textbox 147"/>
          <p:cNvSpPr/>
          <p:nvPr/>
        </p:nvSpPr>
        <p:spPr>
          <a:xfrm>
            <a:off x="879087" y="1745387"/>
            <a:ext cx="1355089" cy="7950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8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</a:t>
            </a:r>
            <a:endParaRPr lang="Microsoft YaHei" altLang="Microsoft YaHei" sz="23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7900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以普通快递为主</a:t>
            </a:r>
            <a:endParaRPr lang="Microsoft YaHei" altLang="Microsoft YaHei" sz="1500"/>
          </a:p>
        </p:txBody>
      </p:sp>
      <p:sp>
        <p:nvSpPr>
          <p:cNvPr id="148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FF6D1B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9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FF6D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0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FF6D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1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FF6D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3" name="textbox 153"/>
          <p:cNvSpPr/>
          <p:nvPr/>
        </p:nvSpPr>
        <p:spPr>
          <a:xfrm>
            <a:off x="4717647" y="1237297"/>
            <a:ext cx="2762885" cy="20034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08"/>
              </a:lnSpc>
            </a:pPr>
            <a:endParaRPr lang="Arial" altLang="Arial" sz="100"/>
          </a:p>
          <a:p>
            <a:pPr marL="885040" algn="l" rtl="0" eaLnBrk="0">
              <a:lnSpc>
                <a:spcPct val="85000"/>
              </a:lnSpc>
            </a:pPr>
            <a:r>
              <a:rPr sz="7500" spc="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500" spc="7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5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4"/>
              </a:spcBef>
            </a:pPr>
            <a:r>
              <a:rPr sz="3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订单趋势</a:t>
            </a:r>
            <a:r>
              <a:rPr sz="36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lang="Microsoft YaHei" altLang="Microsoft YaHei" sz="3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5" name="textbox 155"/>
          <p:cNvSpPr/>
          <p:nvPr/>
        </p:nvSpPr>
        <p:spPr>
          <a:xfrm>
            <a:off x="1296653" y="4532868"/>
            <a:ext cx="7567294" cy="829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7"/>
              </a:lnSpc>
            </a:pPr>
            <a:endParaRPr lang="Arial" altLang="Arial" sz="100"/>
          </a:p>
          <a:p>
            <a:pPr marL="13385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详细描述：根据顺丰提供的数据，近几年来顺丰订单量呈现出稳步增长的趋势。随着电商行业的快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速</a:t>
            </a:r>
            <a:endParaRPr lang="Microsoft YaHei" altLang="Microsoft YaHei" sz="1300"/>
          </a:p>
          <a:p>
            <a:pPr marL="12871" indent="-171" algn="l" rtl="0" eaLnBrk="0">
              <a:lnSpc>
                <a:spcPct val="159000"/>
              </a:lnSpc>
              <a:spcBef>
                <a:spcPts val="2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发展和物流需求的增加，顺丰凭借其高效的服务和良好的口碑，吸引了越来越多的客户选择其作为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流服务提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供商。</a:t>
            </a:r>
            <a:endParaRPr lang="Microsoft YaHei" altLang="Microsoft YaHei" sz="1300"/>
          </a:p>
        </p:txBody>
      </p:sp>
      <p:sp>
        <p:nvSpPr>
          <p:cNvPr id="156" name="textbox 156"/>
          <p:cNvSpPr/>
          <p:nvPr/>
        </p:nvSpPr>
        <p:spPr>
          <a:xfrm>
            <a:off x="442263" y="318468"/>
            <a:ext cx="2694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订单量趋势</a:t>
            </a:r>
            <a:endParaRPr lang="Microsoft YaHei" altLang="Microsoft YaHei" sz="30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7" name="textbox 177"/>
          <p:cNvSpPr/>
          <p:nvPr/>
        </p:nvSpPr>
        <p:spPr>
          <a:xfrm>
            <a:off x="3674265" y="1984739"/>
            <a:ext cx="1395094" cy="212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28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总结词：稳步增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</a:t>
            </a:r>
            <a:endParaRPr lang="Microsoft YaHei" altLang="Microsoft YaHei" sz="1300"/>
          </a:p>
        </p:txBody>
      </p:sp>
      <p:sp>
        <p:nvSpPr>
          <p:cNvPr id="178" name="rect"/>
          <p:cNvSpPr/>
          <p:nvPr/>
        </p:nvSpPr>
        <p:spPr>
          <a:xfrm>
            <a:off x="1183470" y="5823337"/>
            <a:ext cx="805750" cy="122999"/>
          </a:xfrm>
          <a:prstGeom prst="rect">
            <a:avLst/>
          </a:prstGeom>
          <a:solidFill>
            <a:srgbClr val="FF6D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9" name="rect"/>
          <p:cNvSpPr/>
          <p:nvPr/>
        </p:nvSpPr>
        <p:spPr>
          <a:xfrm>
            <a:off x="1937851" y="5890424"/>
            <a:ext cx="10254149" cy="14288"/>
          </a:xfrm>
          <a:prstGeom prst="rect">
            <a:avLst/>
          </a:prstGeom>
          <a:solidFill>
            <a:srgbClr val="FF6D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4385647" y="3291156"/>
            <a:ext cx="7773409" cy="14288"/>
            <a:chExt cx="7773409" cy="14288"/>
          </a:xfrm>
        </p:grpSpPr>
        <p:sp>
          <p:nvSpPr>
            <p:cNvPr id="180" name="path"/>
            <p:cNvSpPr/>
            <p:nvPr/>
          </p:nvSpPr>
          <p:spPr>
            <a:xfrm>
              <a:off x="0" y="7144"/>
              <a:ext cx="7773409" cy="0"/>
            </a:xfrm>
            <a:custGeom>
              <a:rect l="0" t="0" r="0" b="0"/>
              <a:pathLst>
                <a:path w="12241">
                  <a:moveTo>
                    <a:pt x="0" y="0"/>
                  </a:moveTo>
                  <a:lnTo>
                    <a:pt x="12241" y="0"/>
                  </a:lnTo>
                </a:path>
              </a:pathLst>
            </a:custGeom>
            <a:solidFill>
              <a:srgbClr val="FF9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0" y="0"/>
              <a:ext cx="7773409" cy="14288"/>
            </a:xfrm>
            <a:custGeom>
              <a:rect l="0" t="0" r="0" b="0"/>
              <a:pathLst>
                <a:path w="12241" h="22">
                  <a:moveTo>
                    <a:pt x="0" y="11"/>
                  </a:moveTo>
                  <a:lnTo>
                    <a:pt x="12241" y="11"/>
                  </a:lnTo>
                </a:path>
              </a:pathLst>
            </a:custGeom>
            <a:noFill/>
            <a:ln w="14287" cap="flat">
              <a:solidFill>
                <a:srgbClr val="FFBC66">
                  <a:alpha val="100000"/>
                </a:srgbClr>
              </a:solidFill>
              <a:prstDash val="dash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2" name="rect"/>
          <p:cNvSpPr/>
          <p:nvPr/>
        </p:nvSpPr>
        <p:spPr>
          <a:xfrm>
            <a:off x="3631266" y="3236262"/>
            <a:ext cx="805750" cy="122997"/>
          </a:xfrm>
          <a:prstGeom prst="rect">
            <a:avLst/>
          </a:prstGeom>
          <a:solidFill>
            <a:srgbClr val="FFBC66">
              <a:alpha val="94901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39481" y="1415326"/>
            <a:ext cx="4843295" cy="4843295"/>
          </a:xfrm>
          <a:prstGeom prst="rect">
            <a:avLst/>
          </a:prstGeom>
        </p:spPr>
      </p:pic>
      <p:sp>
        <p:nvSpPr>
          <p:cNvPr id="185" name="textbox 185"/>
          <p:cNvSpPr/>
          <p:nvPr/>
        </p:nvSpPr>
        <p:spPr>
          <a:xfrm>
            <a:off x="6375101" y="4198294"/>
            <a:ext cx="4481195" cy="15347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637"/>
              </a:lnSpc>
            </a:pPr>
            <a:endParaRPr lang="Arial" altLang="Arial" sz="100"/>
          </a:p>
          <a:p>
            <a:pPr marL="15075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细描述</a:t>
            </a:r>
            <a:endParaRPr lang="Microsoft YaHei" altLang="Microsoft YaHei" sz="2000"/>
          </a:p>
          <a:p>
            <a:pPr algn="l" rtl="0" eaLnBrk="0">
              <a:lnSpc>
                <a:spcPct val="116000"/>
              </a:lnSpc>
            </a:pPr>
            <a:endParaRPr lang="Arial" altLang="Arial" sz="500"/>
          </a:p>
          <a:p>
            <a:pPr marL="13214" indent="-514" algn="l" rtl="0" eaLnBrk="0">
              <a:lnSpc>
                <a:spcPct val="192000"/>
              </a:lnSpc>
              <a:spcBef>
                <a:spcPts val="5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订单来源方面，线上电商平台是主要的订单来源渠道。随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着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电商平台的普及和用户在线购物的习惯养成，越来越多的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费者选择在电商平台上下单，再由顺丰进行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送。</a:t>
            </a:r>
            <a:endParaRPr lang="Microsoft YaHei" altLang="Microsoft YaHei" sz="1300"/>
          </a:p>
        </p:txBody>
      </p:sp>
      <p:sp>
        <p:nvSpPr>
          <p:cNvPr id="186" name="textbox 186"/>
          <p:cNvSpPr/>
          <p:nvPr/>
        </p:nvSpPr>
        <p:spPr>
          <a:xfrm>
            <a:off x="442263" y="318468"/>
            <a:ext cx="3075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订单来源趋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3000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7" name="textbox 207"/>
          <p:cNvSpPr/>
          <p:nvPr/>
        </p:nvSpPr>
        <p:spPr>
          <a:xfrm>
            <a:off x="6375787" y="1680168"/>
            <a:ext cx="1051560" cy="793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263"/>
              </a:lnSpc>
            </a:pPr>
            <a:endParaRPr lang="Arial" altLang="Arial" sz="100"/>
          </a:p>
          <a:p>
            <a:pPr marL="13366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结词</a:t>
            </a:r>
            <a:endParaRPr lang="Microsoft YaHei" altLang="Microsoft YaHei" sz="2000"/>
          </a:p>
          <a:p>
            <a:pPr algn="l" rtl="0" eaLnBrk="0">
              <a:lnSpc>
                <a:spcPct val="166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30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线上平台为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E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9" name="textbox 209"/>
          <p:cNvSpPr/>
          <p:nvPr/>
        </p:nvSpPr>
        <p:spPr>
          <a:xfrm>
            <a:off x="3622394" y="1639987"/>
            <a:ext cx="7263130" cy="40239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259"/>
              </a:lnSpc>
            </a:pPr>
            <a:endParaRPr lang="Arial" altLang="Arial" sz="100"/>
          </a:p>
          <a:p>
            <a:pPr marL="3248323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</a:t>
            </a:r>
            <a:endParaRPr lang="Microsoft YaHei" altLang="Microsoft YaHei" sz="2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2598546" algn="l" rtl="0" eaLnBrk="0">
              <a:lnSpc>
                <a:spcPct val="91000"/>
              </a:lnSpc>
              <a:spcBef>
                <a:spcPts val="457"/>
              </a:spcBef>
            </a:pP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同城急送、快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递业务为主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3120764" algn="l" rtl="0" eaLnBrk="0">
              <a:lnSpc>
                <a:spcPct val="92000"/>
              </a:lnSpc>
              <a:spcBef>
                <a:spcPts val="603"/>
              </a:spcBef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20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7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从订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单类型来看，同城急送和快递业务是主要的订单类型。同城急送服务满足了消费者</a:t>
            </a:r>
            <a:endParaRPr lang="Microsoft YaHei" altLang="Microsoft YaHei" sz="1500"/>
          </a:p>
          <a:p>
            <a:pPr marL="13461" algn="l" rtl="0" eaLnBrk="0">
              <a:lnSpc>
                <a:spcPct val="83000"/>
              </a:lnSpc>
              <a:spcBef>
                <a:spcPts val="105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快速、便捷的配送需求，而快递业务则覆盖了更广泛的配送需求，包括文件、包裹</a:t>
            </a:r>
            <a:endParaRPr lang="Microsoft YaHei" altLang="Microsoft YaHei" sz="1500"/>
          </a:p>
          <a:p>
            <a:pPr marL="3061270" algn="l" rtl="0" eaLnBrk="0">
              <a:lnSpc>
                <a:spcPts val="2699"/>
              </a:lnSpc>
            </a:pPr>
            <a:r>
              <a:rPr sz="14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等各类物品</a:t>
            </a:r>
            <a:r>
              <a:rPr sz="14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1075312" y="4179053"/>
            <a:ext cx="1747957" cy="1747957"/>
            <a:chExt cx="1747957" cy="1747957"/>
          </a:xfrm>
        </p:grpSpPr>
        <p:sp>
          <p:nvSpPr>
            <p:cNvPr id="210" name="path"/>
            <p:cNvSpPr/>
            <p:nvPr/>
          </p:nvSpPr>
          <p:spPr>
            <a:xfrm>
              <a:off x="0" y="0"/>
              <a:ext cx="1747957" cy="1747957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462499" y="462500"/>
              <a:ext cx="822959" cy="822959"/>
            </a:xfrm>
            <a:custGeom>
              <a:rect l="0" t="0" r="0" b="0"/>
              <a:pathLst>
                <a:path w="1295" h="1295">
                  <a:moveTo>
                    <a:pt x="1295" y="727"/>
                  </a:moveTo>
                  <a:lnTo>
                    <a:pt x="1295" y="565"/>
                  </a:lnTo>
                  <a:lnTo>
                    <a:pt x="1102" y="485"/>
                  </a:lnTo>
                  <a:lnTo>
                    <a:pt x="1102" y="485"/>
                  </a:lnTo>
                  <a:cubicBezTo>
                    <a:pt x="1096" y="469"/>
                    <a:pt x="1091" y="455"/>
                    <a:pt x="1084" y="440"/>
                  </a:cubicBezTo>
                  <a:lnTo>
                    <a:pt x="1084" y="440"/>
                  </a:lnTo>
                  <a:lnTo>
                    <a:pt x="1162" y="246"/>
                  </a:lnTo>
                  <a:lnTo>
                    <a:pt x="1047" y="131"/>
                  </a:lnTo>
                  <a:lnTo>
                    <a:pt x="855" y="211"/>
                  </a:lnTo>
                  <a:lnTo>
                    <a:pt x="855" y="211"/>
                  </a:lnTo>
                  <a:cubicBezTo>
                    <a:pt x="840" y="203"/>
                    <a:pt x="825" y="197"/>
                    <a:pt x="809" y="192"/>
                  </a:cubicBezTo>
                  <a:lnTo>
                    <a:pt x="809" y="192"/>
                  </a:lnTo>
                  <a:lnTo>
                    <a:pt x="727" y="0"/>
                  </a:lnTo>
                  <a:lnTo>
                    <a:pt x="565" y="0"/>
                  </a:lnTo>
                  <a:lnTo>
                    <a:pt x="485" y="191"/>
                  </a:lnTo>
                  <a:lnTo>
                    <a:pt x="485" y="191"/>
                  </a:lnTo>
                  <a:cubicBezTo>
                    <a:pt x="469" y="197"/>
                    <a:pt x="454" y="203"/>
                    <a:pt x="438" y="210"/>
                  </a:cubicBezTo>
                  <a:lnTo>
                    <a:pt x="438" y="210"/>
                  </a:lnTo>
                  <a:lnTo>
                    <a:pt x="246" y="133"/>
                  </a:lnTo>
                  <a:lnTo>
                    <a:pt x="131" y="247"/>
                  </a:lnTo>
                  <a:lnTo>
                    <a:pt x="210" y="438"/>
                  </a:lnTo>
                  <a:lnTo>
                    <a:pt x="210" y="438"/>
                  </a:lnTo>
                  <a:cubicBezTo>
                    <a:pt x="202" y="454"/>
                    <a:pt x="196" y="470"/>
                    <a:pt x="190" y="486"/>
                  </a:cubicBezTo>
                  <a:lnTo>
                    <a:pt x="190" y="486"/>
                  </a:lnTo>
                  <a:lnTo>
                    <a:pt x="0" y="568"/>
                  </a:lnTo>
                  <a:lnTo>
                    <a:pt x="0" y="730"/>
                  </a:lnTo>
                  <a:lnTo>
                    <a:pt x="190" y="809"/>
                  </a:lnTo>
                  <a:lnTo>
                    <a:pt x="190" y="809"/>
                  </a:lnTo>
                  <a:cubicBezTo>
                    <a:pt x="196" y="826"/>
                    <a:pt x="202" y="842"/>
                    <a:pt x="210" y="857"/>
                  </a:cubicBezTo>
                  <a:lnTo>
                    <a:pt x="210" y="857"/>
                  </a:lnTo>
                  <a:lnTo>
                    <a:pt x="133" y="1049"/>
                  </a:lnTo>
                  <a:lnTo>
                    <a:pt x="247" y="1164"/>
                  </a:lnTo>
                  <a:lnTo>
                    <a:pt x="439" y="1085"/>
                  </a:lnTo>
                  <a:lnTo>
                    <a:pt x="439" y="1085"/>
                  </a:lnTo>
                  <a:cubicBezTo>
                    <a:pt x="454" y="1092"/>
                    <a:pt x="470" y="1098"/>
                    <a:pt x="486" y="1104"/>
                  </a:cubicBezTo>
                  <a:lnTo>
                    <a:pt x="486" y="1104"/>
                  </a:lnTo>
                  <a:lnTo>
                    <a:pt x="568" y="1295"/>
                  </a:lnTo>
                  <a:lnTo>
                    <a:pt x="730" y="1295"/>
                  </a:lnTo>
                  <a:lnTo>
                    <a:pt x="810" y="1103"/>
                  </a:lnTo>
                  <a:lnTo>
                    <a:pt x="810" y="1103"/>
                  </a:lnTo>
                  <a:cubicBezTo>
                    <a:pt x="825" y="1097"/>
                    <a:pt x="840" y="1091"/>
                    <a:pt x="855" y="1084"/>
                  </a:cubicBezTo>
                  <a:lnTo>
                    <a:pt x="855" y="1084"/>
                  </a:lnTo>
                  <a:lnTo>
                    <a:pt x="1049" y="1162"/>
                  </a:lnTo>
                  <a:lnTo>
                    <a:pt x="1164" y="1047"/>
                  </a:lnTo>
                  <a:lnTo>
                    <a:pt x="1084" y="854"/>
                  </a:lnTo>
                  <a:lnTo>
                    <a:pt x="1084" y="854"/>
                  </a:lnTo>
                  <a:cubicBezTo>
                    <a:pt x="1091" y="840"/>
                    <a:pt x="1096" y="825"/>
                    <a:pt x="1102" y="810"/>
                  </a:cubicBezTo>
                  <a:lnTo>
                    <a:pt x="1102" y="810"/>
                  </a:lnTo>
                  <a:lnTo>
                    <a:pt x="1295" y="727"/>
                  </a:lnTo>
                  <a:close/>
                  <a:moveTo>
                    <a:pt x="646" y="890"/>
                  </a:moveTo>
                  <a:cubicBezTo>
                    <a:pt x="512" y="890"/>
                    <a:pt x="403" y="782"/>
                    <a:pt x="403" y="647"/>
                  </a:cubicBezTo>
                  <a:lnTo>
                    <a:pt x="403" y="647"/>
                  </a:lnTo>
                  <a:cubicBezTo>
                    <a:pt x="403" y="513"/>
                    <a:pt x="512" y="405"/>
                    <a:pt x="646" y="405"/>
                  </a:cubicBezTo>
                  <a:lnTo>
                    <a:pt x="646" y="405"/>
                  </a:lnTo>
                  <a:cubicBezTo>
                    <a:pt x="780" y="405"/>
                    <a:pt x="889" y="513"/>
                    <a:pt x="889" y="647"/>
                  </a:cubicBezTo>
                  <a:lnTo>
                    <a:pt x="889" y="647"/>
                  </a:lnTo>
                  <a:cubicBezTo>
                    <a:pt x="889" y="782"/>
                    <a:pt x="780" y="890"/>
                    <a:pt x="646" y="890"/>
                  </a:cubicBezTo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1075312" y="1789317"/>
            <a:ext cx="1747957" cy="1747956"/>
            <a:chExt cx="1747957" cy="1747956"/>
          </a:xfrm>
        </p:grpSpPr>
        <p:sp>
          <p:nvSpPr>
            <p:cNvPr id="212" name="path"/>
            <p:cNvSpPr/>
            <p:nvPr/>
          </p:nvSpPr>
          <p:spPr>
            <a:xfrm>
              <a:off x="0" y="0"/>
              <a:ext cx="1747957" cy="1747956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462499" y="462500"/>
              <a:ext cx="822959" cy="822960"/>
            </a:xfrm>
            <a:custGeom>
              <a:rect l="0" t="0" r="0" b="0"/>
              <a:pathLst>
                <a:path w="1295" h="1296">
                  <a:moveTo>
                    <a:pt x="0" y="388"/>
                  </a:moveTo>
                  <a:lnTo>
                    <a:pt x="647" y="0"/>
                  </a:lnTo>
                  <a:lnTo>
                    <a:pt x="1295" y="388"/>
                  </a:lnTo>
                  <a:lnTo>
                    <a:pt x="1295" y="518"/>
                  </a:lnTo>
                  <a:lnTo>
                    <a:pt x="0" y="518"/>
                  </a:lnTo>
                  <a:lnTo>
                    <a:pt x="0" y="388"/>
                  </a:lnTo>
                  <a:close/>
                  <a:moveTo>
                    <a:pt x="0" y="1166"/>
                  </a:moveTo>
                  <a:lnTo>
                    <a:pt x="1295" y="1166"/>
                  </a:lnTo>
                  <a:lnTo>
                    <a:pt x="1295" y="1296"/>
                  </a:lnTo>
                  <a:lnTo>
                    <a:pt x="0" y="1296"/>
                  </a:lnTo>
                  <a:lnTo>
                    <a:pt x="0" y="1166"/>
                  </a:lnTo>
                  <a:close/>
                  <a:moveTo>
                    <a:pt x="129" y="1036"/>
                  </a:moveTo>
                  <a:lnTo>
                    <a:pt x="1166" y="1036"/>
                  </a:lnTo>
                  <a:lnTo>
                    <a:pt x="1166" y="1166"/>
                  </a:lnTo>
                  <a:lnTo>
                    <a:pt x="129" y="1166"/>
                  </a:lnTo>
                  <a:lnTo>
                    <a:pt x="129" y="1036"/>
                  </a:lnTo>
                  <a:close/>
                  <a:moveTo>
                    <a:pt x="129" y="518"/>
                  </a:moveTo>
                  <a:lnTo>
                    <a:pt x="388" y="518"/>
                  </a:lnTo>
                  <a:lnTo>
                    <a:pt x="388" y="1036"/>
                  </a:lnTo>
                  <a:lnTo>
                    <a:pt x="129" y="1036"/>
                  </a:lnTo>
                  <a:lnTo>
                    <a:pt x="129" y="518"/>
                  </a:lnTo>
                  <a:close/>
                  <a:moveTo>
                    <a:pt x="518" y="518"/>
                  </a:moveTo>
                  <a:lnTo>
                    <a:pt x="777" y="518"/>
                  </a:lnTo>
                  <a:lnTo>
                    <a:pt x="777" y="1036"/>
                  </a:lnTo>
                  <a:lnTo>
                    <a:pt x="518" y="1036"/>
                  </a:lnTo>
                  <a:lnTo>
                    <a:pt x="518" y="518"/>
                  </a:lnTo>
                  <a:close/>
                  <a:moveTo>
                    <a:pt x="907" y="518"/>
                  </a:moveTo>
                  <a:lnTo>
                    <a:pt x="1166" y="518"/>
                  </a:lnTo>
                  <a:lnTo>
                    <a:pt x="1166" y="1036"/>
                  </a:lnTo>
                  <a:lnTo>
                    <a:pt x="907" y="1036"/>
                  </a:lnTo>
                  <a:lnTo>
                    <a:pt x="907" y="518"/>
                  </a:lnTo>
                  <a:close/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4" name="textbox 214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3590"/>
              </a:tabLst>
            </a:pPr>
            <a:r>
              <a:rPr sz="3000" spc="0"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订单类型趋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6D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3000"/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6D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6D1B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6D1B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6D1B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6D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https://d.book118.com/416003135134010101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2024-09-26T02:24:29.637</cp:lastPrinted>
  <dcterms:created xsi:type="dcterms:W3CDTF">2024-09-25T18:24:29Z</dcterms:created>
  <dcterms:modified xsi:type="dcterms:W3CDTF">2024-09-25T18:24:31Z</dcterms:modified>
</cp:coreProperties>
</file>