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8BA647-0E05-496F-AD25-8BD29D002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8589F8-D4F4-48F0-AA38-37AF260BD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0FC143-42D0-4D54-9FB9-6C4993A0B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19417-CC14-47C8-AB30-85B4E46AD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A18D74-F253-42B2-BD70-3C3D2B2D1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9FD37D-F92E-4B6F-9F78-272227669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EF69CE-F3BE-4E70-9249-C4D215C08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389C99-B98C-4B3F-8E23-7280C2DCF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665DA7-700D-4213-9D90-B55E1EC44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04E539-4329-443B-8F7D-4A14F8405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821008-5F3E-4F12-BD54-9B3FF39A2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030135003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海关公文的格式、会签、发文规范\n## 1.海关公文的基本概念与作用\n### 1.1海关公文的定义与类型\n### 1.2海关公文的作用与重要性\n### 1.3海关公文的使用场景与范围\n## 2.海关公文的格式要求\n### 2.1海关公文的格式组成与结构\n### 2.2海关公文的字号、行距与段落格式\n### 2.3海关公文的标点符号与数字用法\n## 3.海关公文的会签流程与规范\n### 3.1海关公文的会签原则与流程\n### 3.2海关公文的会签注意事项与技巧\n### 3.3海关公文的会签案例与分析\n## 4.海关公文的发文规范与要求\n### 4.1海关公文的发文原则与流程\n### 4.2海关公文的发文注意事项与技巧\n### 4.3海关公文的发文案例与分析\n## 5.海关公文的管理与归档\n### 5.1海关公文的管理制度与要求\n### 5.2海关公文的归档方法与技巧\n### 5.3海关公文的管理与归档案例与分析\n## 6.海关公文的发展趋势与未来展望\n### 6.1海关公文的发展趋势与挑战\n### 6.2海关公文的未来发展与创新\n### 6.3海关公文的发展趋势与未来展望案例与分析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4800"/>
              <a:t>海关公文的格式、会签、发文规范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海关公文的基本概念与作用</a:t>
            </a:r>
            <a:endParaRPr/>
          </a:p>
        </p:txBody>
      </p:sp>
      <p:sp>
        <p:nvSpPr>
          <p:cNvPr id="7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7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145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1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海关公文是指海关系统内使用的正式文件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请示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等类型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用于传达政策、指示、汇报工作、请示事项等</a:t>
                </a:r>
                <a:endParaRPr/>
              </a:p>
            </p:txBody>
          </p:sp>
        </p:grpSp>
        <p:grpSp>
          <p:nvGrpSpPr>
            <p:cNvPr id="148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1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海关公文按照内容和形式进行分类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分类：行政公文、业务公文、事务公文等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形式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分类：纸质公文、电子公文等</a:t>
                </a:r>
                <a:endParaRPr/>
              </a:p>
            </p:txBody>
          </p:sp>
        </p:grpSp>
        <p:grpSp>
          <p:nvGrpSpPr>
            <p:cNvPr id="151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15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海关公文具有权威性、规范性、严肃性等特点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权威性：代表海关部门的观点和意志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规范性：有严格的格式要求和处理程序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严肃性：涉及海关工作的各个环节，需要认真对待</a:t>
                </a:r>
                <a:endParaRPr/>
              </a:p>
            </p:txBody>
          </p:sp>
        </p:grpSp>
      </p:grpSp>
      <p:sp>
        <p:nvSpPr>
          <p:cNvPr id="1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海关公文的定义与类型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5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5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海关公文在海关工作中发挥着桥梁和纽带的作用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传达上级指示，指导基层工作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反映工作情况，为领导决策提供依据</a:t>
                </a:r>
                <a:endParaRPr/>
              </a:p>
            </p:txBody>
          </p:sp>
          <p:pic>
            <p:nvPicPr>
              <p:cNvPr id="1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6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海关公文对于规范执法、提高效率具有重要意义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规范执法：通过公文明确执法依据、程序和权限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提高效率：简化工作流程，减少信息传递环节</a:t>
                </a:r>
                <a:endParaRPr/>
              </a:p>
            </p:txBody>
          </p:sp>
          <p:pic>
            <p:nvPicPr>
              <p:cNvPr id="16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6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6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海关公文是海关文化建设的重要组成部分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体现海关核心价值观和职业精神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增强海关队伍的凝聚力和向心力</a:t>
                </a:r>
                <a:endParaRPr/>
              </a:p>
            </p:txBody>
          </p:sp>
          <p:pic>
            <p:nvPicPr>
              <p:cNvPr id="17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海关公文的作用与重要性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4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海关公文主要用于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内部沟通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外部协调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内部沟通：上下级之间、部门之间传递信息、指导工作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外部协调：与其他政府部门、企事业单位等进行合作、交流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海关公文在不同场景下具有不同的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格式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要求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行政公文：格式严谨，要求较高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业务公文：内容专业，格式相对灵活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事务公文：内容琐碎，格式简单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海关公文的适用范围包括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政策传达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工作通知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请示汇报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信息反馈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等方面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政策传达：将国家政策、法律法规传达给基层单位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工作通知：安排工作任务、提出要求、指导基层工作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请示汇报：向上级请示事项、汇报工作情况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信息反馈：向下级反馈工作情况、提出建议和意见</a:t>
            </a:r>
            <a:endParaRPr/>
          </a:p>
        </p:txBody>
      </p:sp>
      <p:sp>
        <p:nvSpPr>
          <p:cNvPr id="1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海关公文的使用场景与范围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海关公文的格式要求</a:t>
            </a:r>
            <a:endParaRPr/>
          </a:p>
        </p:txBody>
      </p:sp>
      <p:sp>
        <p:nvSpPr>
          <p:cNvPr id="17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17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海关公文由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眉首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主体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版记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三部分组成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眉首：包括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发文份数序号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紧急程度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秘密等级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发文机关标识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发文字号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主体：包括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标题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主送机关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正文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附件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版记：包括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抄送机关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印发机关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印发日期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海关公文的结构分为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横式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纵式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两种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横式：眉首在上，主体在下，版记在右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纵式：眉首在左，主体在右，版记在下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海关公文格式要求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统一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规范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简洁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统一：发文机关标识、发文字号、标题、主送机关等格式要一致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规范：按照规定的格式要求和排列顺序进行书写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简洁：文字简练，避免冗长和重复</a:t>
            </a:r>
            <a:endParaRPr/>
          </a:p>
        </p:txBody>
      </p:sp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海关公文的格式组成与结构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4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5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86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8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一般使用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小五宋体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字号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特殊情况可以使用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小四宋体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或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五号宋体</a:t>
                </a:r>
                <a:endParaRPr/>
              </a:p>
            </p:txBody>
          </p:sp>
          <p:sp>
            <p:nvSpPr>
              <p:cNvPr id="18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海关公文的字号要求统一、规范</a:t>
                </a:r>
                <a:endParaRPr/>
              </a:p>
            </p:txBody>
          </p:sp>
        </p:grpSp>
        <p:grpSp>
          <p:nvGrpSpPr>
            <p:cNvPr id="189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一般使用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倍行距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特殊情况可以使用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2倍行距</a:t>
                </a:r>
                <a:endParaRPr/>
              </a:p>
            </p:txBody>
          </p:sp>
          <p:sp>
            <p:nvSpPr>
              <p:cNvPr id="19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海关公文的行距要求适当、美观</a:t>
                </a:r>
                <a:endParaRPr/>
              </a:p>
            </p:txBody>
          </p:sp>
        </p:grpSp>
        <p:grpSp>
          <p:nvGrpSpPr>
            <p:cNvPr id="192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每段开头空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2个字符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   -段落之间空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如果有层次结构，可以使用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标题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小标题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等进行区分</a:t>
                </a:r>
                <a:endParaRPr/>
              </a:p>
            </p:txBody>
          </p:sp>
          <p:sp>
            <p:nvSpPr>
              <p:cNvPr id="19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海关公文的段落格式要求清晰、层次分明</a:t>
                </a:r>
                <a:endParaRPr/>
              </a:p>
            </p:txBody>
          </p:sp>
        </p:grpSp>
      </p:grpSp>
      <p:pic>
        <p:nvPicPr>
          <p:cNvPr id="195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96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7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8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9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海关公文的字号、行距与段落格式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海关公文的标点符号要求规范、准确</a:t>
                </a:r>
                <a:endParaRPr/>
              </a:p>
            </p:txBody>
          </p:sp>
          <p:sp>
            <p:nvSpPr>
              <p:cNvPr id="20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逗号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句号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冒号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等常用标点符号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感叹号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等表情符号</a:t>
                </a:r>
                <a:endParaRPr/>
              </a:p>
            </p:txBody>
          </p:sp>
          <p:sp>
            <p:nvSpPr>
              <p:cNvPr id="20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海关公文的数字要求统一、简洁</a:t>
                </a:r>
                <a:endParaRPr/>
              </a:p>
            </p:txBody>
          </p:sp>
          <p:sp>
            <p:nvSpPr>
              <p:cNvPr id="21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阿拉伯数字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数字表示要求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简洁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特殊情况下可以使用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汉字数字</a:t>
                </a:r>
                <a:endParaRPr/>
              </a:p>
            </p:txBody>
          </p:sp>
          <p:sp>
            <p:nvSpPr>
              <p:cNvPr id="21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海关公文的标点符号与数字用法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海关公文的会签流程与规范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海关公文的会签原则与流程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海关公文的会签原则是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谁主办、谁负责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主办部门负责拟稿、审核、签发等工作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参与会签的部门负责提出建议、意见，并在指定的位置签字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海关公文的会签流程分为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拟稿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会签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审核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、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签发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四个环节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拟稿：主办部门根据工作需要拟定公文内容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会签：主办部门将公文发送给参与会签的部门，收集意见和建议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审核：主办部门对会签后的公文进行审核，确保内容准确、合规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签发：主办部门负责人签发公文，完成发文程序</a:t>
            </a:r>
            <a:endParaRPr/>
          </a:p>
        </p:txBody>
      </p:sp>
      <p:cxnSp>
        <p:nvCxnSpPr>
          <p:cNvPr id="13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海关公文会签注意事项包括内容准确、格式规范、及时送达等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内容准确：确保公文内容符合法律法规和部门政策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格式规范：遵循公文格式要求，保证公文整洁美观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及时送达：确保公文在规定时间内送达会签部门</a:t>
                </a:r>
                <a:endParaRPr/>
              </a:p>
            </p:txBody>
          </p:sp>
        </p:grpSp>
        <p:grpSp>
          <p:nvGrpSpPr>
            <p:cNvPr id="2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海关公文会签技巧包括充分沟通、尊重意见、提高效率等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充分沟通：与会签部门保持良好沟通，确保意见征集全面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尊重意见：对会签部门的意见和建议给予充分重视，合理采纳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提高效率：合理安排会签时间，避免影响公文处理进度</a:t>
                </a:r>
                <a:endParaRPr/>
              </a:p>
            </p:txBody>
          </p:sp>
        </p:grpSp>
      </p:grpSp>
      <p:sp>
        <p:nvSpPr>
          <p:cNvPr id="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海关公文的会签注意事项与技巧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1" y="3146904"/>
            <a:ext cx="10820399" cy="3287791"/>
            <a:chOff x="685801" y="3146904"/>
            <a:chExt cx="10820399" cy="3287791"/>
          </a:xfrm>
        </p:grpSpPr>
        <p:grpSp>
          <p:nvGrpSpPr>
            <p:cNvPr id="26" name=""/>
            <p:cNvGrpSpPr/>
            <p:nvPr/>
          </p:nvGrpSpPr>
          <p:grpSpPr>
            <a:xfrm>
              <a:off x="685801" y="3146904"/>
              <a:ext cx="4207178" cy="3287791"/>
              <a:chOff x="685801" y="3146904"/>
              <a:chExt cx="4207178" cy="3287791"/>
            </a:xfrm>
          </p:grpSpPr>
          <p:sp>
            <p:nvSpPr>
              <p:cNvPr id="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1" y="3146904"/>
                <a:ext cx="4207178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案例一：某海关部门拟制一份关于某项政策的通告，涉及到多个部门的合作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9877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分析：该公文需要会签多个部门，以确保政策的顺利实施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解决方案：主办部门主动与会签部门沟通，征求意见，确保公文内容的准确性和合规性</a:t>
                </a:r>
                <a:endParaRPr/>
              </a:p>
            </p:txBody>
          </p:sp>
        </p:grpSp>
        <p:grpSp>
          <p:nvGrpSpPr>
            <p:cNvPr id="29" name=""/>
            <p:cNvGrpSpPr/>
            <p:nvPr/>
          </p:nvGrpSpPr>
          <p:grpSpPr>
            <a:xfrm>
              <a:off x="4408278" y="3146904"/>
              <a:ext cx="3798485" cy="3287791"/>
              <a:chOff x="4408278" y="3146904"/>
              <a:chExt cx="3798485" cy="3287791"/>
            </a:xfrm>
          </p:grpSpPr>
          <p:sp>
            <p:nvSpPr>
              <p:cNvPr id="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408278" y="3146904"/>
                <a:ext cx="3798485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案例二：某海关部门拟制一份关于某项工作的请示，涉及到多个部门的协调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444300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分析：该公文需要会签多个部门，以获取支持和资源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解决方案：主办部门主动与会签部门沟通，征求意见，确保公文的合理性和可行性</a:t>
                </a:r>
                <a:endParaRPr/>
              </a:p>
            </p:txBody>
          </p:sp>
        </p:grpSp>
        <p:grpSp>
          <p:nvGrpSpPr>
            <p:cNvPr id="32" name=""/>
            <p:cNvGrpSpPr/>
            <p:nvPr/>
          </p:nvGrpSpPr>
          <p:grpSpPr>
            <a:xfrm>
              <a:off x="7707715" y="3146904"/>
              <a:ext cx="3798485" cy="3287791"/>
              <a:chOff x="7707715" y="3146904"/>
              <a:chExt cx="3798485" cy="3287791"/>
            </a:xfrm>
          </p:grpSpPr>
          <p:sp>
            <p:nvSpPr>
              <p:cNvPr id="3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7707715" y="3146904"/>
                <a:ext cx="3798485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案例三：某海关部门拟制一份关于某项活动的通知，涉及到多个部门的参与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78723" y="4655120"/>
                <a:ext cx="3024000" cy="17795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分析：该公文需要会签多个部门，以确保活动的顺利进行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解决方案：主办部门主动与会签部门沟通，征求意见，确保公文的详细性和操作性</a:t>
                </a:r>
                <a:endParaRPr/>
              </a:p>
            </p:txBody>
          </p:sp>
        </p:grpSp>
      </p:grpSp>
      <p:sp>
        <p:nvSpPr>
          <p:cNvPr id="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海关公文的会签案例与分析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https://d.book118.com/416030135003010052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海关公文的格式、会签、发文规范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2024-09-18T02:29:32.135</cp:lastPrinted>
  <dcterms:created xsi:type="dcterms:W3CDTF">2024-09-17T18:29:32Z</dcterms:created>
  <dcterms:modified xsi:type="dcterms:W3CDTF">2024-09-17T18:29:34Z</dcterms:modified>
</cp:coreProperties>
</file>