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83" r:id="rId3"/>
    <p:sldMasterId id="214748369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1" r:id="rId30"/>
    <p:sldId id="334" r:id="rId31"/>
    <p:sldId id="337" r:id="rId32"/>
    <p:sldId id="340" r:id="rId33"/>
    <p:sldId id="342" r:id="rId34"/>
  </p:sldIdLst>
  <p:sldSz cx="9144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slide" Target="slides/slide27.xml" /><Relationship Id="rId33" Type="http://schemas.openxmlformats.org/officeDocument/2006/relationships/slide" Target="slides/slide28.xml" /><Relationship Id="rId34" Type="http://schemas.openxmlformats.org/officeDocument/2006/relationships/slide" Target="slides/slide29.xml" /><Relationship Id="rId35" Type="http://schemas.openxmlformats.org/officeDocument/2006/relationships/tags" Target="tags/tag29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81602" name="页眉占位符 28160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en-US" sz="1200"/>
          </a:p>
        </p:txBody>
      </p:sp>
      <p:sp>
        <p:nvSpPr>
          <p:cNvPr id="281603" name="日期占位符 28160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/>
            <a:endParaRPr lang="en-US" sz="1200"/>
          </a:p>
        </p:txBody>
      </p:sp>
      <p:sp>
        <p:nvSpPr>
          <p:cNvPr id="281604" name="幻灯片图像占位符 281603"/>
          <p:cNvSpPr>
            <a:spLocks noRo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281605" name="文本占位符 28160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81606" name="页脚占位符 28160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endParaRPr lang="en-US" sz="1200"/>
          </a:p>
        </p:txBody>
      </p:sp>
      <p:sp>
        <p:nvSpPr>
          <p:cNvPr id="281607" name="灯片编号占位符 28160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en-US" sz="1200"/>
              <a:t/>
            </a:fld>
            <a:endParaRPr 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lvl="0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9746" name="幻灯片图像占位符 3359745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359747" name="文本占位符 3359746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pPr lvl="0"/>
            <a:r>
              <a:rPr lang="zh-CN" altLang="en-US"/>
              <a:t>课前版面</a:t>
            </a:r>
            <a:r>
              <a:rPr lang="en-US" altLang="zh-CN"/>
              <a:t>.</a:t>
            </a:r>
            <a:r>
              <a:rPr lang="zh-CN" altLang="en-US"/>
              <a:t>此为第一课时</a:t>
            </a:r>
            <a:r>
              <a:rPr lang="en-US" altLang="zh-CN"/>
              <a:t>,</a:t>
            </a:r>
            <a:r>
              <a:rPr lang="zh-CN" altLang="en-US"/>
              <a:t>重点</a:t>
            </a:r>
            <a:r>
              <a:rPr lang="en-US" altLang="zh-CN"/>
              <a:t>:</a:t>
            </a:r>
            <a:r>
              <a:rPr lang="zh-CN" altLang="en-US"/>
              <a:t>中心和段落层次</a:t>
            </a:r>
            <a:r>
              <a:rPr lang="en-US" altLang="zh-CN"/>
              <a:t>;</a:t>
            </a:r>
            <a:r>
              <a:rPr lang="zh-CN" altLang="en-US"/>
              <a:t>关键语句的含义</a:t>
            </a:r>
            <a:r>
              <a:rPr lang="en-US" altLang="zh-CN"/>
              <a:t>.</a:t>
            </a:r>
            <a:endParaRPr lang="en-US" altLang="zh-CN"/>
          </a:p>
        </p:txBody>
      </p:sp>
      <p:sp>
        <p:nvSpPr>
          <p:cNvPr id="2" name="灯片编号占位符 1"/>
          <p:cNvSpPr/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en-US" sz="1200"/>
              <a:t>1</a:t>
            </a:fld>
            <a:endParaRPr 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3842" name="幻灯片图像占位符 3363841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363843" name="文本占位符 3363842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pPr lvl="0"/>
            <a:r>
              <a:rPr lang="zh-CN" altLang="en-US"/>
              <a:t>作者介绍和写作背景。</a:t>
            </a:r>
            <a:endParaRPr lang="zh-CN" altLang="en-US"/>
          </a:p>
        </p:txBody>
      </p:sp>
      <p:sp>
        <p:nvSpPr>
          <p:cNvPr id="2" name="灯片编号占位符 1"/>
          <p:cNvSpPr/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en-US" sz="1200"/>
              <a:t>4</a:t>
            </a:fld>
            <a:endParaRPr 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3474" name="幻灯片图像占位符 3433473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433475" name="文本占位符 3433474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pPr lvl="0"/>
            <a:endParaRPr/>
          </a:p>
        </p:txBody>
      </p:sp>
      <p:sp>
        <p:nvSpPr>
          <p:cNvPr id="2" name="灯片编号占位符 1"/>
          <p:cNvSpPr/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en-US" sz="1200"/>
              <a:t>8</a:t>
            </a:fld>
            <a:endParaRPr 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5890" name="幻灯片图像占位符 3365889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365891" name="文本占位符 3365890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pPr lvl="0"/>
            <a:r>
              <a:rPr lang="zh-CN" altLang="en-US"/>
              <a:t>阅读训练，养成读书动笔好习惯。教师巡视，让批得好的同学发言，教师小结。</a:t>
            </a:r>
            <a:endParaRPr lang="zh-CN" altLang="en-US"/>
          </a:p>
        </p:txBody>
      </p:sp>
      <p:sp>
        <p:nvSpPr>
          <p:cNvPr id="2" name="灯片编号占位符 1"/>
          <p:cNvSpPr/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en-US" sz="1200"/>
              <a:t>10</a:t>
            </a:fld>
            <a:endParaRPr 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5586" name="幻灯片图像占位符 3395585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395587" name="文本占位符 3395586"/>
          <p:cNvSpPr>
            <a:spLocks noGrp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pPr lvl="0"/>
            <a:r>
              <a:rPr lang="zh-CN" altLang="en-US"/>
              <a:t>听看朗读</a:t>
            </a:r>
            <a:endParaRPr lang="zh-CN" altLang="en-US"/>
          </a:p>
        </p:txBody>
      </p:sp>
      <p:sp>
        <p:nvSpPr>
          <p:cNvPr id="2" name="灯片编号占位符 1"/>
          <p:cNvSpPr/>
          <p:nvPr>
            <p:ph type="sldNum" sz="quarter" idx="2"/>
          </p:nvPr>
        </p:nvSpPr>
        <p:spPr/>
        <p:txBody>
          <a:bodyPr/>
          <a:lstStyle/>
          <a:p>
            <a:pPr lvl="0" algn="r"/>
            <a:fld id="{9A0DB2DC-4C9A-4742-B13C-FB6460FD3503}" type="slidenum">
              <a:rPr lang="en-US" sz="1200"/>
              <a:t>13</a:t>
            </a:fld>
            <a:endParaRPr 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6F315-E8DF-4819-B190-4C2801A8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4AC95-689A-416B-8724-26FC712C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4F2B-E0DB-4911-8849-E4B0BB4C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C5120-B153-4076-B1AD-229321D96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C6D38-B45C-4EDE-BA1B-BE7E2D4F3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00190-9431-4A4C-9631-1289198D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E8006-B04F-4F76-B3E0-90131A07F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36078-8E85-47BC-AC0D-B2B29C7A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C2A3C-2190-45FA-84EC-652C31985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4B07-74D3-47B5-A22B-0B3E2E02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B95FC-BF47-4806-8B89-41B14327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Picture 3" descr="a-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60F58-3108-4415-857A-6D0360DF62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5CE2-CEAD-46BB-861E-7D62265DC969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714" y="889200"/>
            <a:ext cx="7318800" cy="1274400"/>
          </a:xfrm>
        </p:spPr>
        <p:txBody>
          <a:bodyPr anchor="b">
            <a:normAutofit/>
          </a:bodyPr>
          <a:lstStyle>
            <a:lvl1pPr algn="ctr">
              <a:defRPr sz="4000" b="1" i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3715" y="2416130"/>
            <a:ext cx="7497764" cy="559042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 marL="629920" indent="-284480">
              <a:buFont typeface="Arial" pitchFamily="34" charset="0"/>
              <a:buChar char="•"/>
              <a:defRPr sz="2000"/>
            </a:lvl2pPr>
            <a:lvl3pPr marL="1257300" indent="-284480">
              <a:spcBef>
                <a:spcPts val="200"/>
              </a:spcBef>
              <a:buFont typeface="Arial" pitchFamily="34" charset="0"/>
              <a:buChar char="•"/>
              <a:defRPr sz="1800"/>
            </a:lvl3pPr>
            <a:lvl4pPr marL="1657350" indent="-285750">
              <a:buFont typeface="Arial" pitchFamily="34" charset="0"/>
              <a:buChar char="•"/>
              <a:defRPr sz="1800"/>
            </a:lvl4pPr>
            <a:lvl5pPr marL="2114550" indent="-285750">
              <a:buFont typeface="Arial" pitchFamily="34" charset="0"/>
              <a:buChar char="•"/>
              <a:defRPr sz="18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800" y="3229200"/>
            <a:ext cx="3992400" cy="579600"/>
          </a:xfrm>
        </p:spPr>
        <p:txBody>
          <a:bodyPr anchor="ctr" anchorCtr="0"/>
          <a:lstStyle>
            <a:lvl1pPr algn="ctr">
              <a:defRPr sz="20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800" y="3921957"/>
            <a:ext cx="5110094" cy="578326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0000" y="1512000"/>
            <a:ext cx="3886200" cy="4351338"/>
          </a:xfrm>
        </p:spPr>
        <p:txBody>
          <a:bodyPr/>
          <a:lstStyle>
            <a:lvl1pPr>
              <a:lnSpc>
                <a:spcPct val="130000"/>
              </a:lnSpc>
              <a:buClr>
                <a:schemeClr val="accent1"/>
              </a:buClr>
              <a:defRPr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600" y="1512000"/>
            <a:ext cx="3886200" cy="4351338"/>
          </a:xfrm>
        </p:spPr>
        <p:txBody>
          <a:bodyPr/>
          <a:lstStyle>
            <a:lvl1pPr>
              <a:lnSpc>
                <a:spcPct val="130000"/>
              </a:lnSpc>
              <a:buClr>
                <a:schemeClr val="accent1"/>
              </a:buClr>
              <a:defRPr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76442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555660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487146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555660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487146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60F58-3108-4415-857A-6D0360DF626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5CE2-CEAD-46BB-861E-7D62265DC96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2"/>
          <p:cNvSpPr>
            <a:spLocks noChangeArrowheads="1"/>
          </p:cNvSpPr>
          <p:nvPr/>
        </p:nvSpPr>
        <p:spPr bwMode="auto">
          <a:xfrm>
            <a:off x="0" y="2898608"/>
            <a:ext cx="91440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defPPr>
              <a:defRPr lang="en-US"/>
            </a:defPPr>
            <a:lvl1pPr marL="0" lvl="0" indent="0" algn="just" defTabSz="91440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963B22"/>
              </a:buClr>
              <a:buSzPct val="60000"/>
              <a:buFont typeface="Wingdings 2" pitchFamily="18" charset="2"/>
              <a:buChar char=""/>
              <a:defRPr sz="2000" b="0" i="0" u="none" kern="1200" baseline="0">
                <a:solidFill>
                  <a:srgbClr val="86431D"/>
                </a:solidFill>
                <a:latin typeface="Arial" pitchFamily="34" charset="0"/>
                <a:ea typeface="黑体" panose="02010609060101010101" pitchFamily="2" charset="-122"/>
              </a:defRPr>
            </a:lvl1pPr>
            <a:lvl2pPr marL="742950" lvl="1" indent="-742950" algn="just" defTabSz="91440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>
                <a:srgbClr val="E3BB6C"/>
              </a:buClr>
              <a:buFont typeface="幼圆" pitchFamily="49" charset="-122"/>
              <a:buChar char=" "/>
              <a:defRPr sz="1600" b="0" i="0" u="none" kern="1200" baseline="0">
                <a:solidFill>
                  <a:srgbClr val="717171"/>
                </a:solidFill>
                <a:latin typeface="Arial" pitchFamily="34" charset="0"/>
                <a:ea typeface="黑体" panose="02010609060101010101" pitchFamily="2" charset="-122"/>
              </a:defRPr>
            </a:lvl2pPr>
            <a:lvl3pPr marL="1143000" lvl="2" indent="-228600" algn="l" defTabSz="91440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3pPr>
            <a:lvl4pPr marL="1600200" lvl="3" indent="-228600" algn="l" defTabSz="91440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4pPr>
            <a:lvl5pPr marL="2057400" lvl="4" indent="-228600" algn="l" defTabSz="91440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5pPr>
            <a:lvl6pPr marL="2514600" lvl="5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6pPr>
            <a:lvl7pPr marL="2971800" lvl="6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7pPr>
            <a:lvl8pPr marL="3429000" lvl="7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8pPr>
            <a:lvl9pPr marL="3886200" lvl="8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Wingdings 2" pitchFamily="18" charset="2"/>
              <a:buNone/>
            </a:pPr>
            <a:endParaRPr lang="zh-CN" altLang="zh-CN" sz="1400">
              <a:solidFill>
                <a:srgbClr val="FFFFFF"/>
              </a:solidFill>
            </a:endParaRPr>
          </a:p>
        </p:txBody>
      </p:sp>
      <p:sp>
        <p:nvSpPr>
          <p:cNvPr id="7" name="椭圆形标注 3"/>
          <p:cNvSpPr>
            <a:spLocks noChangeArrowheads="1"/>
          </p:cNvSpPr>
          <p:nvPr/>
        </p:nvSpPr>
        <p:spPr bwMode="auto">
          <a:xfrm rot="437392">
            <a:off x="5021263" y="1733383"/>
            <a:ext cx="1757362" cy="1604963"/>
          </a:xfrm>
          <a:prstGeom prst="wedgeEllipseCallout">
            <a:avLst>
              <a:gd name="adj1" fmla="val -40199"/>
              <a:gd name="adj2" fmla="val 53991"/>
            </a:avLst>
          </a:prstGeom>
          <a:solidFill>
            <a:schemeClr val="accent2"/>
          </a:solidFill>
          <a:ln w="28575">
            <a:solidFill>
              <a:srgbClr val="FFFFFF"/>
            </a:solidFill>
            <a:miter lim="800000"/>
          </a:ln>
        </p:spPr>
        <p:txBody>
          <a:bodyPr wrap="square" anchor="ctr">
            <a:normAutofit/>
          </a:bodyPr>
          <a:lstStyle>
            <a:defPPr>
              <a:defRPr lang="en-US"/>
            </a:defPPr>
            <a:lvl1pPr marL="0" lvl="0" indent="0" algn="just" defTabSz="91440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963B22"/>
              </a:buClr>
              <a:buSzPct val="60000"/>
              <a:buFont typeface="Wingdings 2" pitchFamily="18" charset="2"/>
              <a:buChar char=""/>
              <a:defRPr sz="2000" b="0" i="0" u="none" kern="1200" baseline="0">
                <a:solidFill>
                  <a:srgbClr val="86431D"/>
                </a:solidFill>
                <a:latin typeface="Arial" pitchFamily="34" charset="0"/>
                <a:ea typeface="黑体" panose="02010609060101010101" pitchFamily="2" charset="-122"/>
              </a:defRPr>
            </a:lvl1pPr>
            <a:lvl2pPr marL="742950" lvl="1" indent="-742950" algn="just" defTabSz="91440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>
                <a:srgbClr val="E3BB6C"/>
              </a:buClr>
              <a:buFont typeface="幼圆" pitchFamily="49" charset="-122"/>
              <a:buChar char=" "/>
              <a:defRPr sz="1600" b="0" i="0" u="none" kern="1200" baseline="0">
                <a:solidFill>
                  <a:srgbClr val="717171"/>
                </a:solidFill>
                <a:latin typeface="Arial" pitchFamily="34" charset="0"/>
                <a:ea typeface="黑体" panose="02010609060101010101" pitchFamily="2" charset="-122"/>
              </a:defRPr>
            </a:lvl2pPr>
            <a:lvl3pPr marL="1143000" lvl="2" indent="-228600" algn="l" defTabSz="91440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3pPr>
            <a:lvl4pPr marL="1600200" lvl="3" indent="-228600" algn="l" defTabSz="91440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4pPr>
            <a:lvl5pPr marL="2057400" lvl="4" indent="-228600" algn="l" defTabSz="91440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5pPr>
            <a:lvl6pPr marL="2514600" lvl="5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6pPr>
            <a:lvl7pPr marL="2971800" lvl="6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7pPr>
            <a:lvl8pPr marL="3429000" lvl="7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8pPr>
            <a:lvl9pPr marL="3886200" lvl="8" indent="-228600" algn="l" defTabSz="91440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幼圆" pitchFamily="49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 typeface="Wingdings 2" pitchFamily="18" charset="2"/>
              <a:buNone/>
            </a:pPr>
            <a:endParaRPr lang="zh-CN" altLang="zh-CN" sz="140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962800" y="2818800"/>
            <a:ext cx="2008800" cy="1324800"/>
          </a:xfrm>
        </p:spPr>
        <p:txBody>
          <a:bodyPr anchor="ctr" anchorCtr="0"/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编辑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400"/>
            <a:ext cx="8240400" cy="601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1376083"/>
            <a:ext cx="4629150" cy="448496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6083"/>
            <a:ext cx="2949178" cy="448496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 anchor="ctr" anchorCtr="0"/>
          <a:lstStyle>
            <a:lvl1pPr algn="l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</p:spPr>
        <p:txBody>
          <a:bodyPr/>
          <a:lstStyle/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/>
          <a:lstStyle/>
          <a:p>
            <a:fld id="{EF906490-237C-474C-BA2E-D98840BC1F8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内容占位符 7"/>
          <p:cNvSpPr>
            <a:spLocks noGrp="1"/>
          </p:cNvSpPr>
          <p:nvPr>
            <p:ph sz="quarter" idx="13"/>
          </p:nvPr>
        </p:nvSpPr>
        <p:spPr>
          <a:xfrm>
            <a:off x="628650" y="571502"/>
            <a:ext cx="7886701" cy="564991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2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slideLayout" Target="../slideLayouts/slideLayout32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slideLayout" Target="../slideLayouts/slideLayout42.xml" /><Relationship Id="rId11" Type="http://schemas.openxmlformats.org/officeDocument/2006/relationships/slideLayout" Target="../slideLayouts/slideLayout43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4.xml" /><Relationship Id="rId3" Type="http://schemas.openxmlformats.org/officeDocument/2006/relationships/slideLayout" Target="../slideLayouts/slideLayout35.xml" /><Relationship Id="rId4" Type="http://schemas.openxmlformats.org/officeDocument/2006/relationships/slideLayout" Target="../slideLayouts/slideLayout36.xml" /><Relationship Id="rId5" Type="http://schemas.openxmlformats.org/officeDocument/2006/relationships/slideLayout" Target="../slideLayouts/slideLayout37.xml" /><Relationship Id="rId6" Type="http://schemas.openxmlformats.org/officeDocument/2006/relationships/slideLayout" Target="../slideLayouts/slideLayout38.xml" /><Relationship Id="rId7" Type="http://schemas.openxmlformats.org/officeDocument/2006/relationships/slideLayout" Target="../slideLayouts/slideLayout39.xml" /><Relationship Id="rId8" Type="http://schemas.openxmlformats.org/officeDocument/2006/relationships/slideLayout" Target="../slideLayouts/slideLayout40.xml" /><Relationship Id="rId9" Type="http://schemas.openxmlformats.org/officeDocument/2006/relationships/slideLayout" Target="../slideLayouts/slideLayout4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" descr="F:\PPT-design\ppt-a\a-2.jpga-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1285875"/>
            <a:ext cx="8239125" cy="493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13D0CE79-49FB-443D-BEF8-6B709DE8F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EF906490-237C-474C-BA2E-D98840BC1F8F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199" y="427712"/>
            <a:ext cx="8239125" cy="6015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-447675" algn="l" defTabSz="914400" rtl="0" eaLnBrk="1" latinLnBrk="0" hangingPunct="1">
        <a:lnSpc>
          <a:spcPct val="130000"/>
        </a:lnSpc>
        <a:spcBef>
          <a:spcPct val="0"/>
        </a:spcBef>
        <a:buClr>
          <a:schemeClr val="accent1"/>
        </a:buClr>
        <a:buSzPct val="130000"/>
        <a:buFont typeface="Webdings" panose="05030102010509060703" pitchFamily="18" charset="2"/>
        <a:buChar char=""/>
        <a:defRPr sz="2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1pPr>
      <a:lvl2pPr marL="575945" indent="-23050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bg1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bg1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bg1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bg1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r" eaLnBrk="1" hangingPunct="1"/>
            <a:fld id="{9A0DB2DC-4C9A-4742-B13C-FB6460FD3503}" type="slidenum">
              <a:rPr lang="zh-CN" altLang="zh-CN" sz="1400"/>
              <a:t/>
            </a:fld>
            <a:endParaRPr lang="zh-CN" altLang="zh-CN" sz="1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29" name="页脚占位符 1028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endParaRPr lang="zh-CN"/>
          </a:p>
        </p:txBody>
      </p:sp>
      <p:sp>
        <p:nvSpPr>
          <p:cNvPr id="1030" name="灯片编号占位符 1029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audio" Target="NULL" /><Relationship Id="rId6" Type="http://schemas.microsoft.com/office/2007/relationships/media" Target="file:///G:\cai\&#35821;&#25991;\cjhyy.mid" TargetMode="External" /><Relationship Id="rId7" Type="http://schemas.openxmlformats.org/officeDocument/2006/relationships/image" Target="../media/image5.gif" /><Relationship Id="rId8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hyperlink" Target="&#32972;&#24433;&#27468;.swf" TargetMode="External" /><Relationship Id="rId4" Type="http://schemas.openxmlformats.org/officeDocument/2006/relationships/image" Target="../media/image7.png" /><Relationship Id="rId5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Relationship Id="rId4" Type="http://schemas.openxmlformats.org/officeDocument/2006/relationships/image" Target="../media/image8.png" /><Relationship Id="rId5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slide" Target="slide6.xml" TargetMode="Internal" /><Relationship Id="rId4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1.png" /><Relationship Id="rId4" Type="http://schemas.openxmlformats.org/officeDocument/2006/relationships/audio" Target="NULL" /><Relationship Id="rId5" Type="http://schemas.microsoft.com/office/2007/relationships/media" Target="file:///Z:\&#20154;&#25945;&#29256;&#21021;&#20013;&#35821;&#25991;&#25945;&#23398;&#35838;&#20214;&#12289;&#25945;&#23398;&#35774;&#35745;\&#20843;&#24180;&#32423;\&#20843;&#24180;&#32423;&#19978;&#20876;\&#25945;&#23398;&#36164;&#26009;\&#31532;&#20108;&#21333;&#20803;\7&#12289;&#32972;&#24433;\&#25945;&#23398;&#32032;&#26448;\&#26417;&#33258;&#28165;&#12298;&#32972;&#24433;&#12299;mp3&#65288;&#23385;&#36947;&#20020;&#26391;&#35829;&#65289;.mp3" TargetMode="External" /><Relationship Id="rId6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slide" Target="slide4.xml" TargetMode="Internal" /><Relationship Id="rId4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gif" /><Relationship Id="rId3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slide" Target="slide4.xml" TargetMode="Internal" /><Relationship Id="rId4" Type="http://schemas.openxmlformats.org/officeDocument/2006/relationships/tags" Target="../tags/tag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audio" Target="../media/explode1.wav" /><Relationship Id="rId5" Type="http://schemas.openxmlformats.org/officeDocument/2006/relationships/slide" Target="slide1.xml" TargetMode="Internal" /><Relationship Id="rId6" Type="http://schemas.openxmlformats.org/officeDocument/2006/relationships/audio" Target="../media/audio222.wav" /><Relationship Id="rId7" Type="http://schemas.openxmlformats.org/officeDocument/2006/relationships/audio" Target="../media/audio333.wav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gif" /><Relationship Id="rId3" Type="http://schemas.openxmlformats.org/officeDocument/2006/relationships/hyperlink" Target="beiying.ram" TargetMode="Externa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7.png" /><Relationship Id="rId4" Type="http://schemas.openxmlformats.org/officeDocument/2006/relationships/vmlDrawing" Target="../drawings/vmlDrawing1.v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8.wmf" /><Relationship Id="rId4" Type="http://schemas.openxmlformats.org/officeDocument/2006/relationships/vmlDrawing" Target="../drawings/vmlDrawing2.v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002003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8722" name="文本框 3358721"/>
          <p:cNvSpPr txBox="1"/>
          <p:nvPr/>
        </p:nvSpPr>
        <p:spPr>
          <a:xfrm>
            <a:off x="609600" y="533400"/>
            <a:ext cx="3886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chemeClr val="tx1"/>
              </a:buClr>
              <a:buFont typeface="Monotype Sorts" pitchFamily="2" charset="2"/>
              <a:buNone/>
            </a:pP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358723" name="矩形 3358722" descr="紫色网格"/>
          <p:cNvSpPr/>
          <p:nvPr/>
        </p:nvSpPr>
        <p:spPr>
          <a:xfrm>
            <a:off x="2743200" y="2133600"/>
            <a:ext cx="3200400" cy="990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 b="1">
                <a:ln w="9525" cap="flat" cmpd="sng">
                  <a:solidFill>
                    <a:schemeClr val="tx2"/>
                  </a:solidFill>
                  <a:prstDash val="solid"/>
                  <a:miter/>
                  <a:headEnd type="none" w="med" len="med"/>
                  <a:tailEnd type="none" w="med" len="med"/>
                </a:ln>
                <a:blipFill rotWithShape="0">
                  <a:blip r:embed="rId3"/>
                  <a:stretch>
                    <a:fillRect/>
                  </a:stretch>
                </a:blipFill>
                <a:effectLst>
                  <a:outerShdw sy="50000" kx="2591412" algn="br" rotWithShape="0">
                    <a:srgbClr val="74F1FE">
                      <a:alpha val="50000"/>
                    </a:srgbClr>
                  </a:outerShdw>
                </a:effectLst>
                <a:latin typeface="华文行楷" charset="0"/>
                <a:ea typeface="华文行楷" charset="0"/>
              </a:rPr>
              <a:t>背   影</a:t>
            </a:r>
            <a:endParaRPr lang="zh-CN" altLang="en-US" sz="3600" b="1">
              <a:ln w="9525" cap="flat" cmpd="sng">
                <a:solidFill>
                  <a:schemeClr val="tx2"/>
                </a:solidFill>
                <a:prstDash val="solid"/>
                <a:miter/>
                <a:headEnd type="none" w="med" len="med"/>
                <a:tailEnd type="none" w="med" len="med"/>
              </a:ln>
              <a:blipFill rotWithShape="0">
                <a:blip r:embed="rId3"/>
                <a:stretch>
                  <a:fillRect/>
                </a:stretch>
              </a:blipFill>
              <a:effectLst>
                <a:outerShdw sy="50000" kx="2591412" algn="br" rotWithShape="0">
                  <a:srgbClr val="74F1FE">
                    <a:alpha val="50000"/>
                  </a:srgbClr>
                </a:outerShdw>
              </a:effectLst>
              <a:latin typeface="华文行楷" charset="0"/>
              <a:ea typeface="华文行楷" charset="0"/>
            </a:endParaRPr>
          </a:p>
        </p:txBody>
      </p:sp>
      <p:sp>
        <p:nvSpPr>
          <p:cNvPr id="3358725" name="矩形 3358724"/>
          <p:cNvSpPr/>
          <p:nvPr/>
        </p:nvSpPr>
        <p:spPr>
          <a:xfrm>
            <a:off x="3429000" y="3429000"/>
            <a:ext cx="2438400" cy="685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FF3300"/>
                </a:solidFill>
                <a:latin typeface="Tahoma" panose="020b0604030504040204" pitchFamily="34" charset="0"/>
                <a:ea typeface="黑体" panose="02010609060101010101" pitchFamily="2" charset="-122"/>
              </a:rPr>
              <a:t>—</a:t>
            </a:r>
            <a:r>
              <a:rPr lang="zh-CN" altLang="en-US" sz="3200" b="1">
                <a:solidFill>
                  <a:srgbClr val="FF3300"/>
                </a:solidFill>
                <a:latin typeface="Tahoma" panose="020b0604030504040204" pitchFamily="34" charset="0"/>
                <a:ea typeface="黑体" panose="02010609060101010101" pitchFamily="2" charset="-122"/>
              </a:rPr>
              <a:t>朱自清</a:t>
            </a:r>
            <a:endParaRPr lang="zh-CN" altLang="en-US" sz="3200" b="1">
              <a:solidFill>
                <a:srgbClr val="FF3300"/>
              </a:solidFill>
              <a:latin typeface="Tahoma" panose="020b0604030504040204" pitchFamily="34" charset="0"/>
              <a:ea typeface="黑体" panose="02010609060101010101" pitchFamily="2" charset="-122"/>
            </a:endParaRPr>
          </a:p>
        </p:txBody>
      </p:sp>
      <p:pic>
        <p:nvPicPr>
          <p:cNvPr id="3358726" name="cjhyy.mid">
            <a:hlinkClick action="ppaction://media"/>
          </p:cNvPr>
          <p:cNvPicPr>
            <a:picLocks noRot="1"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4">
            <a:lum bright="88000" contrast="14000"/>
          </a:blip>
          <a:stretch>
            <a:fillRect/>
          </a:stretch>
        </p:blipFill>
        <p:spPr>
          <a:xfrm>
            <a:off x="304800" y="685800"/>
            <a:ext cx="304800" cy="304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358727" name="图片 3358726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8600" y="2667000"/>
            <a:ext cx="2571750" cy="3657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358728" name="图片 3358727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2743200"/>
            <a:ext cx="2571750" cy="36576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8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58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58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58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58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4" dur="500"/>
                                        <p:tgtEl>
                                          <p:spTgt spid="3358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" fill="hold"/>
                                        <p:tgtEl>
                                          <p:spTgt spid="33587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58726"/>
                </p:tgtEl>
              </p:cMediaNode>
            </p:audio>
          </p:childTnLst>
        </p:cTn>
      </p:par>
    </p:tnLst>
    <p:bldLst>
      <p:bldP spid="335872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0642" name="文本框 3440641"/>
          <p:cNvSpPr txBox="1"/>
          <p:nvPr/>
        </p:nvSpPr>
        <p:spPr>
          <a:xfrm>
            <a:off x="2195513" y="5949950"/>
            <a:ext cx="27368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3440643" name="图片 3440642" descr="图片1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765175"/>
            <a:ext cx="2879725" cy="4464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40644" name="文本框 3440643"/>
          <p:cNvSpPr txBox="1"/>
          <p:nvPr/>
        </p:nvSpPr>
        <p:spPr>
          <a:xfrm>
            <a:off x="0" y="5734050"/>
            <a:ext cx="9144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0645" name="文本框 3440644"/>
          <p:cNvSpPr txBox="1"/>
          <p:nvPr/>
        </p:nvSpPr>
        <p:spPr>
          <a:xfrm>
            <a:off x="3419475" y="3495675"/>
            <a:ext cx="5724525" cy="2165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4000" b="1">
                <a:latin typeface="Times New Roman" panose="02020603050405020304" pitchFamily="18" charset="0"/>
                <a:ea typeface="宋体" panose="02010600030101010101" pitchFamily="2" charset="-122"/>
              </a:rPr>
              <a:t>       </a:t>
            </a:r>
            <a:r>
              <a:rPr lang="zh-CN" altLang="en-US" sz="4000" b="1">
                <a:latin typeface="Times New Roman" panose="02020603050405020304" pitchFamily="18" charset="0"/>
                <a:ea typeface="宋体" panose="02010600030101010101" pitchFamily="2" charset="-122"/>
              </a:rPr>
              <a:t>朱自清</a:t>
            </a:r>
            <a:endParaRPr lang="zh-CN" altLang="en-US" sz="40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    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(1898—1948)</a:t>
            </a:r>
            <a:endParaRPr lang="en-US" altLang="zh-CN" sz="3200" b="1">
              <a:latin typeface="Arial" pitchFamily="34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200" b="1" u="sng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诗人   学者   散文家</a:t>
            </a:r>
            <a:endParaRPr lang="zh-CN" altLang="en-US" sz="3200" b="1" u="sng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40646" name="矩形 3440645"/>
          <p:cNvSpPr/>
          <p:nvPr/>
        </p:nvSpPr>
        <p:spPr>
          <a:xfrm>
            <a:off x="4067175" y="1196975"/>
            <a:ext cx="2160588" cy="1708150"/>
          </a:xfrm>
          <a:prstGeom prst="rect">
            <a:avLst/>
          </a:prstGeom>
        </p:spPr>
        <p:txBody>
          <a:bodyPr wrap="none" fromWordArt="1">
            <a:prstTxWarp prst="textCanUp">
              <a:avLst>
                <a:gd name="adj" fmla="val 85713"/>
              </a:avLst>
            </a:prstTxWarp>
            <a:norm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9600" b="1"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sy="50000" kx="2591412" algn="br" rotWithShape="0">
                    <a:schemeClr val="accent2"/>
                  </a:outerShdw>
                </a:effectLst>
                <a:latin typeface="华文行楷" charset="0"/>
                <a:ea typeface="华文行楷" charset="0"/>
              </a:rPr>
              <a:t>背   影</a:t>
            </a:r>
            <a:endParaRPr lang="zh-CN" altLang="en-US" sz="9600" b="1"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  <a:solidFill>
                <a:srgbClr val="FF0000"/>
              </a:solidFill>
              <a:effectLst>
                <a:outerShdw sy="50000" kx="2591412" algn="br" rotWithShape="0">
                  <a:schemeClr val="accent2"/>
                </a:outerShdw>
              </a:effectLst>
              <a:latin typeface="华文行楷" charset="0"/>
              <a:ea typeface="华文行楷" charset="0"/>
            </a:endParaRPr>
          </a:p>
        </p:txBody>
      </p:sp>
      <p:pic>
        <p:nvPicPr>
          <p:cNvPr id="3440647" name="图片 34406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850" y="3644900"/>
            <a:ext cx="1835150" cy="25209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0882" name="文本框 3450881"/>
          <p:cNvSpPr txBox="1"/>
          <p:nvPr/>
        </p:nvSpPr>
        <p:spPr>
          <a:xfrm>
            <a:off x="228600" y="65088"/>
            <a:ext cx="35052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buClr>
                <a:srgbClr val="000000"/>
              </a:buClr>
            </a:pPr>
            <a:r>
              <a:rPr lang="zh-CN" altLang="en-US" sz="40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学 习 目 标</a:t>
            </a:r>
            <a:endParaRPr lang="zh-CN" altLang="en-US" sz="40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50886" name="文本框 3450885"/>
          <p:cNvSpPr txBox="1"/>
          <p:nvPr/>
        </p:nvSpPr>
        <p:spPr>
          <a:xfrm>
            <a:off x="381000" y="990600"/>
            <a:ext cx="8305800" cy="4970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buClr>
                <a:srgbClr val="000000"/>
              </a:buClr>
            </a:pPr>
            <a:r>
              <a:rPr lang="zh-CN" altLang="en-US" sz="3200" b="1">
                <a:solidFill>
                  <a:srgbClr val="002060"/>
                </a:solidFill>
                <a:latin typeface="Times New Roman" panose="02020603050405020304" pitchFamily="18" charset="0"/>
                <a:ea typeface="楷体_GB2312" pitchFamily="49" charset="-122"/>
              </a:rPr>
              <a:t>知识目标</a:t>
            </a:r>
            <a:endParaRPr lang="zh-CN" altLang="en-US" sz="3200" b="1">
              <a:solidFill>
                <a:srgbClr val="00206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 lvl="0">
              <a:buClr>
                <a:srgbClr val="000000"/>
              </a:buClr>
            </a:pP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  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有感情地朗读课文，理解关键词语在表达感情方面所起的作用。</a:t>
            </a:r>
            <a:endParaRPr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 lvl="0">
              <a:buClr>
                <a:srgbClr val="000000"/>
              </a:buClr>
            </a:pPr>
            <a:r>
              <a:rPr lang="zh-CN" altLang="en-US" sz="3200" b="1">
                <a:solidFill>
                  <a:srgbClr val="002060"/>
                </a:solidFill>
                <a:latin typeface="Times New Roman" panose="02020603050405020304" pitchFamily="18" charset="0"/>
                <a:ea typeface="楷体_GB2312" pitchFamily="49" charset="-122"/>
              </a:rPr>
              <a:t>能力目标</a:t>
            </a:r>
            <a:endParaRPr lang="zh-CN" altLang="en-US" sz="3200" b="1">
              <a:solidFill>
                <a:srgbClr val="00206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 lvl="0">
              <a:buClr>
                <a:srgbClr val="000000"/>
              </a:buClr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学习本文抓住人物形象的一个特征－－“背影”，在特定的环境下进行细致描写的特点。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>
              <a:buClr>
                <a:srgbClr val="000000"/>
              </a:buClr>
            </a:pPr>
            <a:r>
              <a:rPr lang="zh-CN" altLang="en-US" sz="3200" b="1">
                <a:solidFill>
                  <a:srgbClr val="002060"/>
                </a:solidFill>
                <a:latin typeface="Times New Roman" panose="02020603050405020304" pitchFamily="18" charset="0"/>
                <a:ea typeface="楷体_GB2312" pitchFamily="49" charset="-122"/>
              </a:rPr>
              <a:t>情感目标</a:t>
            </a:r>
            <a:endParaRPr lang="zh-CN" altLang="en-US" sz="3200" b="1">
              <a:solidFill>
                <a:srgbClr val="00206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 lvl="0">
              <a:buClr>
                <a:srgbClr val="000000"/>
              </a:buClr>
            </a:pPr>
            <a:r>
              <a:rPr lang="en-US" altLang="zh-CN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．感受父子情深，继承和发扬中华民族的传统美德。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>
              <a:buClr>
                <a:srgbClr val="000000"/>
              </a:buClr>
            </a:pPr>
            <a:r>
              <a:rPr lang="en-US" altLang="zh-CN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．体会自己父爱的深沉与伟大，珍爱亲情，增进与父母的沟通与交流，学会关爱他人。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2818" name="矩形 3362817" descr="紫色网格"/>
          <p:cNvSpPr/>
          <p:nvPr/>
        </p:nvSpPr>
        <p:spPr>
          <a:xfrm>
            <a:off x="2895600" y="609600"/>
            <a:ext cx="2209800" cy="685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 b="1">
                <a:ln w="9525" cap="flat" cmpd="sng">
                  <a:solidFill>
                    <a:srgbClr val="000000"/>
                  </a:solidFill>
                  <a:prstDash val="solid"/>
                  <a:miter/>
                  <a:headEnd type="none" w="med" len="med"/>
                  <a:tailEnd type="none" w="med" len="med"/>
                </a:ln>
                <a:blipFill rotWithShape="0">
                  <a:blip r:embed="rId3"/>
                  <a:stretch>
                    <a:fillRect/>
                  </a:stretch>
                </a:blipFill>
                <a:effectLst>
                  <a:outerShdw sy="50000" kx="2591412" algn="br" rotWithShape="0">
                    <a:schemeClr val="accent2"/>
                  </a:outerShdw>
                </a:effectLst>
                <a:latin typeface="华文行楷" charset="0"/>
                <a:ea typeface="华文行楷" charset="0"/>
              </a:rPr>
              <a:t>背   影</a:t>
            </a:r>
            <a:endParaRPr lang="zh-CN" altLang="en-US" sz="3600" b="1">
              <a:ln w="9525" cap="flat" cmpd="sng">
                <a:solidFill>
                  <a:srgbClr val="000000"/>
                </a:solidFill>
                <a:prstDash val="solid"/>
                <a:miter/>
                <a:headEnd type="none" w="med" len="med"/>
                <a:tailEnd type="none" w="med" len="med"/>
              </a:ln>
              <a:blipFill rotWithShape="0">
                <a:blip r:embed="rId3"/>
                <a:stretch>
                  <a:fillRect/>
                </a:stretch>
              </a:blipFill>
              <a:effectLst>
                <a:outerShdw sy="50000" kx="2591412" algn="br" rotWithShape="0">
                  <a:schemeClr val="accent2"/>
                </a:outerShdw>
              </a:effectLst>
              <a:latin typeface="华文行楷" charset="0"/>
              <a:ea typeface="华文行楷" charset="0"/>
            </a:endParaRPr>
          </a:p>
        </p:txBody>
      </p:sp>
      <p:sp>
        <p:nvSpPr>
          <p:cNvPr id="3362819" name="矩形 3362818"/>
          <p:cNvSpPr/>
          <p:nvPr/>
        </p:nvSpPr>
        <p:spPr>
          <a:xfrm>
            <a:off x="1600200" y="1905000"/>
            <a:ext cx="6400800" cy="609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endParaRPr sz="32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3362820" name="矩形 3362819"/>
          <p:cNvSpPr/>
          <p:nvPr/>
        </p:nvSpPr>
        <p:spPr>
          <a:xfrm>
            <a:off x="228600" y="1524000"/>
            <a:ext cx="6324600" cy="4876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2400" b="1"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朱自清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(1898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－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1948),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字佩弦，号秋实，江苏省扬州市人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,</a:t>
            </a:r>
            <a:r>
              <a:rPr lang="zh-CN" altLang="en-US" sz="24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散文家、诗人、学者、民主战士。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有诗文集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踪迹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》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欧旅杂记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》,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以及一些文艺论著，收在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朱自清文集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》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里 。</a:t>
            </a: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   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背影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》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是</a:t>
            </a:r>
            <a:r>
              <a:rPr lang="zh-CN" altLang="en-US" sz="24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记实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散文，写于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1925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年。作</a:t>
            </a: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者曾说：“我写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背影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》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，就因为文中所引</a:t>
            </a: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的父亲的来信那句话。当时读了父亲的信，</a:t>
            </a: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真是泪如泉涌。我父亲待我的许多好处，特</a:t>
            </a: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别是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背影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》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里所叙述的那一回，想起来跟</a:t>
            </a: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眼前一般无二。我这篇文只是写实，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……”</a:t>
            </a:r>
            <a:endParaRPr lang="en-US" altLang="zh-CN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3362821" name="图片 3362820" descr="22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1752600"/>
            <a:ext cx="2498725" cy="34020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62822" name="矩形 3362821"/>
          <p:cNvSpPr/>
          <p:nvPr/>
        </p:nvSpPr>
        <p:spPr>
          <a:xfrm>
            <a:off x="6781800" y="914400"/>
            <a:ext cx="1828800" cy="5334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EE300A"/>
                </a:solidFill>
                <a:latin typeface="Tahoma" panose="020b0604030504040204" pitchFamily="34" charset="0"/>
                <a:ea typeface="隶书" pitchFamily="49" charset="-122"/>
              </a:rPr>
              <a:t>朱自清</a:t>
            </a:r>
            <a:endParaRPr lang="zh-CN" altLang="en-US" sz="3200" b="1">
              <a:solidFill>
                <a:srgbClr val="EE300A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</p:spTree>
    <p:custDataLst>
      <p:tags r:id="rId5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2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3628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3628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2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62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62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628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4434" name="文本框 3474433"/>
          <p:cNvSpPr txBox="1"/>
          <p:nvPr/>
        </p:nvSpPr>
        <p:spPr>
          <a:xfrm>
            <a:off x="838200" y="685800"/>
            <a:ext cx="33115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Tahoma" panose="020b0604030504040204" pitchFamily="34" charset="0"/>
                <a:ea typeface="黑体" panose="02010609060101010101" pitchFamily="2" charset="-122"/>
              </a:rPr>
              <a:t>作者照片</a:t>
            </a:r>
            <a:endParaRPr lang="zh-CN" altLang="en-US" sz="3600" b="1">
              <a:solidFill>
                <a:srgbClr val="FF3300"/>
              </a:solidFill>
              <a:latin typeface="Tahoma" panose="020b0604030504040204" pitchFamily="34" charset="0"/>
              <a:ea typeface="黑体" panose="02010609060101010101" pitchFamily="2" charset="-122"/>
            </a:endParaRPr>
          </a:p>
        </p:txBody>
      </p:sp>
      <p:pic>
        <p:nvPicPr>
          <p:cNvPr id="3474435" name="图片 3474434" descr="3a2_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1412875"/>
            <a:ext cx="3557588" cy="4752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74436" name="图片 3474435" descr="3a2_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9338" y="1341438"/>
            <a:ext cx="3614737" cy="48958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2690" name="文本框 3442689"/>
          <p:cNvSpPr txBox="1"/>
          <p:nvPr/>
        </p:nvSpPr>
        <p:spPr>
          <a:xfrm>
            <a:off x="2195513" y="5949950"/>
            <a:ext cx="27368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2691" name="文本框 3442690"/>
          <p:cNvSpPr txBox="1"/>
          <p:nvPr/>
        </p:nvSpPr>
        <p:spPr>
          <a:xfrm>
            <a:off x="0" y="620713"/>
            <a:ext cx="9144000" cy="574040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2692" name="文本框 3442691"/>
          <p:cNvSpPr txBox="1"/>
          <p:nvPr/>
        </p:nvSpPr>
        <p:spPr>
          <a:xfrm>
            <a:off x="0" y="5734050"/>
            <a:ext cx="9144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3442696" name="图片 3442695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838200"/>
            <a:ext cx="1008063" cy="1511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42697" name="文本框 3442696">
            <a:hlinkClick r:id="rId3" action="ppaction://hlinksldjump?num=6"/>
          </p:cNvPr>
          <p:cNvSpPr txBox="1"/>
          <p:nvPr/>
        </p:nvSpPr>
        <p:spPr>
          <a:xfrm>
            <a:off x="250825" y="2565400"/>
            <a:ext cx="720725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  <a:latin typeface="Arial" pitchFamily="34" charset="0"/>
                <a:ea typeface="华文隶书" pitchFamily="2" charset="-122"/>
              </a:rPr>
              <a:t>写作背景</a:t>
            </a:r>
            <a:endParaRPr lang="zh-CN" altLang="en-US" sz="4800" b="1">
              <a:solidFill>
                <a:srgbClr val="FF0000"/>
              </a:solidFill>
              <a:latin typeface="Arial" pitchFamily="34" charset="0"/>
              <a:ea typeface="华文隶书" pitchFamily="2" charset="-122"/>
            </a:endParaRPr>
          </a:p>
        </p:txBody>
      </p:sp>
      <p:sp>
        <p:nvSpPr>
          <p:cNvPr id="3442698" name="文本框 3442697"/>
          <p:cNvSpPr txBox="1"/>
          <p:nvPr/>
        </p:nvSpPr>
        <p:spPr>
          <a:xfrm>
            <a:off x="-34925" y="620713"/>
            <a:ext cx="1282700" cy="5545137"/>
          </a:xfrm>
          <a:prstGeom prst="rect">
            <a:avLst/>
          </a:prstGeom>
          <a:noFill/>
          <a:ln w="254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lnSpc>
                <a:spcPct val="85000"/>
              </a:lnSpc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lnSpc>
                <a:spcPct val="85000"/>
              </a:lnSpc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2699" name="矩形 3442698"/>
          <p:cNvSpPr/>
          <p:nvPr/>
        </p:nvSpPr>
        <p:spPr>
          <a:xfrm>
            <a:off x="1403350" y="908050"/>
            <a:ext cx="7380288" cy="49688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lnSpc>
                <a:spcPct val="125000"/>
              </a:lnSpc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99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《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背影</a:t>
            </a:r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》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写于</a:t>
            </a:r>
            <a:r>
              <a:rPr lang="en-US" altLang="zh-CN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1925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年</a:t>
            </a:r>
            <a:r>
              <a:rPr lang="en-US" altLang="zh-CN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10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月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，当时作者在清华大学任教。本文是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作者追忆八年前的往事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r>
              <a:rPr lang="en-US" altLang="zh-CN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1917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年冬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，作者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祖母去世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，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父亲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朱鸿钧原任徐州烟酒公卖局局长，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被解职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。文中的“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祸不单行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”正是指这两件事。作者当时</a:t>
            </a:r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20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岁，在北大哲学系读书，得知祖母去世，从北京赶到徐州与父亲一道回扬州奔丧。丧事完毕，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父亲到南京找工作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，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作者回北京念书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，父子在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浦口车站惜别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1906" name="文本框 3451905"/>
          <p:cNvSpPr txBox="1"/>
          <p:nvPr/>
        </p:nvSpPr>
        <p:spPr>
          <a:xfrm>
            <a:off x="609600" y="2362200"/>
            <a:ext cx="7848600" cy="1190625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just">
              <a:spcBef>
                <a:spcPct val="50000"/>
              </a:spcBef>
              <a:buClr>
                <a:srgbClr val="000000"/>
              </a:buClr>
            </a:pPr>
            <a:r>
              <a:rPr lang="en-US" altLang="zh-CN" sz="36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     </a:t>
            </a:r>
            <a:r>
              <a:rPr lang="zh-CN" altLang="en-US" sz="36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这篇文章以什么为线索？ 主要写谁？  反映的主题是什么？</a:t>
            </a:r>
            <a:endParaRPr lang="zh-CN" altLang="en-US" sz="32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451907" name="文本框 3451906"/>
          <p:cNvSpPr txBox="1"/>
          <p:nvPr/>
        </p:nvSpPr>
        <p:spPr>
          <a:xfrm>
            <a:off x="685800" y="381000"/>
            <a:ext cx="6010275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buClr>
                <a:srgbClr val="000000"/>
              </a:buClr>
            </a:pPr>
            <a:r>
              <a:rPr lang="zh-CN" altLang="en-US" sz="4800" b="1">
                <a:latin typeface="黑体" panose="02010609060101010101" pitchFamily="2" charset="-122"/>
                <a:ea typeface="黑体" panose="02010609060101010101" pitchFamily="2" charset="-122"/>
              </a:rPr>
              <a:t>整体感知   理清文脉</a:t>
            </a:r>
            <a:endParaRPr lang="zh-CN" altLang="en-US" sz="48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3451908" name="组合 3451907"/>
          <p:cNvGrpSpPr/>
          <p:nvPr/>
        </p:nvGrpSpPr>
        <p:grpSpPr>
          <a:xfrm>
            <a:off x="4648200" y="1295400"/>
            <a:ext cx="1828800" cy="914400"/>
            <a:chOff x="3888" y="1728"/>
            <a:chExt cx="1152" cy="576"/>
          </a:xfrm>
        </p:grpSpPr>
        <p:sp>
          <p:nvSpPr>
            <p:cNvPr id="3451909" name="圆角矩形标注 3451908"/>
            <p:cNvSpPr/>
            <p:nvPr/>
          </p:nvSpPr>
          <p:spPr>
            <a:xfrm>
              <a:off x="3888" y="1728"/>
              <a:ext cx="1152" cy="576"/>
            </a:xfrm>
            <a:prstGeom prst="wedgeRoundRectCallout">
              <a:avLst>
                <a:gd name="adj1" fmla="val -43750"/>
                <a:gd name="adj2" fmla="val 70000"/>
                <a:gd name="adj3" fmla="val 16667"/>
              </a:avLst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ctr"/>
            <a:lstStyle>
              <a:defPPr>
                <a:defRPr lang="en-US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lvl="0" algn="ctr">
                <a:buClr>
                  <a:srgbClr val="000000"/>
                </a:buClr>
              </a:pPr>
              <a:endParaRPr sz="2400" b="1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3451910" name="文本框 3451909"/>
            <p:cNvSpPr txBox="1"/>
            <p:nvPr/>
          </p:nvSpPr>
          <p:spPr>
            <a:xfrm>
              <a:off x="4080" y="1776"/>
              <a:ext cx="768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lvl="0">
                <a:spcBef>
                  <a:spcPct val="50000"/>
                </a:spcBef>
              </a:pPr>
              <a:r>
                <a:rPr lang="zh-CN" altLang="en-US" sz="4000" b="1">
                  <a:solidFill>
                    <a:srgbClr val="FF3300"/>
                  </a:solidFill>
                  <a:latin typeface="华文行楷" pitchFamily="2" charset="-122"/>
                  <a:ea typeface="华文行楷" pitchFamily="2" charset="-122"/>
                </a:rPr>
                <a:t>背影</a:t>
              </a:r>
              <a:endParaRPr lang="zh-CN" altLang="en-US" sz="4000" b="1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</p:grpSp>
      <p:grpSp>
        <p:nvGrpSpPr>
          <p:cNvPr id="3451911" name="组合 3451910"/>
          <p:cNvGrpSpPr/>
          <p:nvPr/>
        </p:nvGrpSpPr>
        <p:grpSpPr>
          <a:xfrm>
            <a:off x="838200" y="3962400"/>
            <a:ext cx="2819400" cy="1066800"/>
            <a:chOff x="1008" y="3312"/>
            <a:chExt cx="1776" cy="672"/>
          </a:xfrm>
        </p:grpSpPr>
        <p:sp>
          <p:nvSpPr>
            <p:cNvPr id="3451912" name="圆角矩形标注 3451911"/>
            <p:cNvSpPr/>
            <p:nvPr/>
          </p:nvSpPr>
          <p:spPr>
            <a:xfrm>
              <a:off x="1008" y="3312"/>
              <a:ext cx="1776" cy="672"/>
            </a:xfrm>
            <a:prstGeom prst="wedgeRoundRectCallout">
              <a:avLst>
                <a:gd name="adj1" fmla="val -47806"/>
                <a:gd name="adj2" fmla="val -76486"/>
                <a:gd name="adj3" fmla="val 16667"/>
              </a:avLst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lvl="0" algn="ctr">
                <a:buClr>
                  <a:srgbClr val="000000"/>
                </a:buClr>
              </a:pPr>
              <a:endParaRPr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3451913" name="文本框 3451912"/>
            <p:cNvSpPr txBox="1"/>
            <p:nvPr/>
          </p:nvSpPr>
          <p:spPr>
            <a:xfrm>
              <a:off x="1152" y="3408"/>
              <a:ext cx="1542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lvl="0">
                <a:spcBef>
                  <a:spcPct val="50000"/>
                </a:spcBef>
              </a:pPr>
              <a:r>
                <a:rPr lang="zh-CN" altLang="en-US" sz="4000" b="1">
                  <a:solidFill>
                    <a:srgbClr val="FF3300"/>
                  </a:solidFill>
                  <a:latin typeface="华文行楷" pitchFamily="2" charset="-122"/>
                  <a:ea typeface="华文行楷" pitchFamily="2" charset="-122"/>
                </a:rPr>
                <a:t>我的父亲</a:t>
              </a:r>
              <a:endParaRPr lang="zh-CN" altLang="en-US" sz="4000" b="1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</p:grpSp>
      <p:grpSp>
        <p:nvGrpSpPr>
          <p:cNvPr id="3451914" name="组合 3451913"/>
          <p:cNvGrpSpPr/>
          <p:nvPr/>
        </p:nvGrpSpPr>
        <p:grpSpPr>
          <a:xfrm>
            <a:off x="5486400" y="4038600"/>
            <a:ext cx="2971800" cy="1295400"/>
            <a:chOff x="3552" y="3264"/>
            <a:chExt cx="1872" cy="816"/>
          </a:xfrm>
        </p:grpSpPr>
        <p:sp>
          <p:nvSpPr>
            <p:cNvPr id="3451915" name="云形标注 3451914"/>
            <p:cNvSpPr/>
            <p:nvPr/>
          </p:nvSpPr>
          <p:spPr>
            <a:xfrm>
              <a:off x="3552" y="3264"/>
              <a:ext cx="1872" cy="816"/>
            </a:xfrm>
            <a:prstGeom prst="cloudCallout">
              <a:avLst>
                <a:gd name="adj1" fmla="val -79806"/>
                <a:gd name="adj2" fmla="val -63727"/>
              </a:avLst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lvl="0" algn="ctr">
                <a:buClr>
                  <a:srgbClr val="000000"/>
                </a:buClr>
              </a:pPr>
              <a:endParaRPr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3451916" name="文本框 3451915"/>
            <p:cNvSpPr txBox="1"/>
            <p:nvPr/>
          </p:nvSpPr>
          <p:spPr>
            <a:xfrm>
              <a:off x="3984" y="3456"/>
              <a:ext cx="768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pPr lvl="0">
                <a:spcBef>
                  <a:spcPct val="50000"/>
                </a:spcBef>
              </a:pPr>
              <a:r>
                <a:rPr lang="zh-CN" altLang="en-US" sz="4000" b="1">
                  <a:solidFill>
                    <a:srgbClr val="FF3300"/>
                  </a:solidFill>
                  <a:latin typeface="华文行楷" pitchFamily="2" charset="-122"/>
                  <a:ea typeface="华文行楷" pitchFamily="2" charset="-122"/>
                </a:rPr>
                <a:t>父爱</a:t>
              </a:r>
              <a:endParaRPr lang="zh-CN" altLang="en-US" sz="4000" b="1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endParaRPr>
            </a:p>
          </p:txBody>
        </p:sp>
      </p:grp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51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519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519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519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519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519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51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51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190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2451" name="矩形 3432450"/>
          <p:cNvSpPr/>
          <p:nvPr/>
        </p:nvSpPr>
        <p:spPr>
          <a:xfrm>
            <a:off x="76200" y="457200"/>
            <a:ext cx="8914765" cy="5257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给加线的字词注音</a:t>
            </a:r>
            <a:endParaRPr lang="zh-CN" altLang="en-US" sz="3200" b="1">
              <a:solidFill>
                <a:schemeClr val="tx2"/>
              </a:solidFill>
              <a:latin typeface="楷体_GB2312" pitchFamily="49" charset="-122"/>
              <a:ea typeface="楷体_GB2312" pitchFamily="49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交</a:t>
            </a:r>
            <a:r>
              <a:rPr lang="zh-CN" altLang="en-US" sz="32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卸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（    ）  奔</a:t>
            </a:r>
            <a:r>
              <a:rPr lang="zh-CN" altLang="en-US" sz="32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丧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（    ）  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狼</a:t>
            </a:r>
            <a:r>
              <a:rPr lang="zh-CN" altLang="en-US" sz="32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藉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（    ）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簌簌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（   ）  典质   赋闲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颓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唐</a:t>
            </a:r>
            <a:r>
              <a:rPr lang="en-US" altLang="zh-CN" sz="3200" b="1" err="1">
                <a:solidFill>
                  <a:srgbClr val="000000"/>
                </a:solidFill>
                <a:latin typeface="Times New Roman" panose="02020603050405020304" pitchFamily="18" charset="0"/>
                <a:sym typeface="+mn-ea"/>
              </a:rPr>
              <a:t>tuí</a:t>
            </a:r>
            <a:endParaRPr lang="en-US" altLang="zh-CN" sz="3200" b="1" err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  <a:sym typeface="+mn-ea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琐屑</a:t>
            </a:r>
            <a:r>
              <a:rPr lang="en-US" altLang="zh-CN" sz="3200" b="1">
                <a:latin typeface="黑体" panose="02010609060101010101" pitchFamily="2" charset="-122"/>
                <a:ea typeface="黑体" panose="02010609060101010101" pitchFamily="2" charset="-122"/>
              </a:rPr>
              <a:t>(      </a:t>
            </a: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）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endParaRPr lang="zh-CN" altLang="en-US" sz="3200" b="1" u="sng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32452" name="文本框 3432451"/>
          <p:cNvSpPr txBox="1"/>
          <p:nvPr/>
        </p:nvSpPr>
        <p:spPr>
          <a:xfrm>
            <a:off x="228600" y="152400"/>
            <a:ext cx="2286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600" b="1">
                <a:solidFill>
                  <a:srgbClr val="FFFFFF"/>
                </a:solidFill>
                <a:latin typeface="Times New Roman" panose="02020603050405020304" pitchFamily="18" charset="0"/>
                <a:ea typeface="华文新魏" pitchFamily="2" charset="-122"/>
              </a:rPr>
              <a:t>字词学习</a:t>
            </a:r>
            <a:endParaRPr lang="zh-CN" altLang="en-US" sz="3600" b="1">
              <a:solidFill>
                <a:srgbClr val="FFFFFF"/>
              </a:solidFill>
              <a:latin typeface="Times New Roman" panose="02020603050405020304" pitchFamily="18" charset="0"/>
              <a:ea typeface="华文新魏" pitchFamily="2" charset="-122"/>
            </a:endParaRPr>
          </a:p>
        </p:txBody>
      </p:sp>
      <p:sp>
        <p:nvSpPr>
          <p:cNvPr id="3432453" name="文本框 3432452"/>
          <p:cNvSpPr txBox="1"/>
          <p:nvPr/>
        </p:nvSpPr>
        <p:spPr>
          <a:xfrm>
            <a:off x="1447800" y="1066165"/>
            <a:ext cx="838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3200" b="1" err="1">
                <a:latin typeface="黑体" panose="02010609060101010101" pitchFamily="2" charset="-122"/>
                <a:ea typeface="黑体" panose="02010609060101010101" pitchFamily="2" charset="-122"/>
              </a:rPr>
              <a:t>xiè</a:t>
            </a:r>
            <a:endParaRPr lang="en-US" altLang="zh-CN" sz="32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32454" name="文本框 3432453"/>
          <p:cNvSpPr txBox="1"/>
          <p:nvPr/>
        </p:nvSpPr>
        <p:spPr>
          <a:xfrm>
            <a:off x="4104640" y="1004570"/>
            <a:ext cx="1066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3200" b="1">
                <a:latin typeface="黑体" panose="02010609060101010101" pitchFamily="2" charset="-122"/>
                <a:ea typeface="黑体" panose="02010609060101010101" pitchFamily="2" charset="-122"/>
              </a:rPr>
              <a:t>sānɡ</a:t>
            </a:r>
            <a:endParaRPr lang="en-US" altLang="zh-CN" sz="32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32458" name="文本框 3432457"/>
          <p:cNvSpPr txBox="1"/>
          <p:nvPr/>
        </p:nvSpPr>
        <p:spPr>
          <a:xfrm>
            <a:off x="1104900" y="2224405"/>
            <a:ext cx="1524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3200" b="1" err="1">
                <a:latin typeface="黑体" panose="02010609060101010101" pitchFamily="2" charset="-122"/>
                <a:ea typeface="黑体" panose="02010609060101010101" pitchFamily="2" charset="-122"/>
              </a:rPr>
              <a:t>suǒxiè</a:t>
            </a:r>
            <a:endParaRPr lang="en-US" altLang="zh-CN" sz="32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32462" name="文本框 3432461"/>
          <p:cNvSpPr txBox="1"/>
          <p:nvPr/>
        </p:nvSpPr>
        <p:spPr>
          <a:xfrm>
            <a:off x="7220585" y="1035685"/>
            <a:ext cx="645795" cy="6400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3600" b="1">
                <a:latin typeface="Times New Roman" panose="02020603050405020304" pitchFamily="18" charset="0"/>
                <a:ea typeface="宋体" panose="02010600030101010101" pitchFamily="2" charset="-122"/>
              </a:rPr>
              <a:t>jí</a:t>
            </a:r>
            <a:endParaRPr lang="en-US" altLang="zh-CN" sz="36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32464" name="文本框 3432463"/>
          <p:cNvSpPr txBox="1"/>
          <p:nvPr/>
        </p:nvSpPr>
        <p:spPr>
          <a:xfrm>
            <a:off x="1341120" y="1646555"/>
            <a:ext cx="7921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sùsù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3432471" name="朱自清《背影》mp3（孙道临朗诵）.mp3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8077200" y="5867400"/>
            <a:ext cx="152400" cy="152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18770" y="2867025"/>
            <a:ext cx="8444865" cy="579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r>
              <a:rPr lang="da-DK" altLang="zh-CN" sz="3200" b="1" smtClean="0">
                <a:solidFill>
                  <a:srgbClr val="47B6E7">
                    <a:lumMod val="75000"/>
                  </a:srgbClr>
                </a:solidFill>
                <a:ea typeface="黑体" panose="02010609060101010101" pitchFamily="2" charset="-122"/>
                <a:cs typeface="+mn-ea"/>
                <a:sym typeface="+mn-ea"/>
              </a:rPr>
              <a:t>积累词语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228600" y="3446145"/>
            <a:ext cx="8749665" cy="3047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差使：旧社会在机关里做事叫“当差”，这里指职务</a:t>
            </a:r>
            <a:endParaRPr lang="en-US" altLang="zh-CN" sz="2400" b="1" smtClean="0">
              <a:solidFill>
                <a:srgbClr val="000000"/>
              </a:solidFill>
              <a:latin typeface="宋体" panose="02010600030101010101" pitchFamily="2" charset="-122"/>
              <a:cs typeface="+mn-ea"/>
              <a:sym typeface="+mn-ea"/>
            </a:endParaRPr>
          </a:p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狼藉：乱七八糟的样子。      </a:t>
            </a:r>
            <a:r>
              <a:rPr lang="en-US" altLang="zh-CN" sz="2400" b="1" smtClean="0">
                <a:solidFill>
                  <a:srgbClr val="660066"/>
                </a:solidFill>
                <a:latin typeface="宋体" panose="02010600030101010101" pitchFamily="2" charset="-122"/>
                <a:cs typeface="+mn-ea"/>
                <a:sym typeface="+mn-ea"/>
              </a:rPr>
              <a:t> 簌簌：纷纷落下的样子。</a:t>
            </a:r>
            <a:endParaRPr lang="en-US" altLang="zh-CN" sz="2400" b="1" smtClean="0">
              <a:solidFill>
                <a:srgbClr val="660066"/>
              </a:solidFill>
              <a:latin typeface="宋体" panose="02010600030101010101" pitchFamily="2" charset="-122"/>
              <a:cs typeface="+mn-ea"/>
              <a:sym typeface="+mn-ea"/>
            </a:endParaRPr>
          </a:p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典质：把（财产、衣物）典当、抵押出去。</a:t>
            </a:r>
            <a:endParaRPr lang="en-US" altLang="zh-CN" sz="2400" b="1" smtClean="0">
              <a:solidFill>
                <a:srgbClr val="000000"/>
              </a:solidFill>
              <a:latin typeface="宋体" panose="02010600030101010101" pitchFamily="2" charset="-122"/>
              <a:cs typeface="+mn-ea"/>
              <a:sym typeface="+mn-ea"/>
            </a:endParaRPr>
          </a:p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惨淡：凄惨暗淡，不景气。     </a:t>
            </a:r>
            <a:r>
              <a:rPr lang="en-US" altLang="zh-CN" sz="2400" b="1" smtClean="0">
                <a:solidFill>
                  <a:srgbClr val="660066"/>
                </a:solidFill>
                <a:latin typeface="宋体" panose="02010600030101010101" pitchFamily="2" charset="-122"/>
                <a:cs typeface="+mn-ea"/>
                <a:sym typeface="+mn-ea"/>
              </a:rPr>
              <a:t>勾留：短时间停留。</a:t>
            </a:r>
            <a:endParaRPr lang="en-US" altLang="zh-CN" sz="2400" b="1" smtClean="0">
              <a:solidFill>
                <a:srgbClr val="660066"/>
              </a:solidFill>
              <a:latin typeface="宋体" panose="02010600030101010101" pitchFamily="2" charset="-122"/>
              <a:cs typeface="+mn-ea"/>
              <a:sym typeface="+mn-ea"/>
            </a:endParaRPr>
          </a:p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蹒跚：因为腿脚不灵便，走路缓慢摇摆的样子。</a:t>
            </a:r>
            <a:endParaRPr lang="en-US" altLang="zh-CN" sz="2400" b="1" smtClean="0">
              <a:solidFill>
                <a:srgbClr val="000000"/>
              </a:solidFill>
              <a:latin typeface="宋体" panose="02010600030101010101" pitchFamily="2" charset="-122"/>
              <a:cs typeface="+mn-ea"/>
              <a:sym typeface="+mn-ea"/>
            </a:endParaRPr>
          </a:p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颓唐：衰颓败落。             </a:t>
            </a:r>
            <a:r>
              <a:rPr lang="en-US" altLang="zh-CN" sz="2400" b="1" smtClean="0">
                <a:solidFill>
                  <a:srgbClr val="660066"/>
                </a:solidFill>
                <a:latin typeface="宋体" panose="02010600030101010101" pitchFamily="2" charset="-122"/>
                <a:cs typeface="+mn-ea"/>
                <a:sym typeface="+mn-ea"/>
              </a:rPr>
              <a:t>情郁于中：感情积聚在心里。</a:t>
            </a:r>
            <a:endParaRPr lang="en-US" altLang="zh-CN" sz="2400" b="1" smtClean="0">
              <a:solidFill>
                <a:srgbClr val="660066"/>
              </a:solidFill>
              <a:latin typeface="宋体" panose="02010600030101010101" pitchFamily="2" charset="-122"/>
              <a:cs typeface="+mn-ea"/>
              <a:sym typeface="+mn-ea"/>
            </a:endParaRPr>
          </a:p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触目伤怀：看到（家庭败落的情况）心里感到悲伤。</a:t>
            </a:r>
            <a:endParaRPr lang="en-US" altLang="zh-CN" sz="2400" b="1" smtClean="0">
              <a:solidFill>
                <a:srgbClr val="000000"/>
              </a:solidFill>
              <a:latin typeface="宋体" panose="02010600030101010101" pitchFamily="2" charset="-122"/>
              <a:cs typeface="+mn-ea"/>
              <a:sym typeface="+mn-ea"/>
            </a:endParaRPr>
          </a:p>
          <a:p>
            <a:pPr indent="-447675" algn="l">
              <a:lnSpc>
                <a:spcPct val="100000"/>
              </a:lnSpc>
              <a:spcBef>
                <a:spcPct val="0"/>
              </a:spcBef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</a:pPr>
            <a:r>
              <a:rPr lang="en-US" altLang="zh-CN" sz="2400" b="1" smtClean="0">
                <a:solidFill>
                  <a:srgbClr val="000000"/>
                </a:solidFill>
                <a:latin typeface="宋体" panose="02010600030101010101" pitchFamily="2" charset="-122"/>
                <a:cs typeface="+mn-ea"/>
                <a:sym typeface="+mn-ea"/>
              </a:rPr>
              <a:t>踌躇：犹豫。</a:t>
            </a:r>
            <a:endParaRPr lang="en-US" altLang="zh-CN" sz="2400" b="1" smtClean="0">
              <a:solidFill>
                <a:srgbClr val="000000"/>
              </a:solidFill>
              <a:latin typeface="宋体" panose="02010600030101010101" pitchFamily="2" charset="-122"/>
              <a:cs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2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32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32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2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32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32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2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32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32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2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32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32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2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32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324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32471"/>
                </p:tgtEl>
              </p:cMediaNode>
            </p:audio>
          </p:childTnLst>
        </p:cTn>
      </p:par>
    </p:tnLst>
    <p:bldLst>
      <p:bldP spid="3432453" grpId="0"/>
      <p:bldP spid="3432454" grpId="0"/>
      <p:bldP spid="3432458" grpId="0"/>
      <p:bldP spid="343246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1666" name="文本框 3441665"/>
          <p:cNvSpPr txBox="1"/>
          <p:nvPr/>
        </p:nvSpPr>
        <p:spPr>
          <a:xfrm>
            <a:off x="2205038" y="5949950"/>
            <a:ext cx="27368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1667" name="文本框 3441666"/>
          <p:cNvSpPr txBox="1"/>
          <p:nvPr/>
        </p:nvSpPr>
        <p:spPr>
          <a:xfrm>
            <a:off x="9525" y="533400"/>
            <a:ext cx="9144000" cy="574040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1668" name="文本框 3441667"/>
          <p:cNvSpPr txBox="1"/>
          <p:nvPr/>
        </p:nvSpPr>
        <p:spPr>
          <a:xfrm>
            <a:off x="9525" y="5734050"/>
            <a:ext cx="9144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3441672" name="图片 3441671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50" y="838200"/>
            <a:ext cx="1008063" cy="1511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41673" name="文本框 3441672">
            <a:hlinkClick r:id="rId3" action="ppaction://hlinksldjump?num=4"/>
          </p:cNvPr>
          <p:cNvSpPr txBox="1"/>
          <p:nvPr/>
        </p:nvSpPr>
        <p:spPr>
          <a:xfrm>
            <a:off x="260350" y="2565400"/>
            <a:ext cx="720725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  <a:latin typeface="Arial" pitchFamily="34" charset="0"/>
                <a:ea typeface="华文隶书" pitchFamily="2" charset="-122"/>
              </a:rPr>
              <a:t>解释生词</a:t>
            </a:r>
            <a:endParaRPr lang="zh-CN" altLang="en-US" sz="4800" b="1">
              <a:solidFill>
                <a:srgbClr val="FF0000"/>
              </a:solidFill>
              <a:latin typeface="Arial" pitchFamily="34" charset="0"/>
              <a:ea typeface="华文隶书" pitchFamily="2" charset="-122"/>
            </a:endParaRPr>
          </a:p>
        </p:txBody>
      </p:sp>
      <p:sp>
        <p:nvSpPr>
          <p:cNvPr id="3441674" name="文本框 3441673"/>
          <p:cNvSpPr txBox="1"/>
          <p:nvPr/>
        </p:nvSpPr>
        <p:spPr>
          <a:xfrm>
            <a:off x="-25400" y="620713"/>
            <a:ext cx="1282700" cy="5545137"/>
          </a:xfrm>
          <a:prstGeom prst="rect">
            <a:avLst/>
          </a:prstGeom>
          <a:noFill/>
          <a:ln w="254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lnSpc>
                <a:spcPct val="85000"/>
              </a:lnSpc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lnSpc>
                <a:spcPct val="85000"/>
              </a:lnSpc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1675" name="文本框 3441674"/>
          <p:cNvSpPr txBox="1"/>
          <p:nvPr/>
        </p:nvSpPr>
        <p:spPr>
          <a:xfrm>
            <a:off x="1989138" y="1125538"/>
            <a:ext cx="640873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1676" name="文本框 3441675"/>
          <p:cNvSpPr txBox="1"/>
          <p:nvPr/>
        </p:nvSpPr>
        <p:spPr>
          <a:xfrm>
            <a:off x="1412875" y="981075"/>
            <a:ext cx="7416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endParaRPr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1677" name="文本框 3441676"/>
          <p:cNvSpPr txBox="1"/>
          <p:nvPr/>
        </p:nvSpPr>
        <p:spPr>
          <a:xfrm>
            <a:off x="1412875" y="836613"/>
            <a:ext cx="7740650" cy="3506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祸不单行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不幸的事接二连三地来临。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奔丧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从外地急忙赶回家处理亲属的丧事。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赋闲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指失业在家。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迂腐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言行守旧，不合时宜。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触目伤怀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看到家庭败落，心里感到悲伤。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1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41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41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1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41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41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1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41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41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1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41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41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1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41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41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4866" name="矩形 3364865"/>
          <p:cNvSpPr/>
          <p:nvPr/>
        </p:nvSpPr>
        <p:spPr>
          <a:xfrm>
            <a:off x="1219200" y="685800"/>
            <a:ext cx="2743200" cy="838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4000" b="1">
                <a:solidFill>
                  <a:schemeClr val="tx2"/>
                </a:solidFill>
                <a:latin typeface="Times New Roman" panose="02020603050405020304" pitchFamily="18" charset="0"/>
                <a:ea typeface="隶书" pitchFamily="49" charset="-122"/>
              </a:rPr>
              <a:t>阅读训练</a:t>
            </a:r>
            <a:r>
              <a:rPr lang="zh-CN" altLang="en-US" sz="4000" b="1">
                <a:solidFill>
                  <a:schemeClr val="tx2"/>
                </a:solidFill>
                <a:latin typeface="Tahoma" panose="020b0604030504040204" pitchFamily="34" charset="0"/>
                <a:ea typeface="隶书" pitchFamily="49" charset="-122"/>
              </a:rPr>
              <a:t> </a:t>
            </a:r>
            <a:endParaRPr lang="zh-CN" altLang="en-US" sz="4000" b="1">
              <a:solidFill>
                <a:schemeClr val="tx2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3364877" name="矩形 3364876"/>
          <p:cNvSpPr/>
          <p:nvPr/>
        </p:nvSpPr>
        <p:spPr>
          <a:xfrm>
            <a:off x="685800" y="1981200"/>
            <a:ext cx="8153400" cy="3352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buClr>
                <a:srgbClr val="000000"/>
              </a:buClr>
            </a:pPr>
            <a:endParaRPr sz="4400">
              <a:solidFill>
                <a:schemeClr val="tx2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3364878" name="矩形 3364877"/>
          <p:cNvSpPr/>
          <p:nvPr/>
        </p:nvSpPr>
        <p:spPr>
          <a:xfrm>
            <a:off x="609600" y="1828800"/>
            <a:ext cx="7010400" cy="609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 algn="just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CE5F1A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阅读课文：用下列符号进行圈点批注</a:t>
            </a: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3364879" name="矩形 3364878"/>
          <p:cNvSpPr/>
          <p:nvPr/>
        </p:nvSpPr>
        <p:spPr>
          <a:xfrm>
            <a:off x="381000" y="2514600"/>
            <a:ext cx="8458200" cy="3276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 algn="just">
              <a:lnSpc>
                <a:spcPct val="150000"/>
              </a:lnSpc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  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划分文章部分、层次用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双竖线。</a:t>
            </a:r>
            <a:endParaRPr lang="zh-CN" altLang="en-US" sz="2800" b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800" b="1">
                <a:solidFill>
                  <a:schemeClr val="tx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不能理解的词语用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横线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，认为用得好的用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方框。</a:t>
            </a:r>
            <a:endParaRPr lang="zh-CN" altLang="en-US" sz="2800" b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800" b="1">
                <a:solidFill>
                  <a:schemeClr val="tx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关键语句（或写得好的语句）用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波浪线</a:t>
            </a:r>
            <a:r>
              <a:rPr lang="zh-CN" altLang="en-US" sz="2800" b="1">
                <a:solidFill>
                  <a:schemeClr val="tx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endParaRPr lang="zh-CN" altLang="en-US" sz="2800" b="1">
              <a:solidFill>
                <a:schemeClr val="tx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 algn="just">
              <a:lnSpc>
                <a:spcPct val="150000"/>
              </a:lnSpc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en-US" sz="2800" b="1">
                <a:solidFill>
                  <a:schemeClr val="tx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有疑问的地方，用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括号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和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问号</a:t>
            </a:r>
            <a:endParaRPr lang="zh-CN" altLang="en-US" sz="2800" b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4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64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64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6487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3954" name="文本框 3453953"/>
          <p:cNvSpPr txBox="1"/>
          <p:nvPr/>
        </p:nvSpPr>
        <p:spPr>
          <a:xfrm>
            <a:off x="1355725" y="1001713"/>
            <a:ext cx="5670550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buClr>
                <a:srgbClr val="000000"/>
              </a:buClr>
            </a:pPr>
            <a:r>
              <a:rPr lang="zh-CN" altLang="en-US" sz="4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质疑探究、精心赏析</a:t>
            </a:r>
            <a:endParaRPr lang="zh-CN" altLang="en-US" sz="4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3453955" name="文本框 3453954"/>
          <p:cNvSpPr txBox="1"/>
          <p:nvPr/>
        </p:nvSpPr>
        <p:spPr>
          <a:xfrm>
            <a:off x="5664200" y="2667000"/>
            <a:ext cx="671513" cy="37338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ctr" fontAlgn="t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n"/>
            </a:pPr>
            <a:r>
              <a:rPr lang="en-US" altLang="zh-CN" sz="3200" b="1">
                <a:solidFill>
                  <a:srgbClr val="993300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父 亲 的 语 言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53956" name="文本框 3453955"/>
          <p:cNvSpPr txBox="1"/>
          <p:nvPr/>
        </p:nvSpPr>
        <p:spPr>
          <a:xfrm>
            <a:off x="3860800" y="2667000"/>
            <a:ext cx="671513" cy="37338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ctr" fontAlgn="t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n"/>
            </a:pPr>
            <a:r>
              <a:rPr lang="en-US" altLang="zh-CN" sz="3200" b="1">
                <a:solidFill>
                  <a:srgbClr val="993300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父 亲 的 动 作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53957" name="文本框 3453956"/>
          <p:cNvSpPr txBox="1"/>
          <p:nvPr/>
        </p:nvSpPr>
        <p:spPr>
          <a:xfrm>
            <a:off x="2057400" y="2667000"/>
            <a:ext cx="671513" cy="36576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ctr" fontAlgn="t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n"/>
            </a:pPr>
            <a:r>
              <a:rPr lang="en-US" altLang="zh-CN" sz="3200" b="1">
                <a:solidFill>
                  <a:srgbClr val="000000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父 亲 的 背 影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53958" name="文本框 3453957"/>
          <p:cNvSpPr txBox="1"/>
          <p:nvPr/>
        </p:nvSpPr>
        <p:spPr>
          <a:xfrm>
            <a:off x="7467600" y="2667000"/>
            <a:ext cx="671513" cy="36576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ctr" fontAlgn="t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n"/>
            </a:pPr>
            <a:r>
              <a:rPr lang="en-US" altLang="zh-CN" sz="3200" b="1">
                <a:solidFill>
                  <a:srgbClr val="993300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儿 子 的 眼 泪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3453959" name="图片 3453958" descr="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85800"/>
            <a:ext cx="1017588" cy="1246188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53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53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3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539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539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3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539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539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3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539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539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3955" grpId="0"/>
      <p:bldP spid="3453956" grpId="0"/>
      <p:bldP spid="3453957" grpId="0"/>
      <p:bldP spid="345395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4738" name="文本框 3444737"/>
          <p:cNvSpPr txBox="1"/>
          <p:nvPr/>
        </p:nvSpPr>
        <p:spPr>
          <a:xfrm>
            <a:off x="0" y="620713"/>
            <a:ext cx="9144000" cy="64008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just">
              <a:spcBef>
                <a:spcPct val="50000"/>
              </a:spcBef>
              <a:buClr>
                <a:srgbClr val="000000"/>
              </a:buClr>
            </a:pPr>
            <a:r>
              <a:rPr lang="en-US" altLang="zh-CN" sz="3600" b="1">
                <a:solidFill>
                  <a:schemeClr val="accent2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+mn-cs"/>
                <a:sym typeface="+mn-ea"/>
              </a:rPr>
              <a:t>                             </a:t>
            </a:r>
            <a:r>
              <a:rPr lang="zh-CN" altLang="en-US" sz="3600" b="1">
                <a:solidFill>
                  <a:schemeClr val="accent2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+mn-cs"/>
                <a:sym typeface="+mn-ea"/>
              </a:rPr>
              <a:t>共有</a:t>
            </a:r>
            <a:r>
              <a:rPr lang="zh-CN" altLang="en-US" sz="36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+mn-cs"/>
                <a:sym typeface="+mn-ea"/>
              </a:rPr>
              <a:t>四次  </a:t>
            </a: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pic>
        <p:nvPicPr>
          <p:cNvPr id="3444742" name="图片 3444741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838200"/>
            <a:ext cx="1008063" cy="1511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44743" name="文本框 3444742">
            <a:hlinkClick r:id="rId3" action="ppaction://hlinksldjump?num=4"/>
          </p:cNvPr>
          <p:cNvSpPr txBox="1"/>
          <p:nvPr/>
        </p:nvSpPr>
        <p:spPr>
          <a:xfrm>
            <a:off x="250825" y="2565400"/>
            <a:ext cx="720725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FF0000"/>
                </a:solidFill>
                <a:latin typeface="Arial" pitchFamily="34" charset="0"/>
                <a:ea typeface="华文隶书" pitchFamily="2" charset="-122"/>
              </a:rPr>
              <a:t>寻找背影</a:t>
            </a:r>
            <a:endParaRPr lang="zh-CN" altLang="en-US" sz="4800" b="1">
              <a:solidFill>
                <a:srgbClr val="FF0000"/>
              </a:solidFill>
              <a:latin typeface="Arial" pitchFamily="34" charset="0"/>
              <a:ea typeface="华文隶书" pitchFamily="2" charset="-122"/>
            </a:endParaRPr>
          </a:p>
        </p:txBody>
      </p:sp>
      <p:sp>
        <p:nvSpPr>
          <p:cNvPr id="3444744" name="文本框 3444743"/>
          <p:cNvSpPr txBox="1"/>
          <p:nvPr/>
        </p:nvSpPr>
        <p:spPr>
          <a:xfrm>
            <a:off x="-33020" y="544513"/>
            <a:ext cx="1282700" cy="5545137"/>
          </a:xfrm>
          <a:prstGeom prst="rect">
            <a:avLst/>
          </a:prstGeom>
          <a:noFill/>
          <a:ln w="254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lnSpc>
                <a:spcPct val="85000"/>
              </a:lnSpc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lvl="0">
              <a:lnSpc>
                <a:spcPct val="85000"/>
              </a:lnSpc>
              <a:spcBef>
                <a:spcPct val="50000"/>
              </a:spcBef>
              <a:buClr>
                <a:srgbClr val="000000"/>
              </a:buClr>
            </a:pPr>
            <a:endParaRPr lang="en-US" altLang="zh-CN" sz="32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44745" name="矩形 3444744"/>
          <p:cNvSpPr/>
          <p:nvPr/>
        </p:nvSpPr>
        <p:spPr>
          <a:xfrm>
            <a:off x="1249363" y="692150"/>
            <a:ext cx="7570787" cy="7842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endParaRPr lang="zh-CN" altLang="en-US" sz="36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44747" name="矩形 3444746"/>
          <p:cNvSpPr/>
          <p:nvPr/>
        </p:nvSpPr>
        <p:spPr>
          <a:xfrm>
            <a:off x="1042035" y="1098550"/>
            <a:ext cx="8189595" cy="8636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3600" b="1">
                <a:solidFill>
                  <a:srgbClr val="FF3300"/>
                </a:solidFill>
                <a:ea typeface="黑体" panose="02010609060101010101" pitchFamily="2" charset="-122"/>
              </a:rPr>
              <a:t>四次</a:t>
            </a:r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“背影”各出现在课文什么地方？</a:t>
            </a:r>
            <a:endParaRPr lang="zh-CN" altLang="en-US" sz="36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  <p:sp>
        <p:nvSpPr>
          <p:cNvPr id="3444748" name="矩形 3444747"/>
          <p:cNvSpPr/>
          <p:nvPr/>
        </p:nvSpPr>
        <p:spPr>
          <a:xfrm>
            <a:off x="1187450" y="1962150"/>
            <a:ext cx="8194040" cy="44640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 algn="l">
              <a:lnSpc>
                <a:spcPct val="110000"/>
              </a:lnSpc>
              <a:spcBef>
                <a:spcPct val="2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第一次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在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开头</a:t>
            </a:r>
            <a:r>
              <a:rPr lang="zh-CN" altLang="en-US" sz="3200" b="1">
                <a:latin typeface="宋体" panose="02010600030101010101" pitchFamily="2" charset="-122"/>
              </a:rPr>
              <a:t>，“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最不能忘记的是他的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背影</a:t>
            </a:r>
            <a:r>
              <a:rPr lang="zh-CN" altLang="en-US" sz="3200" b="1">
                <a:solidFill>
                  <a:schemeClr val="accent2"/>
                </a:solidFill>
                <a:latin typeface="宋体" panose="02010600030101010101" pitchFamily="2" charset="-122"/>
              </a:rPr>
              <a:t>”。</a:t>
            </a:r>
            <a:endParaRPr lang="zh-CN" altLang="en-US" sz="32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第二次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在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浦口车站送别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时</a:t>
            </a:r>
            <a:r>
              <a:rPr lang="en-US" altLang="zh-CN" sz="3200" b="1">
                <a:solidFill>
                  <a:srgbClr val="000000"/>
                </a:solidFill>
                <a:latin typeface="宋体" panose="02010600030101010101" pitchFamily="2" charset="-122"/>
              </a:rPr>
              <a:t>,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父亲去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买橘子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的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背影</a:t>
            </a:r>
            <a:r>
              <a:rPr lang="zh-CN" altLang="en-US" sz="3200" b="1">
                <a:solidFill>
                  <a:schemeClr val="accent2"/>
                </a:solidFill>
                <a:latin typeface="宋体" panose="02010600030101010101" pitchFamily="2" charset="-122"/>
              </a:rPr>
              <a:t>。</a:t>
            </a:r>
            <a:endParaRPr lang="zh-CN" altLang="en-US" sz="3200" b="1">
              <a:solidFill>
                <a:schemeClr val="accent2"/>
              </a:solidFill>
              <a:latin typeface="宋体" panose="02010600030101010101" pitchFamily="2" charset="-122"/>
            </a:endParaRPr>
          </a:p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第三次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在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车门话别</a:t>
            </a:r>
            <a:r>
              <a:rPr lang="zh-CN" altLang="en-US" sz="3200" b="1">
                <a:solidFill>
                  <a:schemeClr val="accent2"/>
                </a:solidFill>
                <a:latin typeface="宋体" panose="02010600030101010101" pitchFamily="2" charset="-122"/>
              </a:rPr>
              <a:t>，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望着父亲的</a:t>
            </a:r>
            <a:r>
              <a:rPr lang="zh-CN" altLang="en-US" sz="3200" b="1">
                <a:solidFill>
                  <a:schemeClr val="accent2"/>
                </a:solidFill>
                <a:latin typeface="宋体" panose="02010600030101010101" pitchFamily="2" charset="-122"/>
              </a:rPr>
              <a:t>“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背影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混入来来往往的人群里”。</a:t>
            </a:r>
            <a:endParaRPr lang="zh-CN" altLang="en-US" sz="3200" b="1">
              <a:solidFill>
                <a:srgbClr val="000000"/>
              </a:solidFill>
              <a:latin typeface="宋体" panose="02010600030101010101" pitchFamily="2" charset="-122"/>
            </a:endParaRPr>
          </a:p>
          <a:p>
            <a:pPr marL="342900" lvl="0" indent="-342900">
              <a:lnSpc>
                <a:spcPct val="110000"/>
              </a:lnSpc>
              <a:spcBef>
                <a:spcPct val="20000"/>
              </a:spcBef>
              <a:buClr>
                <a:srgbClr val="000000"/>
              </a:buClr>
            </a:pP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第四次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在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结尾</a:t>
            </a:r>
            <a:r>
              <a:rPr lang="zh-CN" altLang="en-US" sz="3200" b="1">
                <a:latin typeface="宋体" panose="02010600030101010101" pitchFamily="2" charset="-122"/>
              </a:rPr>
              <a:t>，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</a:rPr>
              <a:t>“在晶莹的泪光中，又看见那肥胖的、青布棉袍黑布马褂的</a:t>
            </a:r>
            <a:r>
              <a:rPr lang="zh-CN" altLang="en-US" sz="3200" b="1">
                <a:solidFill>
                  <a:srgbClr val="FF3300"/>
                </a:solidFill>
                <a:latin typeface="宋体" panose="02010600030101010101" pitchFamily="2" charset="-122"/>
              </a:rPr>
              <a:t>背影</a:t>
            </a:r>
            <a:r>
              <a:rPr lang="zh-CN" altLang="en-US" sz="3200" b="1">
                <a:solidFill>
                  <a:schemeClr val="accent2"/>
                </a:solidFill>
                <a:latin typeface="宋体" panose="02010600030101010101" pitchFamily="2" charset="-122"/>
              </a:rPr>
              <a:t>”。</a:t>
            </a:r>
            <a:endParaRPr lang="zh-CN" altLang="en-US" sz="3200" b="1">
              <a:solidFill>
                <a:schemeClr val="accent2"/>
              </a:solidFill>
              <a:latin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10335" y="-19050"/>
            <a:ext cx="6151245" cy="64008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>
              <a:buClr>
                <a:srgbClr val="000000"/>
              </a:buClr>
            </a:pPr>
            <a:r>
              <a:rPr lang="zh-CN" altLang="en-US" sz="36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cs"/>
                <a:sym typeface="+mn-ea"/>
              </a:rPr>
              <a:t>本文共有</a:t>
            </a:r>
            <a:r>
              <a:rPr lang="zh-CN" altLang="en-US" sz="36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cs"/>
                <a:sym typeface="+mn-ea"/>
              </a:rPr>
              <a:t>几次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cs"/>
                <a:sym typeface="+mn-ea"/>
              </a:rPr>
              <a:t>写到“背影”？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4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44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44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4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44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44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4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44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44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4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44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44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4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44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44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4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44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44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447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4562" name="文本框 3394561"/>
          <p:cNvSpPr txBox="1"/>
          <p:nvPr/>
        </p:nvSpPr>
        <p:spPr>
          <a:xfrm>
            <a:off x="228600" y="381000"/>
            <a:ext cx="8153400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本文写的主要事件是什么？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/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</a:rPr>
              <a:t>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父子浦口送别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394564" name="矩形 3394563"/>
          <p:cNvSpPr/>
          <p:nvPr/>
        </p:nvSpPr>
        <p:spPr>
          <a:xfrm>
            <a:off x="171450" y="4343400"/>
            <a:ext cx="7772400" cy="693738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l"/>
            <a:br>
              <a:rPr lang="zh-CN" altLang="en-US" sz="3200" b="1">
                <a:solidFill>
                  <a:srgbClr val="000000"/>
                </a:solidFill>
                <a:ea typeface="黑体" panose="02010609060101010101" pitchFamily="2" charset="-122"/>
              </a:rPr>
            </a:br>
            <a:br>
              <a:rPr lang="zh-CN" altLang="en-US" sz="3200" b="1">
                <a:solidFill>
                  <a:srgbClr val="000000"/>
                </a:solidFill>
                <a:ea typeface="黑体" panose="02010609060101010101" pitchFamily="2" charset="-122"/>
              </a:rPr>
            </a:br>
            <a:r>
              <a:rPr lang="zh-CN" altLang="en-US" sz="3200" b="1">
                <a:solidFill>
                  <a:srgbClr val="000000"/>
                </a:solidFill>
                <a:ea typeface="黑体" panose="02010609060101010101" pitchFamily="2" charset="-122"/>
              </a:rPr>
              <a:t>哪一次“背影”写得最具体、最感人？</a:t>
            </a:r>
            <a:endParaRPr lang="zh-CN" altLang="en-US" sz="32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  <p:sp>
        <p:nvSpPr>
          <p:cNvPr id="3394565" name="矩形 3394564"/>
          <p:cNvSpPr/>
          <p:nvPr/>
        </p:nvSpPr>
        <p:spPr>
          <a:xfrm>
            <a:off x="685800" y="5591175"/>
            <a:ext cx="8305165" cy="8763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l">
              <a:buNone/>
            </a:pPr>
            <a:r>
              <a:rPr lang="zh-CN" altLang="en-US" sz="4000" b="1">
                <a:solidFill>
                  <a:srgbClr val="FF3300"/>
                </a:solidFill>
                <a:ea typeface="黑体" panose="02010609060101010101" pitchFamily="2" charset="-122"/>
              </a:rPr>
              <a:t>第二次</a:t>
            </a:r>
            <a:r>
              <a:rPr lang="en-US" altLang="zh-CN" sz="4000" b="1">
                <a:solidFill>
                  <a:srgbClr val="002060"/>
                </a:solidFill>
                <a:ea typeface="黑体" panose="02010609060101010101" pitchFamily="2" charset="-122"/>
              </a:rPr>
              <a:t>(</a:t>
            </a:r>
            <a:r>
              <a:rPr lang="zh-CN" altLang="en-US" sz="40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在浦口车站送别时</a:t>
            </a:r>
            <a:r>
              <a:rPr lang="en-US" altLang="zh-CN" sz="40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,</a:t>
            </a:r>
            <a:r>
              <a:rPr lang="zh-CN" altLang="en-US" sz="40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父亲去买橘子的背影</a:t>
            </a:r>
            <a:r>
              <a:rPr lang="en-US" altLang="zh-CN" sz="4000" b="1">
                <a:solidFill>
                  <a:srgbClr val="002060"/>
                </a:solidFill>
                <a:ea typeface="黑体" panose="02010609060101010101" pitchFamily="2" charset="-122"/>
              </a:rPr>
              <a:t>)</a:t>
            </a:r>
            <a:r>
              <a:rPr lang="zh-CN" altLang="en-US" sz="4000" b="1">
                <a:solidFill>
                  <a:srgbClr val="FF3300"/>
                </a:solidFill>
                <a:ea typeface="黑体" panose="02010609060101010101" pitchFamily="2" charset="-122"/>
              </a:rPr>
              <a:t>。</a:t>
            </a:r>
            <a:endParaRPr lang="zh-CN" altLang="en-US" sz="4000" b="1">
              <a:solidFill>
                <a:srgbClr val="FF3300"/>
              </a:solidFill>
              <a:ea typeface="黑体" panose="02010609060101010101" pitchFamily="2" charset="-122"/>
            </a:endParaRPr>
          </a:p>
        </p:txBody>
      </p:sp>
      <p:sp>
        <p:nvSpPr>
          <p:cNvPr id="3394566" name="矩形 3394565"/>
          <p:cNvSpPr/>
          <p:nvPr/>
        </p:nvSpPr>
        <p:spPr>
          <a:xfrm>
            <a:off x="228600" y="1752600"/>
            <a:ext cx="8763000" cy="2209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：课文哪两个地方着重写父亲的背影？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a: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父亲买橘子爬月台的时候；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endParaRPr lang="en-US" altLang="zh-CN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b: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父亲送子时，下车往回走，混入人群的时候。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 advClick="0" advTm="3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4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94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94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4562">
                                            <p:txEl>
                                              <p:charRg st="13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94562">
                                            <p:txEl>
                                              <p:charRg st="13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94562">
                                            <p:txEl>
                                              <p:charRg st="13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4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94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94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45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945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945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4566">
                                            <p:txEl>
                                              <p:charRg st="34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94566">
                                            <p:txEl>
                                              <p:charRg st="34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94566">
                                            <p:txEl>
                                              <p:charRg st="34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4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94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94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4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94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94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4564" grpId="0"/>
      <p:bldP spid="339456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t="2716"/>
          <a:stretch>
            <a:fillRect/>
          </a:stretch>
        </p:blipFill>
        <p:spPr>
          <a:xfrm>
            <a:off x="3059431" y="1891153"/>
            <a:ext cx="2510790" cy="4278507"/>
          </a:xfrm>
          <a:prstGeom prst="rect">
            <a:avLst/>
          </a:prstGeom>
        </p:spPr>
      </p:pic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725250" y="685007"/>
            <a:ext cx="7884000" cy="774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rgbClr val="47B6E7">
                    <a:lumMod val="75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/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</a:rPr>
              <a:t>阅读前三自然段</a:t>
            </a:r>
            <a:endParaRPr lang="en-US" altLang="zh-CN" b="1" smtClean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custDataLst>
              <p:tags r:id="rId2"/>
            </p:custDataLst>
          </p:nvPr>
        </p:nvSpPr>
        <p:spPr>
          <a:xfrm>
            <a:off x="361950" y="247015"/>
            <a:ext cx="8239125" cy="21723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3200" b="1" i="0" u="none" kern="1200" baseline="0">
                <a:solidFill>
                  <a:srgbClr val="47B6E7">
                    <a:lumMod val="75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/>
            <a:r>
              <a:rPr lang="da-DK" altLang="zh-CN" smtClean="0"/>
              <a:t>    </a:t>
            </a:r>
            <a:r>
              <a:rPr lang="da-DK" altLang="zh-CN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da-DK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“</a:t>
            </a:r>
            <a:r>
              <a:rPr lang="da-DK" altLang="zh-CN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我与父亲不相见已二年余了，我最不能忘记的是他的背影。</a:t>
            </a:r>
            <a:r>
              <a:rPr lang="en-US" altLang="da-DK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”</a:t>
            </a:r>
            <a:br>
              <a:rPr lang="da-DK" altLang="zh-CN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</a:br>
            <a:r>
              <a:rPr lang="da-DK" altLang="zh-CN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这一句</a:t>
            </a:r>
            <a:r>
              <a:rPr lang="zh-CN" altLang="da-DK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的表达</a:t>
            </a:r>
            <a:r>
              <a:rPr lang="da-DK" altLang="zh-CN" sz="4000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作用？</a:t>
            </a:r>
            <a:endParaRPr lang="da-DK" altLang="zh-CN" sz="4000" smtClean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custDataLst>
              <p:tags r:id="rId3"/>
            </p:custDataLst>
          </p:nvPr>
        </p:nvSpPr>
        <p:spPr>
          <a:xfrm>
            <a:off x="257174" y="2419350"/>
            <a:ext cx="8239125" cy="493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marL="0" lvl="0" indent="-447675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  <a:defRPr sz="2400" b="0" i="0" u="none" kern="1200" baseline="0">
                <a:solidFill>
                  <a:srgbClr val="47B6E7">
                    <a:lumMod val="75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1pPr>
            <a:lvl2pPr marL="629920" lvl="1" indent="-28448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2pPr>
            <a:lvl3pPr marL="1257300" lvl="2" indent="-284480" algn="l" defTabSz="914400" rtl="0" eaLnBrk="1" fontAlgn="base" latinLnBrk="0" hangingPunct="1">
              <a:lnSpc>
                <a:spcPct val="9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3pPr>
            <a:lvl4pPr marL="1657350" lvl="3" indent="-28575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4pPr>
            <a:lvl5pPr marL="2114550" lvl="4" indent="-28575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5pPr>
            <a:lvl6pPr marL="2514600" lvl="5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6pPr>
            <a:lvl7pPr marL="2971800" lvl="6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7pPr>
            <a:lvl8pPr marL="3429000" lvl="7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8pPr>
            <a:lvl9pPr marL="3886200" lvl="8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36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r>
              <a:rPr lang="zh-CN" altLang="en-US" sz="36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表达对父亲的思念，为全文定下感情基调，又揭示全文内容核心，突出背影，使读者产生悬念。</a:t>
            </a:r>
            <a:endParaRPr lang="zh-CN" altLang="en-US" sz="3600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3600" b="1" smtClean="0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</a:rPr>
              <a:t>交代“背影”的背景（即家境的悲凉），烘托父亲的爱子之情。</a:t>
            </a:r>
            <a:endParaRPr lang="en-US" altLang="zh-CN" sz="3600" b="1" smtClean="0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endParaRPr lang="en-US" altLang="zh-CN" sz="3600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lvl="5"/>
            <a:endParaRPr lang="en-US" altLang="zh-CN" sz="2700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0338" name="标题 3470337"/>
          <p:cNvSpPr/>
          <p:nvPr>
            <p:ph type="title"/>
          </p:nvPr>
        </p:nvSpPr>
        <p:spPr>
          <a:xfrm>
            <a:off x="304800" y="457200"/>
            <a:ext cx="8610600" cy="1066800"/>
          </a:xfrm>
          <a:solidFill>
            <a:srgbClr val="FFFFFF"/>
          </a:solidFill>
          <a:ln>
            <a:noFill/>
          </a:ln>
        </p:spPr>
        <p:txBody>
          <a:bodyPr/>
          <a:lstStyle/>
          <a:p>
            <a:pPr algn="l"/>
            <a:r>
              <a:rPr lang="en-US" altLang="zh-CN" sz="3200" b="1">
                <a:solidFill>
                  <a:srgbClr val="0000CC"/>
                </a:solidFill>
                <a:ea typeface="黑体" panose="02010609060101010101" pitchFamily="2" charset="-122"/>
              </a:rPr>
              <a:t>  </a:t>
            </a:r>
            <a:r>
              <a:rPr lang="en-US" altLang="zh-CN" sz="3200" b="1">
                <a:solidFill>
                  <a:srgbClr val="000000"/>
                </a:solidFill>
                <a:ea typeface="黑体" panose="02010609060101010101" pitchFamily="2" charset="-122"/>
              </a:rPr>
              <a:t>      </a:t>
            </a:r>
            <a:r>
              <a:rPr lang="zh-CN" altLang="en-US" sz="2800" b="1">
                <a:solidFill>
                  <a:srgbClr val="000000"/>
                </a:solidFill>
                <a:ea typeface="黑体" panose="02010609060101010101" pitchFamily="2" charset="-122"/>
              </a:rPr>
              <a:t>那年冬天，祖母死了，父亲的差使也交卸了，正是</a:t>
            </a:r>
            <a:r>
              <a:rPr lang="zh-CN" altLang="en-US" sz="2800" b="1">
                <a:solidFill>
                  <a:srgbClr val="CC3300"/>
                </a:solidFill>
                <a:ea typeface="黑体" panose="02010609060101010101" pitchFamily="2" charset="-122"/>
              </a:rPr>
              <a:t>祸不单行</a:t>
            </a:r>
            <a:r>
              <a:rPr lang="zh-CN" altLang="en-US" sz="2800" b="1">
                <a:solidFill>
                  <a:srgbClr val="000000"/>
                </a:solidFill>
                <a:ea typeface="黑体" panose="02010609060101010101" pitchFamily="2" charset="-122"/>
              </a:rPr>
              <a:t>的日子。</a:t>
            </a:r>
            <a:r>
              <a:rPr lang="zh-CN" altLang="en-US" sz="2800" b="1">
                <a:ea typeface="黑体" panose="02010609060101010101" pitchFamily="2" charset="-122"/>
              </a:rPr>
              <a:t>“祸不单行”具体指什么事？</a:t>
            </a:r>
            <a:endParaRPr lang="zh-CN" altLang="en-US" sz="2800" b="1">
              <a:ea typeface="黑体" panose="02010609060101010101" pitchFamily="2" charset="-122"/>
            </a:endParaRPr>
          </a:p>
        </p:txBody>
      </p:sp>
      <p:sp>
        <p:nvSpPr>
          <p:cNvPr id="3470339" name="文本占位符 3470338"/>
          <p:cNvSpPr/>
          <p:nvPr>
            <p:ph type="body" idx="4294967295"/>
          </p:nvPr>
        </p:nvSpPr>
        <p:spPr>
          <a:xfrm>
            <a:off x="419100" y="1590675"/>
            <a:ext cx="8382000" cy="609600"/>
          </a:xfrm>
          <a:solidFill>
            <a:srgbClr val="FFFFFF"/>
          </a:solidFill>
          <a:ln>
            <a:noFill/>
          </a:ln>
        </p:spPr>
        <p:txBody>
          <a:bodyPr/>
          <a:lstStyle/>
          <a:p>
            <a:pPr>
              <a:buNone/>
            </a:pPr>
            <a:r>
              <a:rPr lang="en-US" altLang="zh-CN" sz="2800" b="1">
                <a:solidFill>
                  <a:srgbClr val="6600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2800" b="1">
                <a:solidFill>
                  <a:srgbClr val="6600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、祖母死了；</a:t>
            </a:r>
            <a:r>
              <a:rPr lang="en-US" altLang="zh-CN" sz="2800" b="1">
                <a:solidFill>
                  <a:srgbClr val="6600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2800" b="1">
                <a:solidFill>
                  <a:srgbClr val="6600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、父亲的差使也交卸了。</a:t>
            </a:r>
            <a:endParaRPr lang="zh-CN" altLang="en-US" sz="2800" b="1">
              <a:solidFill>
                <a:srgbClr val="6600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470340" name="矩形 3470339"/>
          <p:cNvSpPr/>
          <p:nvPr/>
        </p:nvSpPr>
        <p:spPr>
          <a:xfrm>
            <a:off x="381000" y="2665095"/>
            <a:ext cx="8893175" cy="5762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en-US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4400" b="0" i="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l"/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</a:rPr>
              <a:t>“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</a:rPr>
              <a:t>家中光景很是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惨淡</a:t>
            </a:r>
            <a:r>
              <a:rPr lang="zh-CN" altLang="en-US" sz="2800" b="1">
                <a:solidFill>
                  <a:srgbClr val="0000CC"/>
                </a:solidFill>
                <a:latin typeface="宋体" panose="02010600030101010101" pitchFamily="2" charset="-122"/>
              </a:rPr>
              <a:t>”，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</a:rPr>
              <a:t>家中光景之“惨淡”表现在哪里？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3470341" name="矩形 3470340"/>
          <p:cNvSpPr/>
          <p:nvPr/>
        </p:nvSpPr>
        <p:spPr>
          <a:xfrm>
            <a:off x="381000" y="3517900"/>
            <a:ext cx="8229600" cy="27892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609600" lvl="0" indent="-609600">
              <a:buNone/>
            </a:pPr>
            <a:r>
              <a:rPr lang="zh-CN" altLang="en-US" b="1">
                <a:solidFill>
                  <a:srgbClr val="660066"/>
                </a:solidFill>
                <a:ea typeface="黑体" panose="02010609060101010101" pitchFamily="2" charset="-122"/>
              </a:rPr>
              <a:t>家中光景很是“惨淡”表现在：</a:t>
            </a:r>
            <a:endParaRPr lang="zh-CN" altLang="en-US" b="1">
              <a:solidFill>
                <a:srgbClr val="660066"/>
              </a:solidFill>
              <a:ea typeface="黑体" panose="02010609060101010101" pitchFamily="2" charset="-122"/>
            </a:endParaRPr>
          </a:p>
          <a:p>
            <a:pPr marL="1371600" lvl="2" indent="-457200">
              <a:buAutoNum type="arabicPeriod"/>
            </a:pPr>
            <a:r>
              <a:rPr lang="zh-CN" altLang="en-US" sz="3200" b="1">
                <a:solidFill>
                  <a:srgbClr val="660066"/>
                </a:solidFill>
                <a:ea typeface="黑体" panose="02010609060101010101" pitchFamily="2" charset="-122"/>
              </a:rPr>
              <a:t>变卖典质，还了亏空；</a:t>
            </a:r>
            <a:endParaRPr lang="zh-CN" altLang="en-US" sz="3200" b="1">
              <a:solidFill>
                <a:srgbClr val="660066"/>
              </a:solidFill>
              <a:ea typeface="黑体" panose="02010609060101010101" pitchFamily="2" charset="-122"/>
            </a:endParaRPr>
          </a:p>
          <a:p>
            <a:pPr marL="1371600" lvl="2" indent="-457200">
              <a:buAutoNum type="arabicPeriod"/>
            </a:pPr>
            <a:r>
              <a:rPr lang="zh-CN" altLang="en-US" sz="3200" b="1">
                <a:solidFill>
                  <a:srgbClr val="660066"/>
                </a:solidFill>
                <a:ea typeface="黑体" panose="02010609060101010101" pitchFamily="2" charset="-122"/>
              </a:rPr>
              <a:t>借钱办丧事。</a:t>
            </a:r>
            <a:endParaRPr lang="zh-CN" altLang="en-US" sz="3200" b="1">
              <a:solidFill>
                <a:srgbClr val="660066"/>
              </a:solidFill>
              <a:ea typeface="黑体" panose="02010609060101010101" pitchFamily="2" charset="-122"/>
            </a:endParaRPr>
          </a:p>
          <a:p>
            <a:pPr marL="1371600" lvl="2" indent="-457200">
              <a:buAutoNum type="arabicPeriod"/>
            </a:pPr>
            <a:r>
              <a:rPr lang="zh-CN" altLang="en-US" sz="3200" b="1">
                <a:solidFill>
                  <a:srgbClr val="660066"/>
                </a:solidFill>
                <a:ea typeface="黑体" panose="02010609060101010101" pitchFamily="2" charset="-122"/>
              </a:rPr>
              <a:t>丧母和失业</a:t>
            </a:r>
            <a:endParaRPr lang="zh-CN" altLang="en-US" sz="3200" b="1">
              <a:solidFill>
                <a:srgbClr val="660066"/>
              </a:solidFill>
              <a:ea typeface="黑体" panose="0201060906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70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70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70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70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70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70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70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70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70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70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70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70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0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70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70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70338" grpId="0"/>
      <p:bldP spid="3470339" grpId="0" uiExpand="1" build="p"/>
      <p:bldP spid="347034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custDataLst>
              <p:tags r:id="rId2"/>
            </p:custDataLst>
          </p:nvPr>
        </p:nvSpPr>
        <p:spPr>
          <a:xfrm>
            <a:off x="457199" y="427712"/>
            <a:ext cx="8239125" cy="6015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3200" b="1" i="0" u="none" kern="1200" baseline="0">
                <a:solidFill>
                  <a:srgbClr val="47B6E7">
                    <a:lumMod val="75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r>
              <a:rPr lang="da-DK" altLang="zh-CN" smtClean="0"/>
              <a:t>提示：</a:t>
            </a:r>
            <a:endParaRPr lang="da-DK" altLang="zh-CN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custDataLst>
              <p:tags r:id="rId3"/>
            </p:custDataLst>
          </p:nvPr>
        </p:nvSpPr>
        <p:spPr>
          <a:xfrm>
            <a:off x="457199" y="1285875"/>
            <a:ext cx="8239125" cy="49339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US"/>
            </a:defPPr>
            <a:lvl1pPr marL="0" lvl="0" indent="-447675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  <a:defRPr sz="2400" b="0" i="0" u="none" kern="1200" baseline="0">
                <a:solidFill>
                  <a:srgbClr val="47B6E7">
                    <a:lumMod val="75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1pPr>
            <a:lvl2pPr marL="629920" lvl="1" indent="-28448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2pPr>
            <a:lvl3pPr marL="1257300" lvl="2" indent="-284480" algn="l" defTabSz="914400" rtl="0" eaLnBrk="1" fontAlgn="base" latinLnBrk="0" hangingPunct="1">
              <a:lnSpc>
                <a:spcPct val="9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3pPr>
            <a:lvl4pPr marL="1657350" lvl="3" indent="-28575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4pPr>
            <a:lvl5pPr marL="2114550" lvl="4" indent="-28575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5pPr>
            <a:lvl6pPr marL="2514600" lvl="5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6pPr>
            <a:lvl7pPr marL="2971800" lvl="6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7pPr>
            <a:lvl8pPr marL="3429000" lvl="7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8pPr>
            <a:lvl9pPr marL="3886200" lvl="8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9pPr>
          </a:lstStyle>
          <a:p>
            <a:pPr marL="342900" indent="-342900">
              <a:lnSpc>
                <a:spcPct val="150000"/>
              </a:lnSpc>
              <a:buSzTx/>
              <a:buChar char="•"/>
            </a:pPr>
            <a:r>
              <a:rPr lang="en-US" altLang="zh-CN" sz="3600" b="1" smtClean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此前作者的父亲在徐州当烟酒公卖局长，这在当时被认为是一种肥缺，可是父亲不仅没有发财，还要回家变卖典质还“亏空”，还要借钱办丧事，这从一个侧面反映了他为官的清廉。</a:t>
            </a:r>
            <a:endParaRPr lang="en-US" altLang="zh-CN" sz="3600" b="1" smtClean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4"/>
    </p:custDataLst>
  </p:cSld>
  <p:clrMapOvr>
    <a:masterClrMapping/>
  </p:clrMapOvr>
  <p:transition spd="med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533400" y="2209800"/>
            <a:ext cx="8229600" cy="33813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5400" b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华文行楷" pitchFamily="2" charset="-122"/>
              </a:rPr>
              <a:t>请同学们齐读第</a:t>
            </a:r>
            <a:r>
              <a:rPr lang="zh-CN" altLang="zh-CN" sz="5400" b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华文行楷" pitchFamily="2" charset="-122"/>
              </a:rPr>
              <a:t>6</a:t>
            </a:r>
            <a:r>
              <a:rPr lang="zh-CN" altLang="en-US" sz="5400" b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ea typeface="华文行楷" pitchFamily="2" charset="-122"/>
              </a:rPr>
              <a:t>段，思考讨论作者是如何描写父亲爬月台的背影来突出父爱的？</a:t>
            </a:r>
            <a:endParaRPr lang="zh-CN" altLang="en-US" sz="5400" b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ea typeface="华文行楷" pitchFamily="2" charset="-122"/>
            </a:endParaRPr>
          </a:p>
        </p:txBody>
      </p:sp>
      <p:sp>
        <p:nvSpPr>
          <p:cNvPr id="17411" name="WordArt 3"/>
          <p:cNvSpPr>
            <a:spLocks noChangeArrowheads="1" noChangeShapeType="1"/>
          </p:cNvSpPr>
          <p:nvPr/>
        </p:nvSpPr>
        <p:spPr bwMode="auto">
          <a:xfrm>
            <a:off x="685800" y="533400"/>
            <a:ext cx="5257800" cy="1066800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6600" b="1" i="0" u="none" strike="noStrike" kern="10" cap="none" spc="0" normalizeH="0" baseline="0" noProof="0">
                <a:ln w="12700">
                  <a:solidFill>
                    <a:srgbClr val="EAEAEA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sy="50000" kx="2115830" algn="bl" rotWithShape="0">
                    <a:srgbClr val="C0C0C0"/>
                  </a:outerShdw>
                </a:effectLst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“望父买橘”</a:t>
            </a:r>
            <a:r>
              <a:rPr kumimoji="0" lang="zh-CN" altLang="en-US" sz="6600" b="1" i="0" u="none" strike="noStrike" kern="10" cap="none" spc="0" normalizeH="0" baseline="0" noProof="0">
                <a:ln w="12700">
                  <a:solidFill>
                    <a:srgbClr val="EAEAEA"/>
                  </a:solidFill>
                  <a:round/>
                </a:ln>
                <a:solidFill>
                  <a:schemeClr val="tx1"/>
                </a:solidFill>
                <a:effectLst>
                  <a:outerShdw dist="35921" dir="2700000" sy="50000" kx="2115830" algn="bl" rotWithShape="0">
                    <a:srgbClr val="C0C0C0"/>
                  </a:outerShdw>
                </a:effectLst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的背影</a:t>
            </a:r>
            <a:endParaRPr kumimoji="0" lang="zh-CN" altLang="en-US" sz="6600" b="1" i="0" u="none" strike="noStrike" kern="10" cap="none" spc="0" normalizeH="0" baseline="0" noProof="0">
              <a:ln w="12700">
                <a:solidFill>
                  <a:srgbClr val="EAEAEA"/>
                </a:solidFill>
                <a:round/>
              </a:ln>
              <a:solidFill>
                <a:schemeClr val="tx1"/>
              </a:solidFill>
              <a:effectLst>
                <a:outerShdw dist="35921" dir="2700000" sy="50000" kx="2115830" algn="bl" rotWithShape="0">
                  <a:srgbClr val="C0C0C0"/>
                </a:outerShdw>
              </a:effectLst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2" descr="附1"/>
          <p:cNvPicPr>
            <a:picLocks noChangeAspect="1"/>
          </p:cNvPicPr>
          <p:nvPr/>
        </p:nvPicPr>
        <p:blipFill>
          <a:blip r:embed="rId2">
            <a:lum bright="39999" contrast="-7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59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425" y="836613"/>
            <a:ext cx="3203575" cy="52562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0" name="Text Box 4"/>
          <p:cNvSpPr txBox="1"/>
          <p:nvPr/>
        </p:nvSpPr>
        <p:spPr>
          <a:xfrm>
            <a:off x="395288" y="0"/>
            <a:ext cx="5543550" cy="6740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方正琥珀简体" pitchFamily="65" charset="-122"/>
              </a:rPr>
              <a:t>这段动词准确精当，请根据课文填空：</a:t>
            </a:r>
            <a:endParaRPr lang="zh-CN" altLang="en-US" sz="3200" b="1">
              <a:latin typeface="Times New Roman" panose="02020603050405020304" pitchFamily="18" charset="0"/>
              <a:ea typeface="方正琥珀简体" pitchFamily="65" charset="-122"/>
            </a:endParaRPr>
          </a:p>
          <a:p>
            <a:pPr lvl="0" eaLnBrk="1" hangingPunct="1"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　　我看见他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 　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着黑布小帽，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  　  </a:t>
            </a:r>
            <a:r>
              <a:rPr lang="en-US" altLang="zh-CN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  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着黑布大马褂，深青布棉袍，蹒跚地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  　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到铁道边，慢慢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　 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身下去，尚不大难。可是他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 　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过铁道</a:t>
            </a:r>
            <a:r>
              <a:rPr lang="zh-CN" altLang="zh-CN" sz="3200" b="1">
                <a:latin typeface="Times New Roman" panose="02020603050405020304" pitchFamily="18" charset="0"/>
                <a:ea typeface="宋体" panose="02010600030101010101" pitchFamily="2" charset="-122"/>
              </a:rPr>
              <a:t>,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要 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　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上那边月台，就不容易了。他用两手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 　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着上面，两脚再向上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　 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；他肥胖的身子向左微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　   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，显出努力的样子，这时我看见他的背影，我的泪很快地</a:t>
            </a:r>
            <a:r>
              <a:rPr lang="zh-CN" altLang="en-US" sz="3200" b="1" u="sng">
                <a:latin typeface="Times New Roman" panose="02020603050405020304" pitchFamily="18" charset="0"/>
                <a:ea typeface="宋体" panose="02010600030101010101" pitchFamily="2" charset="-122"/>
              </a:rPr>
              <a:t>  　　 </a:t>
            </a:r>
            <a:r>
              <a:rPr lang="zh-CN" altLang="en-US" sz="3200" b="1">
                <a:latin typeface="Times New Roman" panose="02020603050405020304" pitchFamily="18" charset="0"/>
                <a:ea typeface="宋体" panose="02010600030101010101" pitchFamily="2" charset="-122"/>
              </a:rPr>
              <a:t>下来了。 </a:t>
            </a:r>
            <a:endParaRPr lang="zh-CN" altLang="en-US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1509" name="Text Box 5"/>
          <p:cNvSpPr txBox="1"/>
          <p:nvPr/>
        </p:nvSpPr>
        <p:spPr>
          <a:xfrm>
            <a:off x="2843213" y="1125538"/>
            <a:ext cx="914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戴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0" name="Text Box 6"/>
          <p:cNvSpPr txBox="1"/>
          <p:nvPr/>
        </p:nvSpPr>
        <p:spPr>
          <a:xfrm>
            <a:off x="0" y="1700213"/>
            <a:ext cx="79216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穿</a:t>
            </a:r>
            <a:r>
              <a:rPr lang="en-US" altLang="zh-CN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  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1" name="Text Box 7"/>
          <p:cNvSpPr txBox="1"/>
          <p:nvPr/>
        </p:nvSpPr>
        <p:spPr>
          <a:xfrm flipH="1">
            <a:off x="1835150" y="2133600"/>
            <a:ext cx="7207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走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2" name="Text Box 8"/>
          <p:cNvSpPr txBox="1"/>
          <p:nvPr/>
        </p:nvSpPr>
        <p:spPr>
          <a:xfrm flipH="1">
            <a:off x="0" y="2636838"/>
            <a:ext cx="7143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探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3" name="Text Box 9"/>
          <p:cNvSpPr txBox="1"/>
          <p:nvPr/>
        </p:nvSpPr>
        <p:spPr>
          <a:xfrm>
            <a:off x="0" y="3141663"/>
            <a:ext cx="79216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穿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4" name="Text Box 10"/>
          <p:cNvSpPr txBox="1"/>
          <p:nvPr/>
        </p:nvSpPr>
        <p:spPr>
          <a:xfrm>
            <a:off x="2339975" y="3068638"/>
            <a:ext cx="50323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 u="sng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爬</a:t>
            </a:r>
            <a:endParaRPr lang="zh-CN" altLang="en-US" sz="3600" b="1" u="sng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5" name="Text Box 11"/>
          <p:cNvSpPr txBox="1"/>
          <p:nvPr/>
        </p:nvSpPr>
        <p:spPr>
          <a:xfrm>
            <a:off x="4716463" y="3573463"/>
            <a:ext cx="5143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攀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6" name="Text Box 12"/>
          <p:cNvSpPr txBox="1"/>
          <p:nvPr/>
        </p:nvSpPr>
        <p:spPr>
          <a:xfrm>
            <a:off x="3779838" y="4005263"/>
            <a:ext cx="792162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缩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7" name="Text Box 13"/>
          <p:cNvSpPr txBox="1"/>
          <p:nvPr/>
        </p:nvSpPr>
        <p:spPr>
          <a:xfrm>
            <a:off x="3419475" y="4581525"/>
            <a:ext cx="79216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倾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8" name="Text Box 14"/>
          <p:cNvSpPr txBox="1"/>
          <p:nvPr/>
        </p:nvSpPr>
        <p:spPr>
          <a:xfrm>
            <a:off x="4356100" y="5516563"/>
            <a:ext cx="863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CC3300"/>
                </a:solidFill>
                <a:latin typeface="Times New Roman" panose="02020603050405020304" pitchFamily="18" charset="0"/>
                <a:ea typeface="楷体_GB2312" pitchFamily="49" charset="-122"/>
              </a:rPr>
              <a:t>流</a:t>
            </a:r>
            <a:endParaRPr lang="zh-CN" altLang="en-US" sz="3600" b="1">
              <a:solidFill>
                <a:srgbClr val="CC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519" name="AutoShape 15">
            <a:hlinkClick r:id="rId5" action="ppaction://hlinksldjump?num=1">
              <a:snd r:embed="rId4" name="explode.wav"/>
            </a:hlinkClick>
          </p:cNvPr>
          <p:cNvSpPr/>
          <p:nvPr/>
        </p:nvSpPr>
        <p:spPr>
          <a:xfrm>
            <a:off x="7696200" y="6172200"/>
            <a:ext cx="1219200" cy="533400"/>
          </a:xfrm>
          <a:prstGeom prst="actionButtonBlank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ctr" eaLnBrk="1" hangingPunct="1"/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返回</a:t>
            </a: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  <p:bldP spid="21510" grpId="0"/>
      <p:bldP spid="21511" grpId="0"/>
      <p:bldP spid="21512" grpId="0"/>
      <p:bldP spid="21513" grpId="0"/>
      <p:bldP spid="21514" grpId="0"/>
      <p:bldP spid="21515" grpId="0"/>
      <p:bldP spid="21516" grpId="0"/>
      <p:bldP spid="21517" grpId="0"/>
      <p:bldP spid="21518" grpId="0"/>
      <p:bldP spid="215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762000" y="2438400"/>
            <a:ext cx="6705600" cy="176784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sz="4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一则“须跳下去又爬上去”</a:t>
            </a:r>
            <a:endParaRPr kumimoji="0" lang="zh-CN" sz="4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sz="44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二则父亲是一个胖子。</a:t>
            </a:r>
            <a:endParaRPr kumimoji="0" lang="zh-CN" sz="4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483" name="Text Box 3"/>
          <p:cNvSpPr txBox="1"/>
          <p:nvPr/>
        </p:nvSpPr>
        <p:spPr>
          <a:xfrm>
            <a:off x="533400" y="990600"/>
            <a:ext cx="74676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先烘托父亲去买橘子的费事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华文行楷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 Box 2"/>
          <p:cNvSpPr txBox="1"/>
          <p:nvPr/>
        </p:nvSpPr>
        <p:spPr>
          <a:xfrm>
            <a:off x="457200" y="838200"/>
            <a:ext cx="67056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接着写父亲的穿着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华文行楷" pitchFamily="2" charset="-122"/>
            </a:endParaRPr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685800" y="2133600"/>
            <a:ext cx="7772400" cy="17399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请齐读父亲</a:t>
            </a:r>
            <a:r>
              <a:rPr kumimoji="0" lang="zh-CN" sz="36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外貌描写</a:t>
            </a:r>
            <a:r>
              <a:rPr kumimoji="0" 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的句子，并思考作者为什么在此时要对父亲的外貌作细致的描写？</a:t>
            </a:r>
            <a:endParaRPr kumimoji="0" lang="zh-CN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580" name="Text Box 4"/>
          <p:cNvSpPr txBox="1"/>
          <p:nvPr/>
        </p:nvSpPr>
        <p:spPr>
          <a:xfrm>
            <a:off x="762000" y="4343400"/>
            <a:ext cx="7772400" cy="1739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宋体" panose="02010600030101010101" pitchFamily="2" charset="-122"/>
              </a:rPr>
              <a:t>外貌描写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三次突出“布”字，呼应前文惨淡的家境，在这样的情况下，父亲还为我买橘子，突出父爱的崇高。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2458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Text Box 2"/>
          <p:cNvSpPr txBox="1"/>
          <p:nvPr/>
        </p:nvSpPr>
        <p:spPr>
          <a:xfrm>
            <a:off x="152400" y="990600"/>
            <a:ext cx="67056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接着写父亲穿过铁道的情况</a:t>
            </a:r>
            <a:endParaRPr lang="zh-CN" altLang="en-US" sz="4000" b="1">
              <a:solidFill>
                <a:srgbClr val="FF0000"/>
              </a:solidFill>
              <a:latin typeface="Arial" pitchFamily="34" charset="0"/>
              <a:ea typeface="华文行楷" pitchFamily="2" charset="-122"/>
            </a:endParaRPr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685800" y="2133600"/>
            <a:ext cx="7772400" cy="11906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“</a:t>
            </a:r>
            <a:r>
              <a:rPr kumimoji="0" lang="zh-CN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蹒跚”是走路一瘸一拐的样子，父亲不是瘸子，他走路的姿势为何是蹒跚？</a:t>
            </a:r>
            <a:endParaRPr kumimoji="0" lang="zh-CN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248400" y="1066800"/>
            <a:ext cx="28956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——</a:t>
            </a:r>
            <a:r>
              <a:rPr kumimoji="0" lang="zh-CN" sz="32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蹒跚、探</a:t>
            </a:r>
            <a:endParaRPr kumimoji="0" lang="zh-CN" sz="32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5605" name="Text Box 5"/>
          <p:cNvSpPr txBox="1"/>
          <p:nvPr/>
        </p:nvSpPr>
        <p:spPr>
          <a:xfrm>
            <a:off x="755650" y="3933825"/>
            <a:ext cx="7772400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因为父亲肥胖体衰，所以步履艰难，烘托出父亲对儿子深挚的爱。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  <p:bldP spid="25604" grpId="0"/>
      <p:bldP spid="2560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/>
          <p:cNvSpPr txBox="1"/>
          <p:nvPr/>
        </p:nvSpPr>
        <p:spPr>
          <a:xfrm>
            <a:off x="533400" y="304800"/>
            <a:ext cx="80772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4400" b="1">
                <a:solidFill>
                  <a:srgbClr val="FF0000"/>
                </a:solidFill>
                <a:latin typeface="Arial" pitchFamily="34" charset="0"/>
                <a:ea typeface="华文行楷" pitchFamily="2" charset="-122"/>
              </a:rPr>
              <a:t>最后写父亲爬上月台的背影</a:t>
            </a:r>
            <a:endParaRPr lang="zh-CN" altLang="en-US" sz="4400" b="1">
              <a:solidFill>
                <a:srgbClr val="FF0000"/>
              </a:solidFill>
              <a:latin typeface="Arial" pitchFamily="34" charset="0"/>
              <a:ea typeface="华文行楷" pitchFamily="2" charset="-122"/>
            </a:endParaRP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250825" y="1341438"/>
            <a:ext cx="8497888" cy="20304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作者是怎</a:t>
            </a: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样描写的，运用了什么描写方法？</a:t>
            </a:r>
            <a:r>
              <a:rPr kumimoji="0" lang="zh-CN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请圈出相关动词，并感受这几个动词。</a:t>
            </a:r>
            <a:endParaRPr kumimoji="0" lang="zh-CN" altLang="zh-CN" sz="3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323850" y="2060575"/>
            <a:ext cx="8382000" cy="42783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动作描写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“</a:t>
            </a:r>
            <a:r>
              <a:rPr kumimoji="0" lang="zh-CN" sz="4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攀”“缩”“倾”</a:t>
            </a: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三个动词，细腻而又简练地写出了父亲爬月台的整个动态过程，</a:t>
            </a: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表现了父亲爬上月台的艰难，</a:t>
            </a:r>
            <a:r>
              <a:rPr kumimoji="0" lang="zh-CN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烘托出父亲对儿子的深挚的爱 </a:t>
            </a: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+mn-cs"/>
              </a:rPr>
              <a:t>。</a:t>
            </a:r>
            <a:endParaRPr kumimoji="0" lang="zh-CN" sz="40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pic>
        <p:nvPicPr>
          <p:cNvPr id="23557" name="Picture 6" descr="qw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6188075"/>
            <a:ext cx="2133600" cy="669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  <p:bldP spid="2662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1442" name="内容占位符 61441"/>
          <p:cNvGraphicFramePr>
            <a:graphicFrameLocks noChangeAspect="1"/>
          </p:cNvGraphicFramePr>
          <p:nvPr>
            <p:ph idx="1"/>
          </p:nvPr>
        </p:nvGraphicFramePr>
        <p:xfrm>
          <a:off x="6084888" y="1412875"/>
          <a:ext cx="3059112" cy="41052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5791200" imgH="2914650" progId="Paint.Picture">
                  <p:embed/>
                </p:oleObj>
              </mc:Choice>
              <mc:Fallback>
                <p:oleObj r:id="rId2" imgW="5791200" imgH="29146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84888" y="1412875"/>
                        <a:ext cx="3059112" cy="4105275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43" name="文本框 61442"/>
          <p:cNvSpPr txBox="1"/>
          <p:nvPr/>
        </p:nvSpPr>
        <p:spPr>
          <a:xfrm>
            <a:off x="0" y="0"/>
            <a:ext cx="5795963" cy="4576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2800" b="1">
                <a:solidFill>
                  <a:schemeClr val="hlink"/>
                </a:solidFill>
                <a:latin typeface="Times New Roman" panose="02020603050405020304" pitchFamily="18" charset="0"/>
                <a:ea typeface="方正琥珀简体" pitchFamily="65" charset="-122"/>
              </a:rPr>
              <a:t> 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方正琥珀简体" pitchFamily="65" charset="-122"/>
              </a:rPr>
              <a:t>解  读 “背 影”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方正琥珀简体" pitchFamily="65" charset="-122"/>
            </a:endParaRPr>
          </a:p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zh-CN" altLang="en-US" sz="2800" b="1">
                <a:latin typeface="Times New Roman" panose="02020603050405020304" pitchFamily="18" charset="0"/>
                <a:ea typeface="宋体" panose="02010600030101010101" pitchFamily="2" charset="-122"/>
              </a:rPr>
              <a:t>　　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我看见他戴着黑布小帽，穿着黑布大马褂，深青布棉袍，蹒跚地走到铁道边，慢慢探身下去，尚不大难。可是他穿过铁道，要爬上那边月台，就不容易了。他用两手攀着上面，两脚再向上缩；他肥胖的身子向左微倾，显出努力的样子，这时我看见他的背影，我的泪很快地流下来了。 </a:t>
            </a:r>
            <a:endParaRPr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444" name="文本框 61443"/>
          <p:cNvSpPr txBox="1"/>
          <p:nvPr/>
        </p:nvSpPr>
        <p:spPr>
          <a:xfrm>
            <a:off x="179388" y="4652963"/>
            <a:ext cx="7200900" cy="1552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342900" lvl="0" indent="-34290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读一读，谈一谈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342900" lvl="0" indent="-342900"/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、这段文字中，作者是怎样描写父亲的背影？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342900" lvl="0" indent="-342900"/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342900" lvl="0" indent="-342900"/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、为什么要写得这样详细？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4819" name="对象 34818"/>
          <p:cNvGraphicFramePr>
            <a:graphicFrameLocks noChangeAspect="1"/>
          </p:cNvGraphicFramePr>
          <p:nvPr/>
        </p:nvGraphicFramePr>
        <p:xfrm>
          <a:off x="0" y="4797425"/>
          <a:ext cx="2411413" cy="2060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3828415" imgH="3382645" progId="MS_ClipArt_Gallery.2">
                  <p:embed/>
                </p:oleObj>
              </mc:Choice>
              <mc:Fallback>
                <p:oleObj r:id="rId2" imgW="3828415" imgH="3382645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4797425"/>
                        <a:ext cx="2411413" cy="20605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0" name="文本框 34819"/>
          <p:cNvSpPr txBox="1"/>
          <p:nvPr/>
        </p:nvSpPr>
        <p:spPr>
          <a:xfrm>
            <a:off x="2700338" y="0"/>
            <a:ext cx="2663825" cy="701675"/>
          </a:xfrm>
          <a:prstGeom prst="rect">
            <a:avLst/>
          </a:prstGeom>
          <a:solidFill>
            <a:srgbClr val="EAEAEA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>
                <a:srgbClr val="000000"/>
              </a:buClr>
            </a:pPr>
            <a:r>
              <a:rPr lang="en-US" altLang="zh-CN" sz="4000" b="1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 </a:t>
            </a:r>
            <a:r>
              <a:rPr lang="zh-CN" altLang="en-US" sz="4000" b="1">
                <a:solidFill>
                  <a:srgbClr val="FF33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刻画背影</a:t>
            </a:r>
            <a:endParaRPr lang="zh-CN" altLang="en-US" sz="4000" b="1">
              <a:solidFill>
                <a:srgbClr val="FF33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4821" name="文本框 34820"/>
          <p:cNvSpPr txBox="1"/>
          <p:nvPr/>
        </p:nvSpPr>
        <p:spPr>
          <a:xfrm>
            <a:off x="0" y="836613"/>
            <a:ext cx="882015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、这段文字中，作者是怎样描写父亲的背影？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2" name="文本框 34821"/>
          <p:cNvSpPr txBox="1"/>
          <p:nvPr/>
        </p:nvSpPr>
        <p:spPr>
          <a:xfrm>
            <a:off x="250825" y="1557338"/>
            <a:ext cx="8497888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（外貌描写、动作描写，还用自己的情感反应烘托这个背影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3" name="文本框 34822"/>
          <p:cNvSpPr txBox="1"/>
          <p:nvPr/>
        </p:nvSpPr>
        <p:spPr>
          <a:xfrm>
            <a:off x="1619250" y="3860800"/>
            <a:ext cx="6443663" cy="1554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　　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总结：年迈、动作迟缓，但仍不辞劳苦地为儿子做事，这是一种强大的爱在支撑着。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4" name="文本框 34823"/>
          <p:cNvSpPr txBox="1"/>
          <p:nvPr/>
        </p:nvSpPr>
        <p:spPr>
          <a:xfrm>
            <a:off x="0" y="2420938"/>
            <a:ext cx="2655888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4000">
                <a:latin typeface="Arial" pitchFamily="34" charset="0"/>
                <a:ea typeface="宋体" panose="02010600030101010101" pitchFamily="2" charset="-122"/>
              </a:rPr>
              <a:t>衣着：</a:t>
            </a:r>
            <a:endParaRPr lang="zh-CN" altLang="en-US" sz="4000">
              <a:latin typeface="Arial" pitchFamily="34" charset="0"/>
              <a:ea typeface="宋体" panose="02010600030101010101" pitchFamily="2" charset="-122"/>
            </a:endParaRPr>
          </a:p>
          <a:p>
            <a:pPr lvl="0"/>
            <a:r>
              <a:rPr lang="zh-CN" altLang="en-US" sz="4000">
                <a:latin typeface="Arial" pitchFamily="34" charset="0"/>
                <a:ea typeface="宋体" panose="02010600030101010101" pitchFamily="2" charset="-122"/>
              </a:rPr>
              <a:t>动作：</a:t>
            </a:r>
            <a:endParaRPr lang="zh-CN" altLang="en-US" sz="4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5" name="文本框 34824"/>
          <p:cNvSpPr txBox="1"/>
          <p:nvPr/>
        </p:nvSpPr>
        <p:spPr>
          <a:xfrm>
            <a:off x="1835150" y="2349500"/>
            <a:ext cx="4826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400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黑、大马褂、布棉袍</a:t>
            </a:r>
            <a:endParaRPr lang="zh-CN" altLang="en-US" sz="400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6" name="文本框 34825"/>
          <p:cNvSpPr txBox="1"/>
          <p:nvPr/>
        </p:nvSpPr>
        <p:spPr>
          <a:xfrm>
            <a:off x="1692275" y="2997200"/>
            <a:ext cx="583247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400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蹒跚地走、攀、缩、倾</a:t>
            </a:r>
            <a:endParaRPr lang="zh-CN" altLang="en-US" sz="4000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7" name="矩形 34826"/>
          <p:cNvSpPr/>
          <p:nvPr/>
        </p:nvSpPr>
        <p:spPr>
          <a:xfrm>
            <a:off x="1835150" y="2708275"/>
            <a:ext cx="59769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en-US" altLang="zh-CN" sz="32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、为什么要写得这样详细？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8" name="文本框 34827"/>
          <p:cNvSpPr txBox="1"/>
          <p:nvPr/>
        </p:nvSpPr>
        <p:spPr>
          <a:xfrm>
            <a:off x="1547813" y="3644900"/>
            <a:ext cx="6769100" cy="22891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这个背影，在全部故事情节中是重中之重，是全文的主脑，最能体现父亲的爱心，所以写得这样详细。</a:t>
            </a:r>
            <a:endParaRPr lang="zh-CN" altLang="en-US" sz="3600" b="1">
              <a:solidFill>
                <a:srgbClr val="FF33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/>
      <p:bldP spid="34823" grpId="0"/>
      <p:bldP spid="34824" grpId="0"/>
      <p:bldP spid="34825" grpId="0"/>
      <p:bldP spid="34826" grpId="0"/>
      <p:bldP spid="34827" grpId="0"/>
      <p:bldP spid="3482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custDataLst>
              <p:tags r:id="rId2"/>
            </p:custDataLst>
          </p:nvPr>
        </p:nvSpPr>
        <p:spPr>
          <a:xfrm>
            <a:off x="457200" y="561975"/>
            <a:ext cx="8239125" cy="80073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3200" b="1" i="0" u="none" kern="1200" baseline="0">
                <a:solidFill>
                  <a:srgbClr val="47B6E7">
                    <a:lumMod val="75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l"/>
            <a:r>
              <a:rPr lang="da-DK" altLang="zh-CN" sz="3600" smtClean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 于是扑扑衣上的泥土，心里很轻松似的。父亲真的“很轻松”吗？</a:t>
            </a:r>
            <a:endParaRPr lang="da-DK" altLang="zh-CN" sz="3600" smtClean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custDataLst>
              <p:tags r:id="rId3"/>
            </p:custDataLst>
          </p:nvPr>
        </p:nvSpPr>
        <p:spPr>
          <a:xfrm>
            <a:off x="452119" y="2009775"/>
            <a:ext cx="8239125" cy="493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US"/>
            </a:defPPr>
            <a:lvl1pPr marL="0" lvl="0" indent="-447675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47B6E7"/>
              </a:buClr>
              <a:buSzPct val="130000"/>
              <a:buFont typeface="Webdings" panose="05030102010509060703" pitchFamily="18" charset="2"/>
              <a:buChar char=""/>
              <a:defRPr sz="2400" b="0" i="0" u="none" kern="1200" baseline="0">
                <a:solidFill>
                  <a:srgbClr val="47B6E7">
                    <a:lumMod val="75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1pPr>
            <a:lvl2pPr marL="629920" lvl="1" indent="-28448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2pPr>
            <a:lvl3pPr marL="1257300" lvl="2" indent="-284480" algn="l" defTabSz="914400" rtl="0" eaLnBrk="1" fontAlgn="base" latinLnBrk="0" hangingPunct="1">
              <a:lnSpc>
                <a:spcPct val="9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3pPr>
            <a:lvl4pPr marL="1657350" lvl="3" indent="-28575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4pPr>
            <a:lvl5pPr marL="2114550" lvl="4" indent="-28575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5pPr>
            <a:lvl6pPr marL="2514600" lvl="5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6pPr>
            <a:lvl7pPr marL="2971800" lvl="6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7pPr>
            <a:lvl8pPr marL="3429000" lvl="7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8pPr>
            <a:lvl9pPr marL="3886200" lvl="8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rgbClr val="6D6F71"/>
                </a:solidFill>
                <a:latin typeface="Arial" pitchFamily="34" charset="0"/>
                <a:ea typeface="黑体" panose="02010609060101010101" pitchFamily="2" charset="-122"/>
                <a:cs typeface="+mn-ea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US" altLang="zh-CN" sz="2800" b="1" smtClean="0">
                <a:solidFill>
                  <a:srgbClr val="660066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 其实不仅不轻松，还很吃力。只是因为爱儿子，吃苦也心甘情愿，所以心里感到“很轻松”。“……似的”表示“看似……，其实不是”。也许是故意装出轻松的样子，以免儿子心里难受。这也表现了父亲深挚的爱。</a:t>
            </a:r>
            <a:endParaRPr lang="en-US" altLang="zh-CN" sz="2800" b="1" smtClean="0">
              <a:solidFill>
                <a:srgbClr val="660066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p:transition spd="med"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8658" name="文本框 3398657"/>
          <p:cNvSpPr txBox="1"/>
          <p:nvPr/>
        </p:nvSpPr>
        <p:spPr>
          <a:xfrm>
            <a:off x="715963" y="2136775"/>
            <a:ext cx="77120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ctr">
              <a:spcBef>
                <a:spcPct val="50000"/>
              </a:spcBef>
              <a:buClr>
                <a:srgbClr val="000000"/>
              </a:buClr>
            </a:pPr>
            <a:endParaRPr sz="3600">
              <a:solidFill>
                <a:schemeClr val="tx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398659" name="文本框 3398658"/>
          <p:cNvSpPr txBox="1"/>
          <p:nvPr/>
        </p:nvSpPr>
        <p:spPr>
          <a:xfrm>
            <a:off x="838200" y="2492375"/>
            <a:ext cx="7478713" cy="32623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457200" lvl="0" indent="-457200">
              <a:spcBef>
                <a:spcPct val="50000"/>
              </a:spcBef>
              <a:buClr>
                <a:srgbClr val="000000"/>
              </a:buClr>
              <a:buAutoNum type="arabicPeriod"/>
            </a:pP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不要紧，他们去不好。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lvl="0" indent="-457200">
              <a:spcBef>
                <a:spcPct val="50000"/>
              </a:spcBef>
              <a:buClr>
                <a:srgbClr val="000000"/>
              </a:buClr>
              <a:buAutoNum type="arabicPeriod"/>
            </a:pP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我买几个橘子去，你就在此地，不要走动。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lvl="0" indent="-457200">
              <a:spcBef>
                <a:spcPct val="50000"/>
              </a:spcBef>
              <a:buClr>
                <a:srgbClr val="000000"/>
              </a:buClr>
              <a:buAutoNum type="arabicPeriod"/>
            </a:pP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我走了，到那边来信！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lvl="0" indent="-457200">
              <a:spcBef>
                <a:spcPct val="50000"/>
              </a:spcBef>
              <a:buClr>
                <a:srgbClr val="000000"/>
              </a:buClr>
              <a:buAutoNum type="arabicPeriod"/>
            </a:pP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进去吧，里边没人。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398660" name="标题 3398659"/>
          <p:cNvSpPr/>
          <p:nvPr>
            <p:ph type="title" idx="4294967295"/>
          </p:nvPr>
        </p:nvSpPr>
        <p:spPr>
          <a:xfrm>
            <a:off x="755650" y="836613"/>
            <a:ext cx="8229600" cy="1354137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/>
          <a:lstStyle/>
          <a:p>
            <a:pPr lvl="0" algn="l"/>
            <a:r>
              <a:rPr lang="en-US" altLang="zh-CN" sz="3700" b="1">
                <a:solidFill>
                  <a:srgbClr val="000000"/>
                </a:solidFill>
                <a:ea typeface="黑体" panose="02010609060101010101" pitchFamily="2" charset="-122"/>
              </a:rPr>
              <a:t>      </a:t>
            </a:r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父亲送儿子上车，前后只说了四句话，请把这四句话找出来。</a:t>
            </a:r>
            <a:endParaRPr lang="zh-CN" altLang="en-US" sz="36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98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98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98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9682" name="文本框 3399681"/>
          <p:cNvSpPr txBox="1"/>
          <p:nvPr/>
        </p:nvSpPr>
        <p:spPr>
          <a:xfrm>
            <a:off x="833438" y="1082675"/>
            <a:ext cx="758348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algn="ctr">
              <a:spcBef>
                <a:spcPct val="50000"/>
              </a:spcBef>
              <a:buClr>
                <a:srgbClr val="000000"/>
              </a:buClr>
            </a:pPr>
            <a:endParaRPr sz="3600">
              <a:solidFill>
                <a:schemeClr val="tx2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399683" name="文本框 3399682"/>
          <p:cNvSpPr txBox="1"/>
          <p:nvPr/>
        </p:nvSpPr>
        <p:spPr>
          <a:xfrm>
            <a:off x="381000" y="2438400"/>
            <a:ext cx="8424863" cy="27127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457200" lvl="0" indent="-457200">
              <a:spcBef>
                <a:spcPct val="50000"/>
              </a:spcBef>
              <a:buClr>
                <a:srgbClr val="000000"/>
              </a:buClr>
            </a:pP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不是，朴素的言语中往往含有深挚的爱；平淡的话语里往往有不平静的心情。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lvl="0" indent="-457200">
              <a:spcBef>
                <a:spcPct val="50000"/>
              </a:spcBef>
              <a:buClr>
                <a:srgbClr val="000000"/>
              </a:buClr>
            </a:pPr>
            <a:endParaRPr lang="zh-CN" altLang="en-US" sz="36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457200" lvl="0" indent="-457200">
              <a:spcBef>
                <a:spcPct val="50000"/>
              </a:spcBef>
              <a:buClr>
                <a:srgbClr val="000000"/>
              </a:buClr>
            </a:pPr>
            <a:endParaRPr lang="zh-CN" altLang="en-US" sz="3600" b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399684" name="标题 3399683"/>
          <p:cNvSpPr/>
          <p:nvPr>
            <p:ph type="title" idx="4294967295"/>
          </p:nvPr>
        </p:nvSpPr>
        <p:spPr>
          <a:xfrm>
            <a:off x="457200" y="609600"/>
            <a:ext cx="8534400" cy="1143000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/>
          <a:lstStyle/>
          <a:p>
            <a:pPr lvl="0" algn="l"/>
            <a:r>
              <a:rPr lang="en-US" altLang="zh-CN" sz="3700"/>
              <a:t>      </a:t>
            </a:r>
            <a:r>
              <a:rPr lang="en-US" altLang="zh-CN" sz="3700">
                <a:solidFill>
                  <a:srgbClr val="000000"/>
                </a:solidFill>
              </a:rPr>
              <a:t>  </a:t>
            </a:r>
            <a:r>
              <a:rPr lang="zh-CN" altLang="en-US" sz="3600" b="1">
                <a:solidFill>
                  <a:srgbClr val="000000"/>
                </a:solidFill>
                <a:ea typeface="黑体" panose="02010609060101010101" pitchFamily="2" charset="-122"/>
              </a:rPr>
              <a:t>这四句话都很简短，意思也很平常。这样简短平常的话是否缺乏感情？</a:t>
            </a:r>
            <a:endParaRPr lang="zh-CN" altLang="en-US" sz="3600" b="1">
              <a:solidFill>
                <a:srgbClr val="000000"/>
              </a:solidFill>
              <a:ea typeface="黑体" panose="0201060906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https://d.book118.com/416040020030010034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CATEGORY" val="custom"/>
  <p:tag name="KSO_WM_TEMPLATE_INDEX" val="172"/>
</p:tagLst>
</file>

<file path=ppt/tags/tag2.xml><?xml version="1.0" encoding="utf-8"?>
<p:tagLst xmlns:p="http://schemas.openxmlformats.org/presentationml/2006/main">
  <p:tag name="KSO_WM_TEMPLATE_CATEGORY" val="custom"/>
  <p:tag name="KSO_WM_TEMPLATE_INDEX" val="172"/>
</p:tagLst>
</file>

<file path=ppt/tags/tag3.xml><?xml version="1.0" encoding="utf-8"?>
<p:tagLst xmlns:p="http://schemas.openxmlformats.org/presentationml/2006/main">
  <p:tag name="KSO_WM_TEMPLATE_CATEGORY" val="custom"/>
  <p:tag name="KSO_WM_TEMPLATE_INDEX" val="172"/>
</p:tagLst>
</file>

<file path=ppt/tags/tag4.xml><?xml version="1.0" encoding="utf-8"?>
<p:tagLst xmlns:p="http://schemas.openxmlformats.org/presentationml/2006/main">
  <p:tag name="KSO_WM_TEMPLATE_CATEGORY" val="custom"/>
  <p:tag name="KSO_WM_TEMPLATE_INDEX" val="172"/>
</p:tagLst>
</file>

<file path=ppt/tags/tag5.xml><?xml version="1.0" encoding="utf-8"?>
<p:tagLst xmlns:p="http://schemas.openxmlformats.org/presentationml/2006/main">
  <p:tag name="KSO_WM_TEMPLATE_CATEGORY" val="custom"/>
  <p:tag name="KSO_WM_TEMPLATE_INDEX" val="172"/>
</p:tagLst>
</file>

<file path=ppt/tags/tag6.xml><?xml version="1.0" encoding="utf-8"?>
<p:tagLst xmlns:p="http://schemas.openxmlformats.org/presentationml/2006/main">
  <p:tag name="KSO_WM_TEMPLATE_CATEGORY" val="custom"/>
  <p:tag name="KSO_WM_TEMPLATE_INDEX" val="172"/>
</p:tagLst>
</file>

<file path=ppt/tags/tag7.xml><?xml version="1.0" encoding="utf-8"?>
<p:tagLst xmlns:p="http://schemas.openxmlformats.org/presentationml/2006/main">
  <p:tag name="KSO_WM_TEMPLATE_CATEGORY" val="custom"/>
  <p:tag name="KSO_WM_TEMPLATE_INDEX" val="172"/>
</p:tagLst>
</file>

<file path=ppt/tags/tag8.xml><?xml version="1.0" encoding="utf-8"?>
<p:tagLst xmlns:p="http://schemas.openxmlformats.org/presentationml/2006/main">
  <p:tag name="KSO_WM_TEMPLATE_CATEGORY" val="custom"/>
  <p:tag name="KSO_WM_TEMPLATE_INDEX" val="172"/>
</p:tagLst>
</file>

<file path=ppt/tags/tag9.xml><?xml version="1.0" encoding="utf-8"?>
<p:tagLst xmlns:p="http://schemas.openxmlformats.org/presentationml/2006/main">
  <p:tag name="KSO_WM_TEMPLATE_CATEGORY" val="custom"/>
  <p:tag name="KSO_WM_TEMPLATE_INDEX" val="172"/>
</p:tagLst>
</file>

<file path=ppt/tags/tag10.xml><?xml version="1.0" encoding="utf-8"?>
<p:tagLst xmlns:p="http://schemas.openxmlformats.org/presentationml/2006/main">
  <p:tag name="KSO_WM_TEMPLATE_CATEGORY" val="custom"/>
  <p:tag name="KSO_WM_TEMPLATE_INDEX" val="172"/>
</p:tagLst>
</file>

<file path=ppt/tags/tag11.xml><?xml version="1.0" encoding="utf-8"?>
<p:tagLst xmlns:p="http://schemas.openxmlformats.org/presentationml/2006/main">
  <p:tag name="KSO_WM_TEMPLATE_CATEGORY" val="custom"/>
  <p:tag name="KSO_WM_TEMPLATE_INDEX" val="172"/>
</p:tagLst>
</file>

<file path=ppt/tags/tag12.xml><?xml version="1.0" encoding="utf-8"?>
<p:tagLst xmlns:p="http://schemas.openxmlformats.org/presentationml/2006/main">
  <p:tag name="KSO_WM_TEMPLATE_CATEGORY" val="custom"/>
  <p:tag name="KSO_WM_TEMPLATE_INDEX" val="172"/>
</p:tagLst>
</file>

<file path=ppt/tags/tag13.xml><?xml version="1.0" encoding="utf-8"?>
<p:tagLst xmlns:p="http://schemas.openxmlformats.org/presentationml/2006/main">
  <p:tag name="KSO_WM_TEMPLATE_CATEGORY" val="custom"/>
  <p:tag name="KSO_WM_TEMPLATE_INDEX" val="172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0"/>
  <p:tag name="KSO_WM_UNIT_COMPATIBLE" val="0"/>
  <p:tag name="KSO_WM_UNIT_HIGHLIGHT" val="0"/>
  <p:tag name="KSO_WM_UNIT_ID" val="custom172_5*d*1"/>
  <p:tag name="KSO_WM_UNIT_INDEX" val="1"/>
  <p:tag name="KSO_WM_UNIT_LAYERLEVEL" val="1"/>
  <p:tag name="KSO_WM_UNIT_TYPE" val="d"/>
  <p:tag name="KSO_WM_UNIT_VALUE" val="1188*218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1"/>
  <p:tag name="KSO_WM_UNIT_COMPATIBLE" val="0"/>
  <p:tag name="KSO_WM_UNIT_HIGHLIGHT" val="0"/>
  <p:tag name="KSO_WM_UNIT_ID" val="custom172_5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1"/>
</p:tagLst>
</file>

<file path=ppt/tags/tag16.xml><?xml version="1.0" encoding="utf-8"?>
<p:tagLst xmlns:p="http://schemas.openxmlformats.org/presentationml/2006/main">
  <p:tag name="KSO_WM_BEAUTIFY_FLAG" val="#wm#"/>
  <p:tag name="KSO_WM_SLIDE_ID" val="custom172_5"/>
  <p:tag name="KSO_WM_SLIDE_INDEX" val="5"/>
  <p:tag name="KSO_WM_SLIDE_ITEM_CNT" val="2"/>
  <p:tag name="KSO_WM_SLIDE_LAYOUT" val="a_f_d"/>
  <p:tag name="KSO_WM_SLIDE_LAYOUT_CNT" val="1_1_1"/>
  <p:tag name="KSO_WM_SLIDE_POSITION" val="50*104"/>
  <p:tag name="KSO_WM_SLIDE_SIZE" val="621*396"/>
  <p:tag name="KSO_WM_SLIDE_TYPE" val="text"/>
  <p:tag name="KSO_WM_TAG_VERSION" val="1.0"/>
  <p:tag name="KSO_WM_TEMPLATE_CATEGORY" val="custom"/>
  <p:tag name="KSO_WM_TEMPLATE_INDEX" val="172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1"/>
  <p:tag name="KSO_WM_UNIT_COMPATIBLE" val="0"/>
  <p:tag name="KSO_WM_UNIT_HIGHLIGHT" val="0"/>
  <p:tag name="KSO_WM_UNIT_ID" val="custom172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2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1"/>
  <p:tag name="KSO_WM_UNIT_COMPATIBLE" val="0"/>
  <p:tag name="KSO_WM_UNIT_HIGHLIGHT" val="0"/>
  <p:tag name="KSO_WM_UNIT_ID" val="custom172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372"/>
</p:tagLst>
</file>

<file path=ppt/tags/tag19.xml><?xml version="1.0" encoding="utf-8"?>
<p:tagLst xmlns:p="http://schemas.openxmlformats.org/presentationml/2006/main">
  <p:tag name="KSO_WM_BEAUTIFY_FLAG" val="#wm#"/>
  <p:tag name="KSO_WM_SLIDE_ID" val="custom172_2"/>
  <p:tag name="KSO_WM_SLIDE_INDEX" val="2"/>
  <p:tag name="KSO_WM_SLIDE_ITEM_CNT" val="1"/>
  <p:tag name="KSO_WM_SLIDE_LAYOUT" val="a_f"/>
  <p:tag name="KSO_WM_SLIDE_LAYOUT_CNT" val="1_1"/>
  <p:tag name="KSO_WM_SLIDE_POSITION" val="36*101"/>
  <p:tag name="KSO_WM_SLIDE_SIZE" val="649*389"/>
  <p:tag name="KSO_WM_SLIDE_TYPE" val="text"/>
  <p:tag name="KSO_WM_TAG_VERSION" val="1.0"/>
  <p:tag name="KSO_WM_TEMPLATE_CATEGORY" val="custom"/>
  <p:tag name="KSO_WM_TEMPLATE_INDEX" val="172"/>
</p:tagLst>
</file>

<file path=ppt/tags/tag20.xml><?xml version="1.0" encoding="utf-8"?>
<p:tagLst xmlns:p="http://schemas.openxmlformats.org/presentationml/2006/main">
  <p:tag name="KSO_WM_TEMPLATE_CATEGORY" val="custom"/>
  <p:tag name="KSO_WM_TEMPLATE_INDEX" val="172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1"/>
  <p:tag name="KSO_WM_UNIT_COMPATIBLE" val="0"/>
  <p:tag name="KSO_WM_UNIT_HIGHLIGHT" val="0"/>
  <p:tag name="KSO_WM_UNIT_ID" val="custom172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2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1"/>
  <p:tag name="KSO_WM_UNIT_COMPATIBLE" val="0"/>
  <p:tag name="KSO_WM_UNIT_HIGHLIGHT" val="0"/>
  <p:tag name="KSO_WM_UNIT_ID" val="custom172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372"/>
</p:tagLst>
</file>

<file path=ppt/tags/tag23.xml><?xml version="1.0" encoding="utf-8"?>
<p:tagLst xmlns:p="http://schemas.openxmlformats.org/presentationml/2006/main">
  <p:tag name="KSO_WM_BEAUTIFY_FLAG" val="#wm#"/>
  <p:tag name="KSO_WM_SLIDE_ID" val="custom172_2"/>
  <p:tag name="KSO_WM_SLIDE_INDEX" val="2"/>
  <p:tag name="KSO_WM_SLIDE_ITEM_CNT" val="1"/>
  <p:tag name="KSO_WM_SLIDE_LAYOUT" val="a_f"/>
  <p:tag name="KSO_WM_SLIDE_LAYOUT_CNT" val="1_1"/>
  <p:tag name="KSO_WM_SLIDE_POSITION" val="36*101"/>
  <p:tag name="KSO_WM_SLIDE_SIZE" val="649*389"/>
  <p:tag name="KSO_WM_SLIDE_TYPE" val="text"/>
  <p:tag name="KSO_WM_TAG_VERSION" val="1.0"/>
  <p:tag name="KSO_WM_TEMPLATE_CATEGORY" val="custom"/>
  <p:tag name="KSO_WM_TEMPLATE_INDEX" val="172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1"/>
  <p:tag name="KSO_WM_UNIT_COMPATIBLE" val="0"/>
  <p:tag name="KSO_WM_UNIT_HIGHLIGHT" val="0"/>
  <p:tag name="KSO_WM_UNIT_ID" val="custom172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2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72"/>
  <p:tag name="KSO_WM_UNIT_CLEAR" val="1"/>
  <p:tag name="KSO_WM_UNIT_COMPATIBLE" val="0"/>
  <p:tag name="KSO_WM_UNIT_HIGHLIGHT" val="0"/>
  <p:tag name="KSO_WM_UNIT_ID" val="custom172_2*f*1"/>
  <p:tag name="KSO_WM_UNIT_INDEX" val="1"/>
  <p:tag name="KSO_WM_UNIT_LAYERLEVEL" val="1"/>
  <p:tag name="KSO_WM_UNIT_PRESET_TEXT_INDEX" val="5"/>
  <p:tag name="KSO_WM_UNIT_PRESET_TEXT_LEN" val="232"/>
  <p:tag name="KSO_WM_UNIT_TYPE" val="f"/>
  <p:tag name="KSO_WM_UNIT_VALUE" val="372"/>
</p:tagLst>
</file>

<file path=ppt/tags/tag26.xml><?xml version="1.0" encoding="utf-8"?>
<p:tagLst xmlns:p="http://schemas.openxmlformats.org/presentationml/2006/main">
  <p:tag name="KSO_WM_BEAUTIFY_FLAG" val="#wm#"/>
  <p:tag name="KSO_WM_SLIDE_ID" val="custom172_2"/>
  <p:tag name="KSO_WM_SLIDE_INDEX" val="2"/>
  <p:tag name="KSO_WM_SLIDE_ITEM_CNT" val="1"/>
  <p:tag name="KSO_WM_SLIDE_LAYOUT" val="a_f"/>
  <p:tag name="KSO_WM_SLIDE_LAYOUT_CNT" val="1_1"/>
  <p:tag name="KSO_WM_SLIDE_POSITION" val="36*101"/>
  <p:tag name="KSO_WM_SLIDE_SIZE" val="649*389"/>
  <p:tag name="KSO_WM_SLIDE_TYPE" val="text"/>
  <p:tag name="KSO_WM_TAG_VERSION" val="1.0"/>
  <p:tag name="KSO_WM_TEMPLATE_CATEGORY" val="custom"/>
  <p:tag name="KSO_WM_TEMPLATE_INDEX" val="172"/>
</p:tagLst>
</file>

<file path=ppt/tags/tag27.xml><?xml version="1.0" encoding="utf-8"?>
<p:tagLst xmlns:p="http://schemas.openxmlformats.org/presentationml/2006/main">
  <p:tag name="KSO_WM_TEMPLATE_CATEGORY" val="custom"/>
  <p:tag name="KSO_WM_TEMPLATE_INDEX" val="172"/>
</p:tagLst>
</file>

<file path=ppt/tags/tag28.xml><?xml version="1.0" encoding="utf-8"?>
<p:tagLst xmlns:p="http://schemas.openxmlformats.org/presentationml/2006/main">
  <p:tag name="KSO_WM_TEMPLATE_CATEGORY" val="custom"/>
  <p:tag name="KSO_WM_TEMPLATE_INDEX" val="172"/>
</p:tagLst>
</file>

<file path=ppt/tags/tag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A000120141119A01PPBG">
  <a:themeElements>
    <a:clrScheme name="自定义 221">
      <a:dk1>
        <a:srgbClr val="6D6F71"/>
      </a:dk1>
      <a:lt1>
        <a:srgbClr val="FFFFFF"/>
      </a:lt1>
      <a:dk2>
        <a:srgbClr val="6D6F71"/>
      </a:dk2>
      <a:lt2>
        <a:srgbClr val="FFFFFF"/>
      </a:lt2>
      <a:accent1>
        <a:srgbClr val="47B6E7"/>
      </a:accent1>
      <a:accent2>
        <a:srgbClr val="628EE3"/>
      </a:accent2>
      <a:accent3>
        <a:srgbClr val="2BC3B5"/>
      </a:accent3>
      <a:accent4>
        <a:srgbClr val="92D050"/>
      </a:accent4>
      <a:accent5>
        <a:srgbClr val="B81414"/>
      </a:accent5>
      <a:accent6>
        <a:srgbClr val="FFC000"/>
      </a:accent6>
      <a:hlink>
        <a:srgbClr val="00B0F0"/>
      </a:hlink>
      <a:folHlink>
        <a:srgbClr val="AFB2B4"/>
      </a:folHlink>
    </a:clrScheme>
    <a:fontScheme name="自定义 16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29</Slides>
  <Notes>5</Notes>
  <TotalTime>1</TotalTime>
  <HiddenSlides>0</HiddenSlides>
  <MMClips>2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50">
      <vt:lpstr>Arial</vt:lpstr>
      <vt:lpstr>Calibri</vt:lpstr>
      <vt:lpstr>黑体</vt:lpstr>
      <vt:lpstr>Webdings</vt:lpstr>
      <vt:lpstr>Wingdings 2</vt:lpstr>
      <vt:lpstr>幼圆</vt:lpstr>
      <vt:lpstr>宋体</vt:lpstr>
      <vt:lpstr>Monotype Sorts</vt:lpstr>
      <vt:lpstr>华文行楷</vt:lpstr>
      <vt:lpstr>Wingdings</vt:lpstr>
      <vt:lpstr>Tahoma</vt:lpstr>
      <vt:lpstr>Cambria</vt:lpstr>
      <vt:lpstr>Times New Roman</vt:lpstr>
      <vt:lpstr>楷体_GB2312</vt:lpstr>
      <vt:lpstr>隶书</vt:lpstr>
      <vt:lpstr>华文隶书</vt:lpstr>
      <vt:lpstr>华文新魏</vt:lpstr>
      <vt:lpstr>Verdana</vt:lpstr>
      <vt:lpstr>楷体</vt:lpstr>
      <vt:lpstr>方正琥珀简体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那年冬天，祖母死了，父亲的差使也交卸了，正是祸不单行的日子。“祸不单行”具体指什么事？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父亲送儿子上车，前后只说了四句话，请把这四句话找出来。</vt:lpstr>
      <vt:lpstr>        这四句话都很简短，意思也很平常。这样简短平常的话是否缺乏感情？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2024-09-03T03:53:27.857</cp:lastPrinted>
  <dcterms:created xsi:type="dcterms:W3CDTF">2024-09-02T19:53:27Z</dcterms:created>
  <dcterms:modified xsi:type="dcterms:W3CDTF">2024-09-02T19:53:30Z</dcterms:modified>
</cp:coreProperties>
</file>