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601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4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FAF92-F18A-471F-B40B-B2D977624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3B6B8-C7A5-497E-907C-42E4D4693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0C74A-432C-408E-ACCF-1457B2D26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AA0C1-F753-4B0C-B564-D50D8D94A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D0C805-B779-4038-9271-FDA565B92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DE8F5C-4E4A-4154-B53C-4AB544692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9CD31C-3D5F-4831-B911-19A282885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3FF88-4125-4305-95F7-BA6E259B5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79E00-ED1B-4A52-9360-A410E827F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DEB39-153A-43F8-B04D-7231D52E2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E9465-2C20-47E0-89AD-17CFF026D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6003" r:id="rId2"/>
    <p:sldLayoutId id="2147506004" r:id="rId3"/>
    <p:sldLayoutId id="2147506005" r:id="rId4"/>
    <p:sldLayoutId id="2147506006" r:id="rId5"/>
    <p:sldLayoutId id="2147506007" r:id="rId6"/>
    <p:sldLayoutId id="2147506008" r:id="rId7"/>
    <p:sldLayoutId id="2147506009" r:id="rId8"/>
    <p:sldLayoutId id="2147506010" r:id="rId9"/>
    <p:sldLayoutId id="2147506011" r:id="rId10"/>
    <p:sldLayoutId id="214750601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20" Type="http://schemas.openxmlformats.org/officeDocument/2006/relationships/tags" Target="../tags/tag179.xml" /><Relationship Id="rId21" Type="http://schemas.openxmlformats.org/officeDocument/2006/relationships/tags" Target="../tags/tag180.xml" /><Relationship Id="rId22" Type="http://schemas.openxmlformats.org/officeDocument/2006/relationships/tags" Target="../tags/tag181.xml" /><Relationship Id="rId23" Type="http://schemas.openxmlformats.org/officeDocument/2006/relationships/tags" Target="../tags/tag182.xml" /><Relationship Id="rId24" Type="http://schemas.openxmlformats.org/officeDocument/2006/relationships/tags" Target="../tags/tag183.xml" /><Relationship Id="rId25" Type="http://schemas.openxmlformats.org/officeDocument/2006/relationships/tags" Target="../tags/tag184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4315224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医用电子直线加速器质量控制检测规范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设备概述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质量控制检测规范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常见问题及解决方法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质量控制的意义与价值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未来发展趋势与展望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设备概述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医用电子直线加速器的定义</a:t>
            </a:r>
            <a:endParaRPr lang="zh-CN" altLang="en-US"/>
          </a:p>
        </p:txBody>
      </p:sp>
      <p:sp>
        <p:nvSpPr>
          <p:cNvPr id="104905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设备名称：医用电子直线加速器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设备用途：用于放射治疗，产生高能电子束或X射线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设备组成：加速器管、磁控管、电子枪、微波功率源等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工作原理：利用微波电场加速电子，使其获得高能量，然后通过电子束或X射线产生辐射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设备的工作原理</a:t>
            </a:r>
            <a:endParaRPr lang="zh-CN" altLang="en-US"/>
          </a:p>
        </p:txBody>
      </p:sp>
      <p:sp>
        <p:nvSpPr>
          <p:cNvPr id="1049118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2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6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0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4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加速器的能量转换过程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6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加速器的性能指标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8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加速器的基本原理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0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加速器的工作流程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设备的主要结构</a:t>
            </a:r>
            <a:endParaRPr lang="zh-CN" altLang="en-US"/>
          </a:p>
        </p:txBody>
      </p:sp>
      <p:sp>
        <p:nvSpPr>
          <p:cNvPr id="1049180" name="对角圆角矩形 52"/>
          <p:cNvSpPr/>
          <p:nvPr>
            <p:custDataLst>
              <p:tags r:id="rId2"/>
            </p:custDataLst>
          </p:nvPr>
        </p:nvSpPr>
        <p:spPr>
          <a:xfrm>
            <a:off x="697314" y="1495013"/>
            <a:ext cx="5171118" cy="1259470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53"/>
          <p:cNvSpPr/>
          <p:nvPr>
            <p:custDataLst>
              <p:tags r:id="rId3"/>
            </p:custDataLst>
          </p:nvPr>
        </p:nvSpPr>
        <p:spPr>
          <a:xfrm>
            <a:off x="697314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54"/>
          <p:cNvSpPr/>
          <p:nvPr>
            <p:custDataLst>
              <p:tags r:id="rId4"/>
            </p:custDataLst>
          </p:nvPr>
        </p:nvSpPr>
        <p:spPr>
          <a:xfrm>
            <a:off x="1215219" y="1365050"/>
            <a:ext cx="77978" cy="12996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56"/>
          <p:cNvSpPr txBox="1"/>
          <p:nvPr>
            <p:custDataLst>
              <p:tags r:id="rId5"/>
            </p:custDataLst>
          </p:nvPr>
        </p:nvSpPr>
        <p:spPr>
          <a:xfrm>
            <a:off x="1249010" y="1547649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加速管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对角圆角矩形 9"/>
          <p:cNvSpPr/>
          <p:nvPr>
            <p:custDataLst>
              <p:tags r:id="rId6"/>
            </p:custDataLst>
          </p:nvPr>
        </p:nvSpPr>
        <p:spPr>
          <a:xfrm>
            <a:off x="6323436" y="1495013"/>
            <a:ext cx="5171118" cy="1259470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对角圆角矩形 10"/>
          <p:cNvSpPr/>
          <p:nvPr>
            <p:custDataLst>
              <p:tags r:id="rId7"/>
            </p:custDataLst>
          </p:nvPr>
        </p:nvSpPr>
        <p:spPr>
          <a:xfrm>
            <a:off x="6323436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直角三角形 11"/>
          <p:cNvSpPr/>
          <p:nvPr>
            <p:custDataLst>
              <p:tags r:id="rId8"/>
            </p:custDataLst>
          </p:nvPr>
        </p:nvSpPr>
        <p:spPr>
          <a:xfrm>
            <a:off x="6840691" y="1365050"/>
            <a:ext cx="77978" cy="12996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文本框 12"/>
          <p:cNvSpPr txBox="1"/>
          <p:nvPr>
            <p:custDataLst>
              <p:tags r:id="rId9"/>
            </p:custDataLst>
          </p:nvPr>
        </p:nvSpPr>
        <p:spPr>
          <a:xfrm>
            <a:off x="6874482" y="155414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控制系统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对角圆角矩形 5"/>
          <p:cNvSpPr/>
          <p:nvPr>
            <p:custDataLst>
              <p:tags r:id="rId10"/>
            </p:custDataLst>
          </p:nvPr>
        </p:nvSpPr>
        <p:spPr>
          <a:xfrm>
            <a:off x="697314" y="3206633"/>
            <a:ext cx="5171118" cy="1259470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对角圆角矩形 6"/>
          <p:cNvSpPr/>
          <p:nvPr>
            <p:custDataLst>
              <p:tags r:id="rId11"/>
            </p:custDataLst>
          </p:nvPr>
        </p:nvSpPr>
        <p:spPr>
          <a:xfrm>
            <a:off x="697314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直角三角形 7"/>
          <p:cNvSpPr/>
          <p:nvPr>
            <p:custDataLst>
              <p:tags r:id="rId12"/>
            </p:custDataLst>
          </p:nvPr>
        </p:nvSpPr>
        <p:spPr>
          <a:xfrm>
            <a:off x="1215219" y="3076670"/>
            <a:ext cx="77978" cy="12996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文本框 8"/>
          <p:cNvSpPr txBox="1"/>
          <p:nvPr>
            <p:custDataLst>
              <p:tags r:id="rId13"/>
            </p:custDataLst>
          </p:nvPr>
        </p:nvSpPr>
        <p:spPr>
          <a:xfrm>
            <a:off x="1249010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磁控管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对角圆角矩形 14"/>
          <p:cNvSpPr/>
          <p:nvPr>
            <p:custDataLst>
              <p:tags r:id="rId14"/>
            </p:custDataLst>
          </p:nvPr>
        </p:nvSpPr>
        <p:spPr>
          <a:xfrm>
            <a:off x="6323436" y="3206633"/>
            <a:ext cx="5171118" cy="1259470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对角圆角矩形 18"/>
          <p:cNvSpPr/>
          <p:nvPr>
            <p:custDataLst>
              <p:tags r:id="rId15"/>
            </p:custDataLst>
          </p:nvPr>
        </p:nvSpPr>
        <p:spPr>
          <a:xfrm>
            <a:off x="6323436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直角三角形 19"/>
          <p:cNvSpPr/>
          <p:nvPr>
            <p:custDataLst>
              <p:tags r:id="rId16"/>
            </p:custDataLst>
          </p:nvPr>
        </p:nvSpPr>
        <p:spPr>
          <a:xfrm>
            <a:off x="6840691" y="3076670"/>
            <a:ext cx="77978" cy="129964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文本框 20"/>
          <p:cNvSpPr txBox="1"/>
          <p:nvPr>
            <p:custDataLst>
              <p:tags r:id="rId17"/>
            </p:custDataLst>
          </p:nvPr>
        </p:nvSpPr>
        <p:spPr>
          <a:xfrm>
            <a:off x="6874482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冷却系统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对角圆角矩形 15"/>
          <p:cNvSpPr/>
          <p:nvPr>
            <p:custDataLst>
              <p:tags r:id="rId18"/>
            </p:custDataLst>
          </p:nvPr>
        </p:nvSpPr>
        <p:spPr>
          <a:xfrm>
            <a:off x="697314" y="4918253"/>
            <a:ext cx="5171118" cy="1259470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对角圆角矩形 16"/>
          <p:cNvSpPr/>
          <p:nvPr>
            <p:custDataLst>
              <p:tags r:id="rId19"/>
            </p:custDataLst>
          </p:nvPr>
        </p:nvSpPr>
        <p:spPr>
          <a:xfrm>
            <a:off x="697314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直角三角形 17"/>
          <p:cNvSpPr/>
          <p:nvPr>
            <p:custDataLst>
              <p:tags r:id="rId20"/>
            </p:custDataLst>
          </p:nvPr>
        </p:nvSpPr>
        <p:spPr>
          <a:xfrm>
            <a:off x="1215219" y="4783091"/>
            <a:ext cx="77978" cy="12996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文本框 27"/>
          <p:cNvSpPr txBox="1"/>
          <p:nvPr>
            <p:custDataLst>
              <p:tags r:id="rId21"/>
            </p:custDataLst>
          </p:nvPr>
        </p:nvSpPr>
        <p:spPr>
          <a:xfrm>
            <a:off x="1249010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微波功率源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对角圆角矩形 22"/>
          <p:cNvSpPr/>
          <p:nvPr>
            <p:custDataLst>
              <p:tags r:id="rId22"/>
            </p:custDataLst>
          </p:nvPr>
        </p:nvSpPr>
        <p:spPr>
          <a:xfrm>
            <a:off x="6323436" y="4918253"/>
            <a:ext cx="5171118" cy="1259470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对角圆角矩形 23"/>
          <p:cNvSpPr/>
          <p:nvPr>
            <p:custDataLst>
              <p:tags r:id="rId23"/>
            </p:custDataLst>
          </p:nvPr>
        </p:nvSpPr>
        <p:spPr>
          <a:xfrm>
            <a:off x="6323436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直角三角形 24"/>
          <p:cNvSpPr/>
          <p:nvPr>
            <p:custDataLst>
              <p:tags r:id="rId24"/>
            </p:custDataLst>
          </p:nvPr>
        </p:nvSpPr>
        <p:spPr>
          <a:xfrm>
            <a:off x="6840691" y="4783091"/>
            <a:ext cx="77978" cy="129964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文本框 25"/>
          <p:cNvSpPr txBox="1"/>
          <p:nvPr>
            <p:custDataLst>
              <p:tags r:id="rId25"/>
            </p:custDataLst>
          </p:nvPr>
        </p:nvSpPr>
        <p:spPr>
          <a:xfrm>
            <a:off x="6874482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真空系统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质量控制检测规范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检测前的准备工作</a:t>
            </a:r>
            <a:endParaRPr lang="zh-CN" altLang="en-US"/>
          </a:p>
        </p:txBody>
      </p:sp>
      <p:sp>
        <p:nvSpPr>
          <p:cNvPr id="104934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制定检测计划：明确检测项目、检测方法、检测步骤和检测周期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确认检测设备：确保检测设备完好，符合检测要求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准备检测样品：选择具有代表性的样品进行检测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培训检测人员：确保检测人员熟悉检测设备操作和检测方法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检测设备的校准与检定</a:t>
            </a:r>
            <a:endParaRPr lang="zh-CN" altLang="en-US"/>
          </a:p>
        </p:txBody>
      </p:sp>
      <p:sp>
        <p:nvSpPr>
          <p:cNvPr id="104941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校准与检定的目的：确保检测设备的准确性和可靠性，提高检测结果的准确性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校准与检定的周期：根据设备的使用频率、精度要求等因素确定，一般每年至少进行一次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校准与检定的方法：采用标准器具对设备进行校准，确保设备符合相关标准和规范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校准与检定的记录：对校准和检定的结果进行记录，以便后续追溯和评估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检测环境的控制</a:t>
            </a:r>
            <a:endParaRPr lang="zh-CN" altLang="en-US"/>
          </a:p>
        </p:txBody>
      </p:sp>
      <p:sp>
        <p:nvSpPr>
          <p:cNvPr id="104947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7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温度和湿度控制：确保检测环境的稳定性和准确性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8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空气洁净度控制：满足检测要求，减少外部因素干扰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8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8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电磁干扰控制：保证检测结果的准确性和可靠性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9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安全防护措施：确保检测人员的安全和健康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检测项目及方法</a:t>
            </a:r>
            <a:endParaRPr lang="zh-CN" altLang="en-US"/>
          </a:p>
        </p:txBody>
      </p:sp>
      <p:sp>
        <p:nvSpPr>
          <p:cNvPr id="1049536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40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4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48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2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设备安全性检测：检查设备的安全性、稳定性和可靠性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4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设备维护与保养检测：对设备的维护和保养情况进行检查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6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加速器性能检测：包括能量、剂量、稳定性等指标的检测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8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射线质量检测：对不同能量的射线进行质量评估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https://d.book118.com/416043152242010030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87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+中文标题</vt:lpstr>
      <vt:lpstr>Office Theme</vt:lpstr>
      <vt:lpstr>医用电子直线加速器质量控制检测规范</vt:lpstr>
      <vt:lpstr>目录</vt:lpstr>
      <vt:lpstr>添加章节标题</vt:lpstr>
      <vt:lpstr>设备概述</vt:lpstr>
      <vt:lpstr>医用电子直线加速器的定义</vt:lpstr>
      <vt:lpstr>设备的工作原理</vt:lpstr>
      <vt:lpstr>设备的主要结构</vt:lpstr>
      <vt:lpstr>质量控制检测规范</vt:lpstr>
      <vt:lpstr>检测前的准备工作</vt:lpstr>
      <vt:lpstr>检测设备的校准与检定</vt:lpstr>
      <vt:lpstr>检测环境的控制</vt:lpstr>
      <vt:lpstr>检测项目及方法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2024-08-29T07:05:11.156</cp:lastPrinted>
  <dcterms:created xsi:type="dcterms:W3CDTF">2024-08-28T23:05:11Z</dcterms:created>
  <dcterms:modified xsi:type="dcterms:W3CDTF">2024-08-28T23:05:13Z</dcterms:modified>
</cp:coreProperties>
</file>