
<file path=[Content_Types].xml><?xml version="1.0" encoding="utf-8"?>
<Types xmlns="http://schemas.openxmlformats.org/package/2006/content-types">
  <Default Extension="rels" ContentType="application/vnd.openxmlformats-package.relationships+xml"/>
  <Default Extension="xml" ContentType="application/xml"/>
  <Default Extension="jpeg" ContentType="image/jpeg"/>
  <Override PartName="/docProps/app.xml" ContentType="application/vnd.openxmlformats-officedocument.extended-properties+xml"/>
  <Override PartName="/docProps/core.xml" ContentType="application/vnd.openxmlformats-package.core-properties+xml"/>
  <Override PartName="/ppt/presentation.xml" ContentType="application/vnd.openxmlformats-officedocument.presentationml.presentation.main+xml"/>
  <Override PartName="/ppt/presProps.xml" ContentType="application/vnd.openxmlformats-officedocument.presentationml.presProps+xml"/>
  <Override PartName="/ppt/slideLayouts/slideLayout1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ppt/slideLayouts/slideLayout12.xml" ContentType="application/vnd.openxmlformats-officedocument.presentationml.slideLayout+xml"/>
  <Override PartName="/ppt/slideLayouts/slideLayout13.xml" ContentType="application/vnd.openxmlformats-officedocument.presentationml.slideLayout+xml"/>
  <Override PartName="/ppt/slideLayouts/slideLayout14.xml" ContentType="application/vnd.openxmlformats-officedocument.presentationml.slideLayout+xml"/>
  <Override PartName="/ppt/slideLayouts/slideLayout15.xml" ContentType="application/vnd.openxmlformats-officedocument.presentationml.slideLayout+xml"/>
  <Override PartName="/ppt/slideLayouts/slideLayout16.xml" ContentType="application/vnd.openxmlformats-officedocument.presentationml.slideLayout+xml"/>
  <Override PartName="/ppt/slideLayouts/slideLayout17.xml" ContentType="application/vnd.openxmlformats-officedocument.presentationml.slideLayout+xml"/>
  <Override PartName="/ppt/slideLayouts/slideLayout18.xml" ContentType="application/vnd.openxmlformats-officedocument.presentationml.slideLayout+xml"/>
  <Override PartName="/ppt/slideLayouts/slideLayout19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20.xml" ContentType="application/vnd.openxmlformats-officedocument.presentationml.slideLayout+xml"/>
  <Override PartName="/ppt/slideLayouts/slideLayout21.xml" ContentType="application/vnd.openxmlformats-officedocument.presentationml.slideLayout+xml"/>
  <Override PartName="/ppt/slideLayouts/slideLayout2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Masters/slideMaster1.xml" ContentType="application/vnd.openxmlformats-officedocument.presentationml.slideMaster+xml"/>
  <Override PartName="/ppt/slideMasters/slideMaster2.xml" ContentType="application/vnd.openxmlformats-officedocument.presentationml.slideMaster+xml"/>
  <Override PartName="/ppt/slides/slide1.xml" ContentType="application/vnd.openxmlformats-officedocument.presentationml.slide+xml"/>
  <Override PartName="/ppt/slides/slide10.xml" ContentType="application/vnd.openxmlformats-officedocument.presentationml.slide+xml"/>
  <Override PartName="/ppt/slides/slide11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slides/slide9.xml" ContentType="application/vnd.openxmlformats-officedocument.presentationml.slide+xml"/>
  <Override PartName="/ppt/tableStyles.xml" ContentType="application/vnd.openxmlformats-officedocument.presentationml.tableStyles+xml"/>
  <Override PartName="/ppt/tags/tag1.xml" ContentType="application/vnd.openxmlformats-officedocument.presentationml.tags+xml"/>
  <Override PartName="/ppt/theme/theme1.xml" ContentType="application/vnd.openxmlformats-officedocument.theme+xml"/>
  <Override PartName="/ppt/theme/theme2.xml" ContentType="application/vnd.openxmlformats-officedocument.theme+xml"/>
  <Override PartName="/ppt/viewProps.xml" ContentType="application/vnd.openxmlformats-officedocument.presentationml.viewProps+xml"/>
</Types>
</file>

<file path=_rels/.rels>&#65279;<?xml version="1.0" encoding="utf-8" standalone="yes"?><Relationships xmlns="http://schemas.openxmlformats.org/package/2006/relationships"><Relationship Id="rId1" Type="http://schemas.openxmlformats.org/officeDocument/2006/relationships/officeDocument" Target="ppt/presentation.xml" /><Relationship Id="rId2" Type="http://schemas.openxmlformats.org/package/2006/relationships/metadata/core-properties" Target="docProps/core.xml" /><Relationship Id="rId3" Type="http://schemas.openxmlformats.org/officeDocument/2006/relationships/extended-properties" Target="docProps/app.xml" /><Relationship Id="rId4" Type="http://schemas.openxmlformats.org/package/2006/relationships/metadata/thumbnail" Target="docProps/thumbnail.jpeg" /></Relationships>
</file>

<file path=ppt/presentation.xml><?xml version="1.0" encoding="utf-8"?>
<p:presentation xmlns:r="http://schemas.openxmlformats.org/officeDocument/2006/relationships" xmlns:a="http://schemas.openxmlformats.org/drawingml/2006/main" xmlns:p="http://schemas.openxmlformats.org/presentationml/2006/main" saveSubsetFonts="1">
  <p:sldMasterIdLst>
    <p:sldMasterId id="2147483648" r:id="rId1"/>
    <p:sldMasterId id="2147483671" r:id="rId2"/>
  </p:sldMasterIdLst>
  <p:sldIdLst>
    <p:sldId id="259" r:id="rId3"/>
    <p:sldId id="262" r:id="rId4"/>
    <p:sldId id="265" r:id="rId5"/>
    <p:sldId id="268" r:id="rId6"/>
    <p:sldId id="271" r:id="rId7"/>
    <p:sldId id="274" r:id="rId8"/>
    <p:sldId id="277" r:id="rId9"/>
    <p:sldId id="280" r:id="rId10"/>
    <p:sldId id="283" r:id="rId11"/>
    <p:sldId id="286" r:id="rId12"/>
    <p:sldId id="288" r:id="rId13"/>
  </p:sldIdLst>
  <p:sldSz cx="12192000" cy="6858000"/>
  <p:notesSz cx="6858000" cy="9144000"/>
  <p:custDataLst>
    <p:tags r:id="rId14"/>
  </p:custDataLst>
  <p:defaultTextStyle>
    <a:defPPr>
      <a:defRPr lang="en-US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presProps.xml><?xml version="1.0" encoding="utf-8"?>
<p:presentationPr xmlns:r="http://schemas.openxmlformats.org/officeDocument/2006/relationships" xmlns:a="http://schemas.openxmlformats.org/drawingml/2006/main" xmlns:p="http://schemas.openxmlformats.org/presentationml/2006/main">
  <p:showPr showNarration="1">
    <p:present/>
  </p:showPr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220"/>
    </p:ext>
    <p:ext uri="{FD5EFAAD-0ECE-453E-9831-46B23BE46B34}">
      <p15:chartTrackingRefBased xmlns:p15="http://schemas.microsoft.com/office/powerpoint/2012/main" val="1"/>
    </p:ext>
    <p:ext uri="{1BD7E111-0CB8-44D6-8891-C1BB2F81B7CC}">
      <p1710:readonlyRecommended xmlns:p1710="http://schemas.microsoft.com/office/powerpoint/2017/10/main" val="0"/>
    </p:ext>
  </p:extLst>
</p:presentationPr>
</file>

<file path=ppt/tableStyles.xml><?xml version="1.0" encoding="utf-8"?>
<a:tblStyleLst xmlns:r="http://schemas.openxmlformats.org/officeDocument/2006/relationships"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 showOutlineIcons="0" horzBarState="maximized">
    <p:restoredLeft sz="16000"/>
    <p:restoredTop sz="0"/>
  </p:normalViewPr>
  <p:slideViewPr>
    <p:cSldViewPr>
      <p:cViewPr>
        <p:scale>
          <a:sx n="73" d="100"/>
          <a:sy n="73" d="100"/>
        </p:scale>
        <p:origin x="0" y="0"/>
      </p:cViewPr>
    </p:cSldViewPr>
  </p:slideViewPr>
  <p:notesViewPr>
    <p:cSldViewPr>
      <p:cViewPr>
        <p:scale>
          <a:sx n="1" d="100"/>
          <a:sy n="1" d="100"/>
        </p:scale>
        <p:origin x="0" y="0"/>
      </p:cViewPr>
    </p:cSldViewPr>
  </p:notesViewPr>
</p:viewPr>
</file>

<file path=ppt/_rels/presentation.xml.rels>&#65279;<?xml version="1.0" encoding="utf-8" standalone="yes"?><Relationships xmlns="http://schemas.openxmlformats.org/package/2006/relationships"><Relationship Id="rId1" Type="http://schemas.openxmlformats.org/officeDocument/2006/relationships/slideMaster" Target="slideMasters/slideMaster1.xml" /><Relationship Id="rId10" Type="http://schemas.openxmlformats.org/officeDocument/2006/relationships/slide" Target="slides/slide8.xml" /><Relationship Id="rId11" Type="http://schemas.openxmlformats.org/officeDocument/2006/relationships/slide" Target="slides/slide9.xml" /><Relationship Id="rId12" Type="http://schemas.openxmlformats.org/officeDocument/2006/relationships/slide" Target="slides/slide10.xml" /><Relationship Id="rId13" Type="http://schemas.openxmlformats.org/officeDocument/2006/relationships/slide" Target="slides/slide11.xml" /><Relationship Id="rId14" Type="http://schemas.openxmlformats.org/officeDocument/2006/relationships/tags" Target="tags/tag1.xml" /><Relationship Id="rId15" Type="http://schemas.openxmlformats.org/officeDocument/2006/relationships/presProps" Target="presProps.xml" /><Relationship Id="rId16" Type="http://schemas.openxmlformats.org/officeDocument/2006/relationships/viewProps" Target="viewProps.xml" /><Relationship Id="rId17" Type="http://schemas.openxmlformats.org/officeDocument/2006/relationships/theme" Target="theme/theme1.xml" /><Relationship Id="rId18" Type="http://schemas.openxmlformats.org/officeDocument/2006/relationships/tableStyles" Target="tableStyles.xml" /><Relationship Id="rId2" Type="http://schemas.openxmlformats.org/officeDocument/2006/relationships/slideMaster" Target="slideMasters/slideMaster2.xml" /><Relationship Id="rId3" Type="http://schemas.openxmlformats.org/officeDocument/2006/relationships/slide" Target="slides/slide1.xml" /><Relationship Id="rId4" Type="http://schemas.openxmlformats.org/officeDocument/2006/relationships/slide" Target="slides/slide2.xml" /><Relationship Id="rId5" Type="http://schemas.openxmlformats.org/officeDocument/2006/relationships/slide" Target="slides/slide3.xml" /><Relationship Id="rId6" Type="http://schemas.openxmlformats.org/officeDocument/2006/relationships/slide" Target="slides/slide4.xml" /><Relationship Id="rId7" Type="http://schemas.openxmlformats.org/officeDocument/2006/relationships/slide" Target="slides/slide5.xml" /><Relationship Id="rId8" Type="http://schemas.openxmlformats.org/officeDocument/2006/relationships/slide" Target="slides/slide6.xml" /><Relationship Id="rId9" Type="http://schemas.openxmlformats.org/officeDocument/2006/relationships/slide" Target="slides/slide7.xml" /></Relationships>
</file>

<file path=ppt/slideLayouts/_rels/slideLayout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3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4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5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6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7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8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9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0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3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4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5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6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7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8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9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20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2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2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slideLayout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" preserve="1">
  <p:cSld name="Title Slide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ctr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Subtitle 2" title=""/>
          <p:cNvSpPr>
            <a:spLocks noGrp="1"/>
          </p:cNvSpPr>
          <p:nvPr>
            <p:ph type="subTitle" idx="1"/>
          </p:nvPr>
        </p:nvSpPr>
        <p:spPr/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subtitle style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0BD1B18B-14E0-42C7-9F21-09F44527D35B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" preserve="1">
  <p:cSld name="Title and Conten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DFB97212-7296-48F3-87AE-A8164884D608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3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secHead" preserve="1">
  <p:cSld name="Section Header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t"/>
          <a:lstStyle>
            <a:lvl1pPr algn="l">
              <a:defRPr sz="4000" b="1" cap="all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/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20E7FDE2-547E-4E6F-8B89-B5037DC36F99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4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Obj" preserve="1">
  <p:cSld name="Two Conten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sz="half" idx="1"/>
          </p:nvPr>
        </p:nvSpPr>
        <p:spPr/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Content Placeholder 3" title=""/>
          <p:cNvSpPr>
            <a:spLocks noGrp="1"/>
          </p:cNvSpPr>
          <p:nvPr>
            <p:ph sz="half" idx="2"/>
          </p:nvPr>
        </p:nvSpPr>
        <p:spPr/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32728219-062D-4A86-BD30-D5124C55236D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5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TxTwoObj" preserve="1">
  <p:cSld name="Comparis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/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4" name="Content Placeholder 3" title=""/>
          <p:cNvSpPr>
            <a:spLocks noGrp="1"/>
          </p:cNvSpPr>
          <p:nvPr>
            <p:ph sz="half" idx="2"/>
          </p:nvPr>
        </p:nvSpPr>
        <p:spPr/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Text Placeholder 4" title=""/>
          <p:cNvSpPr>
            <a:spLocks noGrp="1"/>
          </p:cNvSpPr>
          <p:nvPr>
            <p:ph type="body" sz="quarter" idx="3"/>
          </p:nvPr>
        </p:nvSpPr>
        <p:spPr/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6" name="Content Placeholder 5" title=""/>
          <p:cNvSpPr>
            <a:spLocks noGrp="1"/>
          </p:cNvSpPr>
          <p:nvPr>
            <p:ph sz="quarter" idx="4"/>
          </p:nvPr>
        </p:nvSpPr>
        <p:spPr/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7" name="Date Placeholder 6" title=""/>
          <p:cNvSpPr>
            <a:spLocks noGrp="1"/>
          </p:cNvSpPr>
          <p:nvPr>
            <p:ph type="dt" sz="half" idx="5"/>
          </p:nvPr>
        </p:nvSpPr>
        <p:spPr/>
        <p:txBody>
          <a:bodyPr/>
          <a:lstStyle/>
          <a:p>
            <a:fld id="{D29584C7-C1EC-417A-A1B9-0CE753B3FFF3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8" name="Footer Placeholder 7" title=""/>
          <p:cNvSpPr>
            <a:spLocks noGrp="1"/>
          </p:cNvSpPr>
          <p:nvPr>
            <p:ph type="ftr" sz="quarter" idx="6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9" name="Slide Number Placeholder 8" title=""/>
          <p:cNvSpPr>
            <a:spLocks noGrp="1"/>
          </p:cNvSpPr>
          <p:nvPr>
            <p:ph type="sldNum" sz="quarter" idx="7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6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Only" preserve="1">
  <p:cSld name="Title Only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Date Placeholder 2" title=""/>
          <p:cNvSpPr>
            <a:spLocks noGrp="1"/>
          </p:cNvSpPr>
          <p:nvPr>
            <p:ph type="dt" sz="half" idx="1"/>
          </p:nvPr>
        </p:nvSpPr>
        <p:spPr/>
        <p:txBody>
          <a:bodyPr/>
          <a:lstStyle/>
          <a:p>
            <a:fld id="{9FFC6B84-4C6B-46BE-9DFE-606D89AEB2F7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4" name="Footer Placeholder 3" title=""/>
          <p:cNvSpPr>
            <a:spLocks noGrp="1"/>
          </p:cNvSpPr>
          <p:nvPr>
            <p:ph type="ftr" sz="quarter" idx="2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5" name="Slide Number Placeholder 4" title=""/>
          <p:cNvSpPr>
            <a:spLocks noGrp="1"/>
          </p:cNvSpPr>
          <p:nvPr>
            <p:ph type="sldNum" sz="quarter" idx="3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7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blank" preserve="1">
  <p:cSld name="Blank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Date Placeholder 1" title=""/>
          <p:cNvSpPr>
            <a:spLocks noGrp="1"/>
          </p:cNvSpPr>
          <p:nvPr>
            <p:ph type="dt" sz="half"/>
          </p:nvPr>
        </p:nvSpPr>
        <p:spPr/>
        <p:txBody>
          <a:bodyPr/>
          <a:lstStyle/>
          <a:p>
            <a:fld id="{06C4DD2B-2761-40EC-B329-5F29C8B9CDF6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3" name="Footer Placeholder 2" title=""/>
          <p:cNvSpPr>
            <a:spLocks noGrp="1"/>
          </p:cNvSpPr>
          <p:nvPr>
            <p:ph type="ftr" sz="quarter" idx="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4" name="Slide Number Placeholder 3" title=""/>
          <p:cNvSpPr>
            <a:spLocks noGrp="1"/>
          </p:cNvSpPr>
          <p:nvPr>
            <p:ph type="sldNum" sz="quarter" idx="2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8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Tx" preserve="1">
  <p:cSld name="Content with Capti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idx="1"/>
          </p:nvPr>
        </p:nvSpPr>
        <p:spPr/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Text Placeholder 3" title=""/>
          <p:cNvSpPr>
            <a:spLocks noGrp="1"/>
          </p:cNvSpPr>
          <p:nvPr>
            <p:ph type="body" sz="half" idx="2"/>
          </p:nvPr>
        </p:nvSpPr>
        <p:spPr/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E7E8DA5A-F8B8-4BAB-A404-70C357FDC6FB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9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picTx" preserve="1">
  <p:cSld name="Picture with Capti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Picture Placeholder 2" title=""/>
          <p:cNvSpPr>
            <a:spLocks noGrp="1"/>
          </p:cNvSpPr>
          <p:nvPr>
            <p:ph type="pic" idx="1"/>
          </p:nvPr>
        </p:nvSpPr>
        <p:spPr/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en-US"/>
          </a:p>
        </p:txBody>
      </p:sp>
      <p:sp>
        <p:nvSpPr>
          <p:cNvPr id="4" name="Text Placeholder 3" title=""/>
          <p:cNvSpPr>
            <a:spLocks noGrp="1"/>
          </p:cNvSpPr>
          <p:nvPr>
            <p:ph type="body" sz="half" idx="2"/>
          </p:nvPr>
        </p:nvSpPr>
        <p:spPr/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A0E8F511-0915-4060-8371-2A8C73287FB2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0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x" preserve="1">
  <p:cSld name="Title and Vertical Tex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 title="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49C0099C-A679-4C28-965A-D1745B92D1E0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itleAndTx" preserve="1">
  <p:cSld name="Vertical Title and Tex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Vertical Title 1" title=""/>
          <p:cNvSpPr>
            <a:spLocks noGrp="1"/>
          </p:cNvSpPr>
          <p:nvPr>
            <p:ph type="title" orient="vert"/>
          </p:nvPr>
        </p:nvSpPr>
        <p:spPr/>
        <p:txBody>
          <a:bodyPr vert="eaVert"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 title="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BF1427B1-2786-4290-BF5E-659D67CE9757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" preserve="1">
  <p:cSld name="Title Slide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ctrTitle"/>
          </p:nvPr>
        </p:nvSpPr>
        <p:spPr>
          <a:xfrm>
            <a:off x="685800" y="2130425"/>
            <a:ext cx="7772400" cy="1470025"/>
          </a:xfrm>
        </p:spPr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Subtitle 2"/>
          <p:cNvSpPr>
            <a:spLocks noGrp="1"/>
          </p:cNvSpPr>
          <p:nvPr>
            <p:ph type="subTitle" idx="1"/>
          </p:nvPr>
        </p:nvSpPr>
        <p:spPr>
          <a:xfrm>
            <a:off x="1371600" y="3886200"/>
            <a:ext cx="6400800" cy="1752600"/>
          </a:xfrm>
        </p:spPr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subtitle style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3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" preserve="1">
  <p:cSld name="Title and Conten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4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secHead" preserve="1">
  <p:cSld name="Section Header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722313" y="4406900"/>
            <a:ext cx="7772400" cy="1362075"/>
          </a:xfrm>
        </p:spPr>
        <p:txBody>
          <a:bodyPr anchor="t"/>
          <a:lstStyle>
            <a:lvl1pPr algn="l">
              <a:defRPr sz="4000" b="1" cap="all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722313" y="2906713"/>
            <a:ext cx="7772400" cy="1500187"/>
          </a:xfrm>
        </p:spPr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5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Obj" preserve="1">
  <p:cSld name="Two Conten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sz="half" idx="1"/>
          </p:nvPr>
        </p:nvSpPr>
        <p:spPr>
          <a:xfrm>
            <a:off x="457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4648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6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TxTwoObj" preserve="1">
  <p:cSld name="Comparison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>
            <a:lvl1pPr>
              <a:defRPr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457200" y="1535113"/>
            <a:ext cx="4040188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457200" y="2174875"/>
            <a:ext cx="4040188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Text Placeholder 4"/>
          <p:cNvSpPr>
            <a:spLocks noGrp="1"/>
          </p:cNvSpPr>
          <p:nvPr>
            <p:ph type="body" sz="quarter" idx="3"/>
          </p:nvPr>
        </p:nvSpPr>
        <p:spPr>
          <a:xfrm>
            <a:off x="4645025" y="1535113"/>
            <a:ext cx="4041775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6" name="Content Placeholder 5"/>
          <p:cNvSpPr>
            <a:spLocks noGrp="1"/>
          </p:cNvSpPr>
          <p:nvPr>
            <p:ph sz="quarter" idx="4"/>
          </p:nvPr>
        </p:nvSpPr>
        <p:spPr>
          <a:xfrm>
            <a:off x="4645025" y="2174875"/>
            <a:ext cx="4041775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7" name="Date Placeholder 6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8" name="Footer Placeholder 7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9" name="Slide Number Placeholder 8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7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Only" preserve="1">
  <p:cSld name="Title Only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Date Placeholder 2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4" name="Footer Placeholder 3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5" name="Slide Number Placeholder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8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blank" preserve="1">
  <p:cSld name="Blank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Date Placeholder 1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3" name="Footer Placeholder 2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9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Tx" preserve="1">
  <p:cSld name="Content with Caption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457200" y="273050"/>
            <a:ext cx="3008313" cy="1162050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3575050" y="273050"/>
            <a:ext cx="5111750" cy="5853113"/>
          </a:xfrm>
        </p:spPr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457200" y="1435100"/>
            <a:ext cx="3008313" cy="4691063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0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picTx" preserve="1">
  <p:cSld name="Picture with Caption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1792288" y="4800600"/>
            <a:ext cx="5486400" cy="566738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Picture Placeholder 2"/>
          <p:cNvSpPr>
            <a:spLocks noGrp="1"/>
          </p:cNvSpPr>
          <p:nvPr>
            <p:ph type="pic" idx="1"/>
          </p:nvPr>
        </p:nvSpPr>
        <p:spPr>
          <a:xfrm>
            <a:off x="1792288" y="612775"/>
            <a:ext cx="5486400" cy="4114800"/>
          </a:xfrm>
        </p:spPr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en-US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1792288" y="5367338"/>
            <a:ext cx="5486400" cy="804862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x" preserve="1">
  <p:cSld name="Title and Vertical Tex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itleAndTx" preserve="1">
  <p:cSld name="Vertical Title and Tex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Vertical Title 1"/>
          <p:cNvSpPr>
            <a:spLocks noGrp="1"/>
          </p:cNvSpPr>
          <p:nvPr>
            <p:ph type="title" orient="vert"/>
          </p:nvPr>
        </p:nvSpPr>
        <p:spPr>
          <a:xfrm>
            <a:off x="6629400" y="274638"/>
            <a:ext cx="2057400" cy="5851525"/>
          </a:xfrm>
        </p:spPr>
        <p:txBody>
          <a:bodyPr vert="eaVert"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>
          <a:xfrm>
            <a:off x="457200" y="274638"/>
            <a:ext cx="6019800" cy="5851525"/>
          </a:xfrm>
        </p:spPr>
        <p:txBody>
          <a:bodyPr vert="eaVert"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Masters/_rels/slideMaster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.xml" /><Relationship Id="rId10" Type="http://schemas.openxmlformats.org/officeDocument/2006/relationships/slideLayout" Target="../slideLayouts/slideLayout10.xml" /><Relationship Id="rId11" Type="http://schemas.openxmlformats.org/officeDocument/2006/relationships/slideLayout" Target="../slideLayouts/slideLayout11.xml" /><Relationship Id="rId12" Type="http://schemas.openxmlformats.org/officeDocument/2006/relationships/theme" Target="../theme/theme1.xml" /><Relationship Id="rId2" Type="http://schemas.openxmlformats.org/officeDocument/2006/relationships/slideLayout" Target="../slideLayouts/slideLayout2.xml" /><Relationship Id="rId3" Type="http://schemas.openxmlformats.org/officeDocument/2006/relationships/slideLayout" Target="../slideLayouts/slideLayout3.xml" /><Relationship Id="rId4" Type="http://schemas.openxmlformats.org/officeDocument/2006/relationships/slideLayout" Target="../slideLayouts/slideLayout4.xml" /><Relationship Id="rId5" Type="http://schemas.openxmlformats.org/officeDocument/2006/relationships/slideLayout" Target="../slideLayouts/slideLayout5.xml" /><Relationship Id="rId6" Type="http://schemas.openxmlformats.org/officeDocument/2006/relationships/slideLayout" Target="../slideLayouts/slideLayout6.xml" /><Relationship Id="rId7" Type="http://schemas.openxmlformats.org/officeDocument/2006/relationships/slideLayout" Target="../slideLayouts/slideLayout7.xml" /><Relationship Id="rId8" Type="http://schemas.openxmlformats.org/officeDocument/2006/relationships/slideLayout" Target="../slideLayouts/slideLayout8.xml" /><Relationship Id="rId9" Type="http://schemas.openxmlformats.org/officeDocument/2006/relationships/slideLayout" Target="../slideLayouts/slideLayout9.xml" /></Relationships>
</file>

<file path=ppt/slideMasters/_rels/slideMaster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2.xml" /><Relationship Id="rId10" Type="http://schemas.openxmlformats.org/officeDocument/2006/relationships/slideLayout" Target="../slideLayouts/slideLayout21.xml" /><Relationship Id="rId11" Type="http://schemas.openxmlformats.org/officeDocument/2006/relationships/slideLayout" Target="../slideLayouts/slideLayout22.xml" /><Relationship Id="rId12" Type="http://schemas.openxmlformats.org/officeDocument/2006/relationships/theme" Target="../theme/theme2.xml" /><Relationship Id="rId2" Type="http://schemas.openxmlformats.org/officeDocument/2006/relationships/slideLayout" Target="../slideLayouts/slideLayout13.xml" /><Relationship Id="rId3" Type="http://schemas.openxmlformats.org/officeDocument/2006/relationships/slideLayout" Target="../slideLayouts/slideLayout14.xml" /><Relationship Id="rId4" Type="http://schemas.openxmlformats.org/officeDocument/2006/relationships/slideLayout" Target="../slideLayouts/slideLayout15.xml" /><Relationship Id="rId5" Type="http://schemas.openxmlformats.org/officeDocument/2006/relationships/slideLayout" Target="../slideLayouts/slideLayout16.xml" /><Relationship Id="rId6" Type="http://schemas.openxmlformats.org/officeDocument/2006/relationships/slideLayout" Target="../slideLayouts/slideLayout17.xml" /><Relationship Id="rId7" Type="http://schemas.openxmlformats.org/officeDocument/2006/relationships/slideLayout" Target="../slideLayouts/slideLayout18.xml" /><Relationship Id="rId8" Type="http://schemas.openxmlformats.org/officeDocument/2006/relationships/slideLayout" Target="../slideLayouts/slideLayout19.xml" /><Relationship Id="rId9" Type="http://schemas.openxmlformats.org/officeDocument/2006/relationships/slideLayout" Target="../slideLayouts/slideLayout20.xml" /></Relationships>
</file>

<file path=ppt/slideMasters/slideMaster1.xml><?xml version="1.0" encoding="utf-8"?>
<p:sldMaster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>
    <p:bg>
      <p:bgRef idx="1001">
        <a:schemeClr val="bg1"/>
      </p:bgRef>
    </p:bg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Placeholder 1" title="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8229600" cy="452596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E8FD0B7A-F5DD-4F40-B4CB-3B2C354B893A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>
          <a:xfrm>
            <a:off x="3124200" y="6356350"/>
            <a:ext cx="2895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ct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>
          <a:xfrm>
            <a:off x="6553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49" r:id="rId1"/>
    <p:sldLayoutId id="2147483650" r:id="rId2"/>
    <p:sldLayoutId id="2147483651" r:id="rId3"/>
    <p:sldLayoutId id="2147483652" r:id="rId4"/>
    <p:sldLayoutId id="2147483653" r:id="rId5"/>
    <p:sldLayoutId id="2147483654" r:id="rId6"/>
    <p:sldLayoutId id="2147483655" r:id="rId7"/>
    <p:sldLayoutId id="2147483656" r:id="rId8"/>
    <p:sldLayoutId id="2147483657" r:id="rId9"/>
    <p:sldLayoutId id="2147483658" r:id="rId10"/>
    <p:sldLayoutId id="2147483659" r:id="rId11"/>
  </p:sldLayoutIdLst>
  <p:transition/>
  <p:timing/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Masters/slideMaster2.xml><?xml version="1.0" encoding="utf-8"?>
<p:sldMaster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Placeholder 1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8229600" cy="452596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2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en-US"/>
            </a:defPPr>
            <a:lvl1pPr marL="0" algn="l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3"/>
          </p:nvPr>
        </p:nvSpPr>
        <p:spPr>
          <a:xfrm>
            <a:off x="3124200" y="6356350"/>
            <a:ext cx="2895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en-US"/>
            </a:defPPr>
            <a:lvl1pPr marL="0" algn="ctr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4"/>
          </p:nvPr>
        </p:nvSpPr>
        <p:spPr>
          <a:xfrm>
            <a:off x="6553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en-US"/>
            </a:defPPr>
            <a:lvl1pPr marL="0" algn="r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60" r:id="rId1"/>
    <p:sldLayoutId id="2147483661" r:id="rId2"/>
    <p:sldLayoutId id="2147483662" r:id="rId3"/>
    <p:sldLayoutId id="2147483663" r:id="rId4"/>
    <p:sldLayoutId id="2147483664" r:id="rId5"/>
    <p:sldLayoutId id="2147483665" r:id="rId6"/>
    <p:sldLayoutId id="2147483666" r:id="rId7"/>
    <p:sldLayoutId id="2147483667" r:id="rId8"/>
    <p:sldLayoutId id="2147483668" r:id="rId9"/>
    <p:sldLayoutId id="2147483669" r:id="rId10"/>
    <p:sldLayoutId id="2147483670" r:id="rId11"/>
  </p:sldLayoutIdLst>
  <p:transition/>
  <p:timing/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.jpeg" /></Relationships>
</file>

<file path=ppt/slides/_rels/slide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2.jpeg" /></Relationships>
</file>

<file path=ppt/slides/_rels/slide3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3.jpeg" /></Relationships>
</file>

<file path=ppt/slides/_rels/slide4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4.jpeg" /><Relationship Id="rId3" Type="http://schemas.openxmlformats.org/officeDocument/2006/relationships/image" Target="../media/image5.jpeg" /><Relationship Id="rId4" Type="http://schemas.openxmlformats.org/officeDocument/2006/relationships/image" Target="../media/image6.jpeg" /><Relationship Id="rId5" Type="http://schemas.openxmlformats.org/officeDocument/2006/relationships/image" Target="../media/image2.jpeg" /></Relationships>
</file>

<file path=ppt/slides/_rels/slide5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7.jpeg" /><Relationship Id="rId3" Type="http://schemas.openxmlformats.org/officeDocument/2006/relationships/image" Target="../media/image2.jpeg" /></Relationships>
</file>

<file path=ppt/slides/_rels/slide6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2.jpeg" /></Relationships>
</file>

<file path=ppt/slides/_rels/slide7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3.jpeg" /></Relationships>
</file>

<file path=ppt/slides/_rels/slide8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8.jpeg" /><Relationship Id="rId3" Type="http://schemas.openxmlformats.org/officeDocument/2006/relationships/image" Target="../media/image9.jpeg" /><Relationship Id="rId4" Type="http://schemas.openxmlformats.org/officeDocument/2006/relationships/image" Target="../media/image10.jpeg" /><Relationship Id="rId5" Type="http://schemas.openxmlformats.org/officeDocument/2006/relationships/image" Target="../media/image2.jpeg" /></Relationships>
</file>

<file path=ppt/slides/_rels/slide9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1.jpeg" /><Relationship Id="rId3" Type="http://schemas.openxmlformats.org/officeDocument/2006/relationships/image" Target="../media/image12.jpeg" /><Relationship Id="rId4" Type="http://schemas.openxmlformats.org/officeDocument/2006/relationships/image" Target="../media/image13.jpeg" /><Relationship Id="rId5" Type="http://schemas.openxmlformats.org/officeDocument/2006/relationships/image" Target="../media/image2.jpeg" /></Relationships>
</file>

<file path=ppt/slides/_rels/slide10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4.jpeg" /><Relationship Id="rId3" Type="http://schemas.openxmlformats.org/officeDocument/2006/relationships/image" Target="../media/image15.jpeg" /><Relationship Id="rId4" Type="http://schemas.openxmlformats.org/officeDocument/2006/relationships/image" Target="../media/image16.jpeg" /><Relationship Id="rId5" Type="http://schemas.openxmlformats.org/officeDocument/2006/relationships/image" Target="../media/image2.jpeg" /></Relationships>
</file>

<file path=ppt/slides/_rels/slide1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7.xml" /><Relationship Id="rId2" Type="http://schemas.openxmlformats.org/officeDocument/2006/relationships/hyperlink" Target="https://d.book118.com/416043204110010031" TargetMode="External" /></Relationships>
</file>

<file path=ppt/slides/slide1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extBox 2"/>
          <p:cNvSpPr txBox="1"/>
          <p:nvPr/>
        </p:nvSpPr>
        <p:spPr>
          <a:xfrm>
            <a:off x="581004" y="845344"/>
            <a:ext cx="11029991" cy="2085975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  <a:spcBef>
                <a:spcPts val="450"/>
              </a:spcBef>
            </a:pPr>
            <a:r>
              <a:rPr lang="en-US" sz="5175" b="1">
                <a:solidFill>
                  <a:srgbClr val="000000"/>
                </a:solidFill>
                <a:latin typeface="Microsoft Yahei"/>
                <a:ea typeface="Microsoft Yahei"/>
                <a:cs typeface="Microsoft Yahei"/>
              </a:rPr>
              <a:t>大学生卫生与健康课件</a:t>
            </a:r>
          </a:p>
        </p:txBody>
      </p:sp>
    </p:spTree>
  </p:cSld>
  <p:clrMapOvr>
    <a:masterClrMapping/>
  </p:clrMapOvr>
  <p:transition/>
  <p:timing/>
</p:sld>
</file>

<file path=ppt/slides/slide2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1140760" y="0"/>
            <a:ext cx="2809137" cy="3421221"/>
          </a:xfrm>
          <a:prstGeom prst="rect">
            <a:avLst/>
          </a:prstGeom>
          <a:gradFill>
            <a:gsLst>
              <a:gs pos="0">
                <a:schemeClr val="accent2">
                  <a:alpha val="75000"/>
                </a:schemeClr>
              </a:gs>
              <a:gs pos="100000">
                <a:schemeClr val="lt1">
                  <a:alpha val="75000"/>
                </a:schemeClr>
              </a:gs>
            </a:gsLst>
            <a:lin ang="16200000"/>
          </a:gra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AutoShape 3"/>
          <p:cNvSpPr/>
          <p:nvPr/>
        </p:nvSpPr>
        <p:spPr>
          <a:xfrm>
            <a:off x="1140760" y="1983274"/>
            <a:ext cx="2809137" cy="2809137"/>
          </a:xfrm>
          <a:prstGeom prst="ellipse">
            <a:avLst/>
          </a:prstGeom>
          <a:gradFill>
            <a:gsLst>
              <a:gs pos="0">
                <a:schemeClr val="accent2">
                  <a:alpha val="100000"/>
                </a:schemeClr>
              </a:gs>
              <a:gs pos="100000">
                <a:schemeClr val="accent2">
                  <a:alpha val="100000"/>
                  <a:lumMod val="60000"/>
                  <a:lumOff val="40000"/>
                </a:schemeClr>
              </a:gs>
            </a:gsLst>
            <a:lin ang="0"/>
          </a:gra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" name="TextBox 4"/>
          <p:cNvSpPr txBox="1"/>
          <p:nvPr/>
        </p:nvSpPr>
        <p:spPr>
          <a:xfrm>
            <a:off x="1884456" y="2656540"/>
            <a:ext cx="2004496" cy="614934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74000"/>
              </a:lnSpc>
              <a:spcBef>
                <a:spcPct val="0"/>
              </a:spcBef>
            </a:pPr>
            <a:r>
              <a:rPr lang="en-US" sz="1350">
                <a:solidFill>
                  <a:srgbClr val="FFFFFF">
                    <a:alpha val="40000"/>
                  </a:srgbClr>
                </a:solidFill>
                <a:latin typeface="Microsoft Yahei"/>
                <a:ea typeface="Microsoft Yahei"/>
                <a:cs typeface="Microsoft Yahei"/>
              </a:rPr>
              <a:t>CATALOGUE</a:t>
            </a:r>
          </a:p>
        </p:txBody>
      </p:sp>
      <p:sp>
        <p:nvSpPr>
          <p:cNvPr id="5" name="TextBox 5"/>
          <p:cNvSpPr txBox="1"/>
          <p:nvPr/>
        </p:nvSpPr>
        <p:spPr>
          <a:xfrm>
            <a:off x="1649672" y="2818600"/>
            <a:ext cx="1766929" cy="1834896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74000"/>
              </a:lnSpc>
            </a:pPr>
            <a:r>
              <a:rPr lang="en-US" sz="5775" b="1">
                <a:solidFill>
                  <a:srgbClr val="FFFFFF"/>
                </a:solidFill>
                <a:latin typeface="Microsoft Yahei"/>
                <a:ea typeface="Microsoft Yahei"/>
                <a:cs typeface="Microsoft Yahei"/>
              </a:rPr>
              <a:t>目录</a:t>
            </a:r>
          </a:p>
        </p:txBody>
      </p:sp>
      <p:sp>
        <p:nvSpPr>
          <p:cNvPr id="6" name="TextBox 6"/>
          <p:cNvSpPr txBox="1"/>
          <p:nvPr/>
        </p:nvSpPr>
        <p:spPr>
          <a:xfrm>
            <a:off x="5344782" y="1304925"/>
            <a:ext cx="5981700" cy="424815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203200" lvl="0" indent="-203200">
              <a:lnSpc>
                <a:spcPct val="150000"/>
              </a:lnSpc>
              <a:buFont typeface="Arial"/>
              <a:buChar char="•"/>
            </a:pPr>
            <a:r>
              <a:rPr lang="en-US" sz="2400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大学生卫生与健康概述</a:t>
            </a:r>
          </a:p>
          <a:p>
            <a:pPr marL="203200" lvl="0" indent="-203200">
              <a:lnSpc>
                <a:spcPct val="150000"/>
              </a:lnSpc>
              <a:buFont typeface="Arial"/>
              <a:buChar char="•"/>
            </a:pPr>
            <a:r>
              <a:rPr lang="en-US" sz="2400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大学生生活习惯与健康</a:t>
            </a:r>
          </a:p>
          <a:p>
            <a:pPr marL="203200" lvl="0" indent="-203200">
              <a:lnSpc>
                <a:spcPct val="150000"/>
              </a:lnSpc>
              <a:buFont typeface="Arial"/>
              <a:buChar char="•"/>
            </a:pPr>
            <a:r>
              <a:rPr lang="en-US" sz="2400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大学生常见疾病预防与治疗</a:t>
            </a:r>
          </a:p>
          <a:p>
            <a:pPr marL="203200" lvl="0" indent="-203200">
              <a:lnSpc>
                <a:spcPct val="150000"/>
              </a:lnSpc>
              <a:buFont typeface="Arial"/>
              <a:buChar char="•"/>
            </a:pPr>
            <a:r>
              <a:rPr lang="en-US" sz="2400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大学生公共卫生事件应对策略</a:t>
            </a:r>
          </a:p>
          <a:p>
            <a:pPr marL="203200" lvl="0" indent="-203200">
              <a:lnSpc>
                <a:spcPct val="150000"/>
              </a:lnSpc>
              <a:buFont typeface="Arial"/>
              <a:buChar char="•"/>
            </a:pPr>
            <a:r>
              <a:rPr lang="en-US" sz="2400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大学生健康生活方式培养途径</a:t>
            </a:r>
          </a:p>
          <a:p>
            <a:pPr marL="203200" lvl="0" indent="-203200">
              <a:lnSpc>
                <a:spcPct val="150000"/>
              </a:lnSpc>
              <a:buFont typeface="Arial"/>
              <a:buChar char="•"/>
            </a:pPr>
            <a:r>
              <a:rPr lang="en-US" sz="2400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总结回顾与未来展望</a:t>
            </a:r>
          </a:p>
        </p:txBody>
      </p:sp>
      <p:cxnSp>
        <p:nvCxnSpPr>
          <p:cNvPr id="7" name="Connector 7"/>
          <p:cNvCxnSpPr/>
          <p:nvPr/>
        </p:nvCxnSpPr>
        <p:spPr>
          <a:xfrm flipH="1">
            <a:off x="3198500" y="2897445"/>
            <a:ext cx="0" cy="130951"/>
          </a:xfrm>
          <a:prstGeom prst="line">
            <a:avLst/>
          </a:prstGeom>
          <a:ln w="9525">
            <a:solidFill>
              <a:srgbClr val="FFFFFF">
                <a:alpha val="100000"/>
              </a:srgbClr>
            </a:solidFill>
            <a:prstDash val="solid"/>
          </a:ln>
        </p:spPr>
      </p:cxnSp>
      <p:cxnSp>
        <p:nvCxnSpPr>
          <p:cNvPr id="8" name="Connector 8"/>
          <p:cNvCxnSpPr/>
          <p:nvPr/>
        </p:nvCxnSpPr>
        <p:spPr>
          <a:xfrm flipH="1">
            <a:off x="1823497" y="2897445"/>
            <a:ext cx="0" cy="130951"/>
          </a:xfrm>
          <a:prstGeom prst="line">
            <a:avLst/>
          </a:prstGeom>
          <a:ln w="9525">
            <a:solidFill>
              <a:srgbClr val="FFFFFF">
                <a:alpha val="100000"/>
              </a:srgbClr>
            </a:solidFill>
            <a:prstDash val="solid"/>
          </a:ln>
        </p:spPr>
      </p:cxnSp>
      <p:sp>
        <p:nvSpPr>
          <p:cNvPr id="9" name="AutoShape 9"/>
          <p:cNvSpPr/>
          <p:nvPr/>
        </p:nvSpPr>
        <p:spPr>
          <a:xfrm>
            <a:off x="611546" y="2481967"/>
            <a:ext cx="259567" cy="1408741"/>
          </a:xfrm>
          <a:prstGeom prst="rect">
            <a:avLst/>
          </a:prstGeom>
          <a:gradFill>
            <a:gsLst>
              <a:gs pos="0">
                <a:schemeClr val="accent2">
                  <a:alpha val="51000"/>
                </a:schemeClr>
              </a:gs>
              <a:gs pos="100000">
                <a:schemeClr val="lt1">
                  <a:alpha val="51000"/>
                </a:schemeClr>
              </a:gs>
            </a:gsLst>
            <a:lin ang="5400000"/>
          </a:gra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0" name="AutoShape 10"/>
          <p:cNvSpPr/>
          <p:nvPr/>
        </p:nvSpPr>
        <p:spPr>
          <a:xfrm>
            <a:off x="611546" y="2352184"/>
            <a:ext cx="259567" cy="259567"/>
          </a:xfrm>
          <a:prstGeom prst="ellipse">
            <a:avLst/>
          </a:prstGeom>
          <a:solidFill>
            <a:schemeClr val="accent2">
              <a:lumMod val="40000"/>
              <a:lumOff val="60000"/>
              <a:alpha val="100000"/>
            </a:schemeClr>
          </a:solidFill>
        </p:spPr>
        <p:style>
          <a:lnRef idx="0">
            <a:schemeClr val="accent2"/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11" name="AutoShape 11"/>
          <p:cNvSpPr/>
          <p:nvPr/>
        </p:nvSpPr>
        <p:spPr>
          <a:xfrm>
            <a:off x="-1022221" y="4869455"/>
            <a:ext cx="1813010" cy="1813010"/>
          </a:xfrm>
          <a:prstGeom prst="ellipse">
            <a:avLst/>
          </a:prstGeom>
          <a:gradFill>
            <a:gsLst>
              <a:gs pos="0">
                <a:schemeClr val="accent2">
                  <a:alpha val="27000"/>
                </a:schemeClr>
              </a:gs>
              <a:gs pos="100000">
                <a:schemeClr val="accent2">
                  <a:alpha val="27000"/>
                  <a:lumMod val="40000"/>
                  <a:lumOff val="60000"/>
                </a:schemeClr>
              </a:gs>
            </a:gsLst>
            <a:lin ang="0"/>
          </a:gra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2" name="AutoShape 12"/>
          <p:cNvSpPr/>
          <p:nvPr/>
        </p:nvSpPr>
        <p:spPr>
          <a:xfrm>
            <a:off x="4298477" y="0"/>
            <a:ext cx="668835" cy="1915360"/>
          </a:xfrm>
          <a:prstGeom prst="rect">
            <a:avLst/>
          </a:prstGeom>
          <a:gradFill>
            <a:gsLst>
              <a:gs pos="0">
                <a:schemeClr val="accent2">
                  <a:alpha val="62000"/>
                </a:schemeClr>
              </a:gs>
              <a:gs pos="100000">
                <a:schemeClr val="lt1">
                  <a:alpha val="62000"/>
                </a:schemeClr>
              </a:gs>
            </a:gsLst>
            <a:lin ang="16200000"/>
          </a:gra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3" name="AutoShape 13"/>
          <p:cNvSpPr/>
          <p:nvPr/>
        </p:nvSpPr>
        <p:spPr>
          <a:xfrm>
            <a:off x="4298477" y="1580942"/>
            <a:ext cx="668835" cy="668835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14" name="AutoShape 14"/>
          <p:cNvSpPr/>
          <p:nvPr/>
        </p:nvSpPr>
        <p:spPr>
          <a:xfrm>
            <a:off x="10066688" y="5912672"/>
            <a:ext cx="531248" cy="531248"/>
          </a:xfrm>
          <a:prstGeom prst="ellipse">
            <a:avLst/>
          </a:prstGeom>
          <a:gradFill>
            <a:gsLst>
              <a:gs pos="0">
                <a:schemeClr val="accent2">
                  <a:alpha val="59000"/>
                </a:schemeClr>
              </a:gs>
              <a:gs pos="100000">
                <a:schemeClr val="accent2">
                  <a:alpha val="59000"/>
                  <a:lumMod val="40000"/>
                  <a:lumOff val="60000"/>
                </a:schemeClr>
              </a:gs>
            </a:gsLst>
            <a:lin ang="0"/>
          </a:gra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5" name="AutoShape 15"/>
          <p:cNvSpPr/>
          <p:nvPr/>
        </p:nvSpPr>
        <p:spPr>
          <a:xfrm>
            <a:off x="10779576" y="-508283"/>
            <a:ext cx="2423643" cy="2423643"/>
          </a:xfrm>
          <a:prstGeom prst="ellipse">
            <a:avLst/>
          </a:prstGeom>
          <a:gradFill>
            <a:gsLst>
              <a:gs pos="0">
                <a:schemeClr val="accent2">
                  <a:alpha val="27000"/>
                </a:schemeClr>
              </a:gs>
              <a:gs pos="100000">
                <a:schemeClr val="accent2">
                  <a:alpha val="27000"/>
                  <a:lumMod val="40000"/>
                  <a:lumOff val="60000"/>
                </a:schemeClr>
              </a:gs>
            </a:gsLst>
            <a:lin ang="0"/>
          </a:gra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</p:spTree>
  </p:cSld>
  <p:clrMapOvr>
    <a:masterClrMapping/>
  </p:clrMapOvr>
  <p:transition/>
  <p:timing/>
</p:sld>
</file>

<file path=ppt/slides/slide3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extBox 2"/>
          <p:cNvSpPr txBox="1"/>
          <p:nvPr/>
        </p:nvSpPr>
        <p:spPr>
          <a:xfrm>
            <a:off x="1870446" y="1714805"/>
            <a:ext cx="8551930" cy="1409395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64000"/>
              </a:lnSpc>
              <a:spcBef>
                <a:spcPts val="450"/>
              </a:spcBef>
            </a:pPr>
            <a:r>
              <a:rPr lang="en-US" sz="9225" b="1">
                <a:solidFill>
                  <a:schemeClr val="accent3">
                    <a:lumMod val="60000"/>
                    <a:lumOff val="40000"/>
                  </a:schemeClr>
                </a:solidFill>
                <a:latin typeface="Microsoft Yahei"/>
                <a:ea typeface="Microsoft Yahei"/>
                <a:cs typeface="Microsoft Yahei"/>
              </a:rPr>
              <a:t>01</a:t>
            </a:r>
          </a:p>
        </p:txBody>
      </p:sp>
      <p:cxnSp>
        <p:nvCxnSpPr>
          <p:cNvPr id="3" name="Connector 3"/>
          <p:cNvCxnSpPr/>
          <p:nvPr/>
        </p:nvCxnSpPr>
        <p:spPr>
          <a:xfrm>
            <a:off x="2473714" y="3043743"/>
            <a:ext cx="7337793" cy="0"/>
          </a:xfrm>
          <a:prstGeom prst="line">
            <a:avLst/>
          </a:prstGeom>
          <a:ln w="19050">
            <a:solidFill>
              <a:schemeClr val="accent3">
                <a:lumMod val="60000"/>
                <a:lumOff val="40000"/>
              </a:schemeClr>
            </a:solidFill>
            <a:prstDash val="solid"/>
          </a:ln>
        </p:spPr>
        <p:style>
          <a:lnRef idx="0">
            <a:schemeClr val="accent3"/>
          </a:lnRef>
          <a:fillRef idx="1">
            <a:schemeClr val="accent3"/>
          </a:fillRef>
          <a:effectRef idx="0">
            <a:schemeClr val="accent3"/>
          </a:effectRef>
          <a:fontRef idx="minor">
            <a:schemeClr val="lt1"/>
          </a:fontRef>
        </p:style>
      </p:cxnSp>
      <p:sp>
        <p:nvSpPr>
          <p:cNvPr id="4" name="TextBox 4"/>
          <p:cNvSpPr txBox="1"/>
          <p:nvPr/>
        </p:nvSpPr>
        <p:spPr>
          <a:xfrm>
            <a:off x="2216099" y="3124200"/>
            <a:ext cx="7860623" cy="1872691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  <a:spcBef>
                <a:spcPts val="450"/>
              </a:spcBef>
            </a:pPr>
            <a:r>
              <a:rPr lang="en-US" sz="4575" b="1">
                <a:solidFill>
                  <a:srgbClr val="000000"/>
                </a:solidFill>
                <a:latin typeface="Microsoft Yahei"/>
                <a:ea typeface="Microsoft Yahei"/>
                <a:cs typeface="Microsoft Yahei"/>
              </a:rPr>
              <a:t>大学生卫生与健康概述</a:t>
            </a:r>
          </a:p>
        </p:txBody>
      </p:sp>
      <p:sp>
        <p:nvSpPr>
          <p:cNvPr id="5" name="Freeform 5"/>
          <p:cNvSpPr/>
          <p:nvPr/>
        </p:nvSpPr>
        <p:spPr>
          <a:xfrm>
            <a:off x="8967143" y="2331720"/>
            <a:ext cx="514088" cy="514088"/>
          </a:xfrm>
          <a:custGeom>
            <a:rect l="l" t="t" r="r" b="b"/>
            <a:pathLst>
              <a:path w="1905000" h="1905000">
                <a:moveTo>
                  <a:pt x="952500" y="0"/>
                </a:moveTo>
                <a:lnTo>
                  <a:pt x="1190625" y="714375"/>
                </a:lnTo>
                <a:lnTo>
                  <a:pt x="1905000" y="952500"/>
                </a:lnTo>
                <a:lnTo>
                  <a:pt x="1190625" y="1190625"/>
                </a:lnTo>
                <a:lnTo>
                  <a:pt x="952500" y="1905000"/>
                </a:lnTo>
                <a:lnTo>
                  <a:pt x="714375" y="1190625"/>
                </a:lnTo>
                <a:lnTo>
                  <a:pt x="0" y="952500"/>
                </a:lnTo>
                <a:lnTo>
                  <a:pt x="714375" y="714375"/>
                </a:lnTo>
                <a:close/>
              </a:path>
            </a:pathLst>
          </a:custGeom>
          <a:solidFill>
            <a:schemeClr val="accent3">
              <a:lumMod val="60000"/>
              <a:lumOff val="40000"/>
              <a:alpha val="100000"/>
            </a:schemeClr>
          </a:solidFill>
        </p:spPr>
        <p:style>
          <a:lnRef idx="0">
            <a:schemeClr val="accent3"/>
          </a:lnRef>
          <a:fillRef idx="1">
            <a:schemeClr val="accent3"/>
          </a:fillRef>
          <a:effectRef idx="0">
            <a:schemeClr val="accent3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</p:spTree>
  </p:cSld>
  <p:clrMapOvr>
    <a:masterClrMapping/>
  </p:clrMapOvr>
  <p:transition/>
  <p:timing/>
</p:sld>
</file>

<file path=ppt/slides/slide4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5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2" name="Picture 2"/>
          <p:cNvPicPr>
            <a:picLocks noChangeAspect="1"/>
          </p:cNvPicPr>
          <p:nvPr/>
        </p:nvPicPr>
        <p:blipFill>
          <a:blip r:embed="rId2"/>
          <a:srcRect l="23819" r="23819"/>
          <a:stretch>
            <a:fillRect/>
          </a:stretch>
        </p:blipFill>
        <p:spPr>
          <a:xfrm>
            <a:off x="875314" y="1869245"/>
            <a:ext cx="2050689" cy="3916435"/>
          </a:xfrm>
          <a:prstGeom prst="rect">
            <a:avLst/>
          </a:prstGeom>
        </p:spPr>
      </p:pic>
      <p:pic>
        <p:nvPicPr>
          <p:cNvPr id="3" name="Picture 3"/>
          <p:cNvPicPr>
            <a:picLocks noChangeAspect="1"/>
          </p:cNvPicPr>
          <p:nvPr/>
        </p:nvPicPr>
        <p:blipFill>
          <a:blip r:embed="rId3"/>
          <a:srcRect l="33092" r="33092"/>
          <a:stretch>
            <a:fillRect/>
          </a:stretch>
        </p:blipFill>
        <p:spPr>
          <a:xfrm>
            <a:off x="5906740" y="1869245"/>
            <a:ext cx="2050689" cy="3916435"/>
          </a:xfrm>
          <a:prstGeom prst="rect">
            <a:avLst/>
          </a:prstGeom>
        </p:spPr>
      </p:pic>
      <p:pic>
        <p:nvPicPr>
          <p:cNvPr id="4" name="Picture 4"/>
          <p:cNvPicPr>
            <a:picLocks noChangeAspect="1"/>
          </p:cNvPicPr>
          <p:nvPr/>
        </p:nvPicPr>
        <p:blipFill>
          <a:blip r:embed="rId4"/>
          <a:srcRect l="23819" r="23819"/>
          <a:stretch>
            <a:fillRect/>
          </a:stretch>
        </p:blipFill>
        <p:spPr>
          <a:xfrm>
            <a:off x="3391027" y="1869245"/>
            <a:ext cx="2050689" cy="3916435"/>
          </a:xfrm>
          <a:prstGeom prst="rect">
            <a:avLst/>
          </a:prstGeom>
        </p:spPr>
      </p:pic>
      <p:sp>
        <p:nvSpPr>
          <p:cNvPr id="5" name="Freeform 5"/>
          <p:cNvSpPr/>
          <p:nvPr/>
        </p:nvSpPr>
        <p:spPr>
          <a:xfrm>
            <a:off x="8503615" y="1869245"/>
            <a:ext cx="300899" cy="495300"/>
          </a:xfrm>
          <a:custGeom>
            <a:rect l="l" t="t" r="r" b="b"/>
            <a:pathLst>
              <a:path w="369275" h="607851">
                <a:moveTo>
                  <a:pt x="139276" y="570066"/>
                </a:moveTo>
                <a:cubicBezTo>
                  <a:pt x="144275" y="565371"/>
                  <a:pt x="152183" y="565744"/>
                  <a:pt x="156809" y="570811"/>
                </a:cubicBezTo>
                <a:cubicBezTo>
                  <a:pt x="171730" y="587133"/>
                  <a:pt x="197544" y="587133"/>
                  <a:pt x="212465" y="570811"/>
                </a:cubicBezTo>
                <a:cubicBezTo>
                  <a:pt x="217091" y="565744"/>
                  <a:pt x="224999" y="565371"/>
                  <a:pt x="229998" y="570066"/>
                </a:cubicBezTo>
                <a:cubicBezTo>
                  <a:pt x="235071" y="574687"/>
                  <a:pt x="235444" y="582512"/>
                  <a:pt x="230818" y="587580"/>
                </a:cubicBezTo>
                <a:cubicBezTo>
                  <a:pt x="218956" y="600473"/>
                  <a:pt x="202170" y="607851"/>
                  <a:pt x="184637" y="607851"/>
                </a:cubicBezTo>
                <a:cubicBezTo>
                  <a:pt x="167105" y="607851"/>
                  <a:pt x="150318" y="600473"/>
                  <a:pt x="138456" y="587580"/>
                </a:cubicBezTo>
                <a:cubicBezTo>
                  <a:pt x="133830" y="582512"/>
                  <a:pt x="134203" y="574687"/>
                  <a:pt x="139276" y="570066"/>
                </a:cubicBezTo>
                <a:close/>
                <a:moveTo>
                  <a:pt x="273919" y="497785"/>
                </a:moveTo>
                <a:cubicBezTo>
                  <a:pt x="280558" y="496146"/>
                  <a:pt x="287345" y="500169"/>
                  <a:pt x="288986" y="506874"/>
                </a:cubicBezTo>
                <a:cubicBezTo>
                  <a:pt x="290627" y="513505"/>
                  <a:pt x="286599" y="520210"/>
                  <a:pt x="279961" y="521849"/>
                </a:cubicBezTo>
                <a:cubicBezTo>
                  <a:pt x="218426" y="537271"/>
                  <a:pt x="156891" y="552619"/>
                  <a:pt x="95356" y="567966"/>
                </a:cubicBezTo>
                <a:cubicBezTo>
                  <a:pt x="88717" y="569605"/>
                  <a:pt x="81930" y="565582"/>
                  <a:pt x="80289" y="558951"/>
                </a:cubicBezTo>
                <a:cubicBezTo>
                  <a:pt x="78648" y="552321"/>
                  <a:pt x="82676" y="545541"/>
                  <a:pt x="89314" y="543902"/>
                </a:cubicBezTo>
                <a:cubicBezTo>
                  <a:pt x="150849" y="528554"/>
                  <a:pt x="212384" y="513207"/>
                  <a:pt x="273919" y="497785"/>
                </a:cubicBezTo>
                <a:close/>
                <a:moveTo>
                  <a:pt x="273919" y="452696"/>
                </a:moveTo>
                <a:cubicBezTo>
                  <a:pt x="280558" y="450984"/>
                  <a:pt x="287345" y="455003"/>
                  <a:pt x="288986" y="461701"/>
                </a:cubicBezTo>
                <a:cubicBezTo>
                  <a:pt x="290627" y="468325"/>
                  <a:pt x="286599" y="475024"/>
                  <a:pt x="279961" y="476736"/>
                </a:cubicBezTo>
                <a:cubicBezTo>
                  <a:pt x="218426" y="492067"/>
                  <a:pt x="156891" y="507399"/>
                  <a:pt x="95356" y="522731"/>
                </a:cubicBezTo>
                <a:cubicBezTo>
                  <a:pt x="88717" y="524443"/>
                  <a:pt x="81930" y="520350"/>
                  <a:pt x="80289" y="513726"/>
                </a:cubicBezTo>
                <a:cubicBezTo>
                  <a:pt x="78648" y="507102"/>
                  <a:pt x="82676" y="500403"/>
                  <a:pt x="89314" y="498691"/>
                </a:cubicBezTo>
                <a:cubicBezTo>
                  <a:pt x="150849" y="483360"/>
                  <a:pt x="212384" y="468028"/>
                  <a:pt x="273919" y="452696"/>
                </a:cubicBezTo>
                <a:close/>
                <a:moveTo>
                  <a:pt x="184673" y="227009"/>
                </a:moveTo>
                <a:cubicBezTo>
                  <a:pt x="189222" y="227009"/>
                  <a:pt x="193698" y="227158"/>
                  <a:pt x="198173" y="227456"/>
                </a:cubicBezTo>
                <a:cubicBezTo>
                  <a:pt x="202723" y="227829"/>
                  <a:pt x="207273" y="228276"/>
                  <a:pt x="211748" y="228947"/>
                </a:cubicBezTo>
                <a:cubicBezTo>
                  <a:pt x="216223" y="229617"/>
                  <a:pt x="220773" y="230437"/>
                  <a:pt x="225248" y="231406"/>
                </a:cubicBezTo>
                <a:cubicBezTo>
                  <a:pt x="229723" y="232449"/>
                  <a:pt x="234199" y="233567"/>
                  <a:pt x="238674" y="234908"/>
                </a:cubicBezTo>
                <a:cubicBezTo>
                  <a:pt x="248370" y="237740"/>
                  <a:pt x="250757" y="250408"/>
                  <a:pt x="242776" y="256593"/>
                </a:cubicBezTo>
                <a:cubicBezTo>
                  <a:pt x="242403" y="256891"/>
                  <a:pt x="242030" y="257190"/>
                  <a:pt x="241657" y="257562"/>
                </a:cubicBezTo>
                <a:cubicBezTo>
                  <a:pt x="241284" y="257935"/>
                  <a:pt x="240837" y="258307"/>
                  <a:pt x="240464" y="258680"/>
                </a:cubicBezTo>
                <a:cubicBezTo>
                  <a:pt x="240091" y="259127"/>
                  <a:pt x="239644" y="259574"/>
                  <a:pt x="239271" y="260021"/>
                </a:cubicBezTo>
                <a:cubicBezTo>
                  <a:pt x="238823" y="260543"/>
                  <a:pt x="238450" y="261065"/>
                  <a:pt x="238003" y="261586"/>
                </a:cubicBezTo>
                <a:cubicBezTo>
                  <a:pt x="237555" y="262182"/>
                  <a:pt x="237182" y="262779"/>
                  <a:pt x="236735" y="263449"/>
                </a:cubicBezTo>
                <a:cubicBezTo>
                  <a:pt x="236287" y="264120"/>
                  <a:pt x="235914" y="264791"/>
                  <a:pt x="235467" y="265461"/>
                </a:cubicBezTo>
                <a:cubicBezTo>
                  <a:pt x="235019" y="266206"/>
                  <a:pt x="234646" y="266952"/>
                  <a:pt x="234199" y="267697"/>
                </a:cubicBezTo>
                <a:cubicBezTo>
                  <a:pt x="233826" y="268442"/>
                  <a:pt x="233453" y="269187"/>
                  <a:pt x="233080" y="269932"/>
                </a:cubicBezTo>
                <a:cubicBezTo>
                  <a:pt x="232632" y="270827"/>
                  <a:pt x="232259" y="271721"/>
                  <a:pt x="231812" y="272615"/>
                </a:cubicBezTo>
                <a:cubicBezTo>
                  <a:pt x="231439" y="273584"/>
                  <a:pt x="230991" y="274553"/>
                  <a:pt x="230618" y="275521"/>
                </a:cubicBezTo>
                <a:cubicBezTo>
                  <a:pt x="230171" y="276565"/>
                  <a:pt x="229798" y="277608"/>
                  <a:pt x="229425" y="278726"/>
                </a:cubicBezTo>
                <a:cubicBezTo>
                  <a:pt x="228978" y="279844"/>
                  <a:pt x="228605" y="280961"/>
                  <a:pt x="228232" y="282079"/>
                </a:cubicBezTo>
                <a:cubicBezTo>
                  <a:pt x="227859" y="283271"/>
                  <a:pt x="227486" y="284464"/>
                  <a:pt x="227113" y="285656"/>
                </a:cubicBezTo>
                <a:cubicBezTo>
                  <a:pt x="226740" y="286923"/>
                  <a:pt x="226367" y="288190"/>
                  <a:pt x="225994" y="289457"/>
                </a:cubicBezTo>
                <a:cubicBezTo>
                  <a:pt x="225621" y="290798"/>
                  <a:pt x="225248" y="292214"/>
                  <a:pt x="224950" y="293555"/>
                </a:cubicBezTo>
                <a:cubicBezTo>
                  <a:pt x="224577" y="294971"/>
                  <a:pt x="224204" y="296387"/>
                  <a:pt x="223906" y="297803"/>
                </a:cubicBezTo>
                <a:cubicBezTo>
                  <a:pt x="223533" y="299293"/>
                  <a:pt x="223234" y="300784"/>
                  <a:pt x="222936" y="302274"/>
                </a:cubicBezTo>
                <a:cubicBezTo>
                  <a:pt x="222265" y="305478"/>
                  <a:pt x="221593" y="308608"/>
                  <a:pt x="221071" y="311813"/>
                </a:cubicBezTo>
                <a:cubicBezTo>
                  <a:pt x="220475" y="315315"/>
                  <a:pt x="219878" y="318817"/>
                  <a:pt x="219430" y="322245"/>
                </a:cubicBezTo>
                <a:cubicBezTo>
                  <a:pt x="218983" y="325152"/>
                  <a:pt x="218610" y="328058"/>
                  <a:pt x="218237" y="330964"/>
                </a:cubicBezTo>
                <a:cubicBezTo>
                  <a:pt x="217789" y="334914"/>
                  <a:pt x="217342" y="338938"/>
                  <a:pt x="216969" y="342887"/>
                </a:cubicBezTo>
                <a:cubicBezTo>
                  <a:pt x="216521" y="347135"/>
                  <a:pt x="216148" y="351383"/>
                  <a:pt x="215776" y="355630"/>
                </a:cubicBezTo>
                <a:cubicBezTo>
                  <a:pt x="215477" y="360101"/>
                  <a:pt x="215179" y="364647"/>
                  <a:pt x="214880" y="369193"/>
                </a:cubicBezTo>
                <a:cubicBezTo>
                  <a:pt x="214508" y="376049"/>
                  <a:pt x="208615" y="381265"/>
                  <a:pt x="201753" y="380818"/>
                </a:cubicBezTo>
                <a:cubicBezTo>
                  <a:pt x="194891" y="380445"/>
                  <a:pt x="189670" y="374558"/>
                  <a:pt x="190117" y="367702"/>
                </a:cubicBezTo>
                <a:cubicBezTo>
                  <a:pt x="190490" y="361517"/>
                  <a:pt x="190863" y="355332"/>
                  <a:pt x="191385" y="349221"/>
                </a:cubicBezTo>
                <a:cubicBezTo>
                  <a:pt x="191684" y="346241"/>
                  <a:pt x="191908" y="343334"/>
                  <a:pt x="192206" y="340428"/>
                </a:cubicBezTo>
                <a:cubicBezTo>
                  <a:pt x="192504" y="337596"/>
                  <a:pt x="192803" y="334839"/>
                  <a:pt x="193101" y="332007"/>
                </a:cubicBezTo>
                <a:cubicBezTo>
                  <a:pt x="193399" y="329325"/>
                  <a:pt x="193772" y="326642"/>
                  <a:pt x="194071" y="323959"/>
                </a:cubicBezTo>
                <a:cubicBezTo>
                  <a:pt x="194294" y="322171"/>
                  <a:pt x="194593" y="320457"/>
                  <a:pt x="194816" y="318743"/>
                </a:cubicBezTo>
                <a:cubicBezTo>
                  <a:pt x="195189" y="316209"/>
                  <a:pt x="195562" y="313750"/>
                  <a:pt x="196010" y="311216"/>
                </a:cubicBezTo>
                <a:cubicBezTo>
                  <a:pt x="196383" y="308832"/>
                  <a:pt x="196756" y="306447"/>
                  <a:pt x="197203" y="303988"/>
                </a:cubicBezTo>
                <a:cubicBezTo>
                  <a:pt x="197651" y="301752"/>
                  <a:pt x="198098" y="299442"/>
                  <a:pt x="198620" y="297132"/>
                </a:cubicBezTo>
                <a:cubicBezTo>
                  <a:pt x="199068" y="294971"/>
                  <a:pt x="199515" y="292810"/>
                  <a:pt x="200038" y="290574"/>
                </a:cubicBezTo>
                <a:cubicBezTo>
                  <a:pt x="200560" y="288488"/>
                  <a:pt x="201082" y="286476"/>
                  <a:pt x="201604" y="284389"/>
                </a:cubicBezTo>
                <a:cubicBezTo>
                  <a:pt x="202126" y="282377"/>
                  <a:pt x="202723" y="280440"/>
                  <a:pt x="203319" y="278502"/>
                </a:cubicBezTo>
                <a:cubicBezTo>
                  <a:pt x="203916" y="276565"/>
                  <a:pt x="204513" y="274702"/>
                  <a:pt x="205110" y="272839"/>
                </a:cubicBezTo>
                <a:cubicBezTo>
                  <a:pt x="205706" y="271125"/>
                  <a:pt x="206378" y="269336"/>
                  <a:pt x="207049" y="267548"/>
                </a:cubicBezTo>
                <a:cubicBezTo>
                  <a:pt x="207720" y="265908"/>
                  <a:pt x="208391" y="264269"/>
                  <a:pt x="209137" y="262629"/>
                </a:cubicBezTo>
                <a:cubicBezTo>
                  <a:pt x="209809" y="260990"/>
                  <a:pt x="210554" y="259425"/>
                  <a:pt x="211300" y="257935"/>
                </a:cubicBezTo>
                <a:cubicBezTo>
                  <a:pt x="211673" y="257190"/>
                  <a:pt x="212046" y="256519"/>
                  <a:pt x="212419" y="255848"/>
                </a:cubicBezTo>
                <a:cubicBezTo>
                  <a:pt x="212643" y="255401"/>
                  <a:pt x="212941" y="254879"/>
                  <a:pt x="213240" y="254358"/>
                </a:cubicBezTo>
                <a:cubicBezTo>
                  <a:pt x="211524" y="254060"/>
                  <a:pt x="209809" y="253762"/>
                  <a:pt x="208093" y="253538"/>
                </a:cubicBezTo>
                <a:cubicBezTo>
                  <a:pt x="204214" y="252942"/>
                  <a:pt x="200336" y="252495"/>
                  <a:pt x="196383" y="252197"/>
                </a:cubicBezTo>
                <a:cubicBezTo>
                  <a:pt x="192504" y="251973"/>
                  <a:pt x="188551" y="251824"/>
                  <a:pt x="184673" y="251824"/>
                </a:cubicBezTo>
                <a:cubicBezTo>
                  <a:pt x="180794" y="251824"/>
                  <a:pt x="176841" y="251899"/>
                  <a:pt x="172962" y="252197"/>
                </a:cubicBezTo>
                <a:cubicBezTo>
                  <a:pt x="169009" y="252495"/>
                  <a:pt x="165131" y="252942"/>
                  <a:pt x="161252" y="253538"/>
                </a:cubicBezTo>
                <a:cubicBezTo>
                  <a:pt x="159537" y="253762"/>
                  <a:pt x="157821" y="254060"/>
                  <a:pt x="156106" y="254358"/>
                </a:cubicBezTo>
                <a:cubicBezTo>
                  <a:pt x="156404" y="254879"/>
                  <a:pt x="156702" y="255401"/>
                  <a:pt x="157001" y="255848"/>
                </a:cubicBezTo>
                <a:cubicBezTo>
                  <a:pt x="157299" y="256519"/>
                  <a:pt x="157672" y="257190"/>
                  <a:pt x="158045" y="257935"/>
                </a:cubicBezTo>
                <a:cubicBezTo>
                  <a:pt x="158791" y="259425"/>
                  <a:pt x="159537" y="260990"/>
                  <a:pt x="160208" y="262629"/>
                </a:cubicBezTo>
                <a:cubicBezTo>
                  <a:pt x="160954" y="264269"/>
                  <a:pt x="161625" y="265908"/>
                  <a:pt x="162296" y="267548"/>
                </a:cubicBezTo>
                <a:cubicBezTo>
                  <a:pt x="162968" y="269336"/>
                  <a:pt x="163639" y="271125"/>
                  <a:pt x="164236" y="272839"/>
                </a:cubicBezTo>
                <a:cubicBezTo>
                  <a:pt x="164832" y="274702"/>
                  <a:pt x="165429" y="276565"/>
                  <a:pt x="166026" y="278502"/>
                </a:cubicBezTo>
                <a:cubicBezTo>
                  <a:pt x="166622" y="280440"/>
                  <a:pt x="167219" y="282377"/>
                  <a:pt x="167741" y="284389"/>
                </a:cubicBezTo>
                <a:cubicBezTo>
                  <a:pt x="168263" y="286476"/>
                  <a:pt x="168785" y="288488"/>
                  <a:pt x="169308" y="290574"/>
                </a:cubicBezTo>
                <a:cubicBezTo>
                  <a:pt x="169830" y="292810"/>
                  <a:pt x="170277" y="294971"/>
                  <a:pt x="170725" y="297132"/>
                </a:cubicBezTo>
                <a:cubicBezTo>
                  <a:pt x="171247" y="299442"/>
                  <a:pt x="171694" y="301752"/>
                  <a:pt x="172142" y="303988"/>
                </a:cubicBezTo>
                <a:cubicBezTo>
                  <a:pt x="172589" y="306447"/>
                  <a:pt x="172962" y="308832"/>
                  <a:pt x="173410" y="311216"/>
                </a:cubicBezTo>
                <a:cubicBezTo>
                  <a:pt x="173783" y="313750"/>
                  <a:pt x="174156" y="316209"/>
                  <a:pt x="174529" y="318743"/>
                </a:cubicBezTo>
                <a:cubicBezTo>
                  <a:pt x="175200" y="323140"/>
                  <a:pt x="175722" y="327611"/>
                  <a:pt x="176244" y="332007"/>
                </a:cubicBezTo>
                <a:cubicBezTo>
                  <a:pt x="176915" y="337745"/>
                  <a:pt x="177438" y="343483"/>
                  <a:pt x="177960" y="349221"/>
                </a:cubicBezTo>
                <a:cubicBezTo>
                  <a:pt x="178482" y="355332"/>
                  <a:pt x="178929" y="361517"/>
                  <a:pt x="179228" y="367702"/>
                </a:cubicBezTo>
                <a:cubicBezTo>
                  <a:pt x="179675" y="374558"/>
                  <a:pt x="174454" y="380445"/>
                  <a:pt x="167592" y="380818"/>
                </a:cubicBezTo>
                <a:cubicBezTo>
                  <a:pt x="160730" y="381265"/>
                  <a:pt x="154838" y="376049"/>
                  <a:pt x="154465" y="369193"/>
                </a:cubicBezTo>
                <a:cubicBezTo>
                  <a:pt x="154166" y="364647"/>
                  <a:pt x="153868" y="360101"/>
                  <a:pt x="153570" y="355630"/>
                </a:cubicBezTo>
                <a:cubicBezTo>
                  <a:pt x="153197" y="351383"/>
                  <a:pt x="152824" y="347135"/>
                  <a:pt x="152451" y="342887"/>
                </a:cubicBezTo>
                <a:cubicBezTo>
                  <a:pt x="152003" y="338938"/>
                  <a:pt x="151556" y="334914"/>
                  <a:pt x="151108" y="330964"/>
                </a:cubicBezTo>
                <a:cubicBezTo>
                  <a:pt x="150735" y="328058"/>
                  <a:pt x="150362" y="325152"/>
                  <a:pt x="149915" y="322245"/>
                </a:cubicBezTo>
                <a:cubicBezTo>
                  <a:pt x="149467" y="318817"/>
                  <a:pt x="148871" y="315315"/>
                  <a:pt x="148274" y="311813"/>
                </a:cubicBezTo>
                <a:cubicBezTo>
                  <a:pt x="147752" y="308608"/>
                  <a:pt x="147080" y="305404"/>
                  <a:pt x="146409" y="302274"/>
                </a:cubicBezTo>
                <a:cubicBezTo>
                  <a:pt x="145812" y="299368"/>
                  <a:pt x="145141" y="296387"/>
                  <a:pt x="144395" y="293555"/>
                </a:cubicBezTo>
                <a:cubicBezTo>
                  <a:pt x="143799" y="290872"/>
                  <a:pt x="143053" y="288264"/>
                  <a:pt x="142232" y="285656"/>
                </a:cubicBezTo>
                <a:cubicBezTo>
                  <a:pt x="141859" y="284464"/>
                  <a:pt x="141486" y="283271"/>
                  <a:pt x="141113" y="282079"/>
                </a:cubicBezTo>
                <a:cubicBezTo>
                  <a:pt x="140741" y="280961"/>
                  <a:pt x="140368" y="279844"/>
                  <a:pt x="139920" y="278726"/>
                </a:cubicBezTo>
                <a:cubicBezTo>
                  <a:pt x="139547" y="277608"/>
                  <a:pt x="139174" y="276565"/>
                  <a:pt x="138727" y="275521"/>
                </a:cubicBezTo>
                <a:cubicBezTo>
                  <a:pt x="138354" y="274553"/>
                  <a:pt x="137906" y="273584"/>
                  <a:pt x="137533" y="272615"/>
                </a:cubicBezTo>
                <a:cubicBezTo>
                  <a:pt x="137086" y="271721"/>
                  <a:pt x="136713" y="270827"/>
                  <a:pt x="136265" y="269932"/>
                </a:cubicBezTo>
                <a:cubicBezTo>
                  <a:pt x="135892" y="269187"/>
                  <a:pt x="135519" y="268442"/>
                  <a:pt x="135146" y="267697"/>
                </a:cubicBezTo>
                <a:cubicBezTo>
                  <a:pt x="134699" y="266952"/>
                  <a:pt x="134326" y="266206"/>
                  <a:pt x="133878" y="265461"/>
                </a:cubicBezTo>
                <a:cubicBezTo>
                  <a:pt x="133431" y="264791"/>
                  <a:pt x="133058" y="264120"/>
                  <a:pt x="132611" y="263449"/>
                </a:cubicBezTo>
                <a:cubicBezTo>
                  <a:pt x="132163" y="262779"/>
                  <a:pt x="131790" y="262182"/>
                  <a:pt x="131343" y="261586"/>
                </a:cubicBezTo>
                <a:cubicBezTo>
                  <a:pt x="130895" y="261065"/>
                  <a:pt x="130522" y="260543"/>
                  <a:pt x="130075" y="260021"/>
                </a:cubicBezTo>
                <a:cubicBezTo>
                  <a:pt x="129702" y="259574"/>
                  <a:pt x="129254" y="259127"/>
                  <a:pt x="128881" y="258680"/>
                </a:cubicBezTo>
                <a:cubicBezTo>
                  <a:pt x="128508" y="258307"/>
                  <a:pt x="128061" y="257935"/>
                  <a:pt x="127688" y="257562"/>
                </a:cubicBezTo>
                <a:cubicBezTo>
                  <a:pt x="127315" y="257190"/>
                  <a:pt x="126942" y="256891"/>
                  <a:pt x="126569" y="256593"/>
                </a:cubicBezTo>
                <a:cubicBezTo>
                  <a:pt x="118588" y="250408"/>
                  <a:pt x="120975" y="237740"/>
                  <a:pt x="130671" y="234908"/>
                </a:cubicBezTo>
                <a:cubicBezTo>
                  <a:pt x="135146" y="233567"/>
                  <a:pt x="139622" y="232449"/>
                  <a:pt x="144097" y="231406"/>
                </a:cubicBezTo>
                <a:cubicBezTo>
                  <a:pt x="148572" y="230437"/>
                  <a:pt x="153122" y="229617"/>
                  <a:pt x="157597" y="228947"/>
                </a:cubicBezTo>
                <a:cubicBezTo>
                  <a:pt x="162147" y="228276"/>
                  <a:pt x="166622" y="227829"/>
                  <a:pt x="171172" y="227456"/>
                </a:cubicBezTo>
                <a:cubicBezTo>
                  <a:pt x="175647" y="227158"/>
                  <a:pt x="180123" y="227009"/>
                  <a:pt x="184673" y="227009"/>
                </a:cubicBezTo>
                <a:close/>
                <a:moveTo>
                  <a:pt x="184638" y="0"/>
                </a:moveTo>
                <a:cubicBezTo>
                  <a:pt x="244994" y="0"/>
                  <a:pt x="301546" y="29424"/>
                  <a:pt x="336088" y="78887"/>
                </a:cubicBezTo>
                <a:cubicBezTo>
                  <a:pt x="370631" y="128350"/>
                  <a:pt x="378763" y="191444"/>
                  <a:pt x="357873" y="248058"/>
                </a:cubicBezTo>
                <a:cubicBezTo>
                  <a:pt x="336461" y="306087"/>
                  <a:pt x="272822" y="336703"/>
                  <a:pt x="262900" y="410227"/>
                </a:cubicBezTo>
                <a:cubicBezTo>
                  <a:pt x="266555" y="409259"/>
                  <a:pt x="270286" y="408365"/>
                  <a:pt x="273941" y="407471"/>
                </a:cubicBezTo>
                <a:cubicBezTo>
                  <a:pt x="280581" y="405757"/>
                  <a:pt x="287370" y="409855"/>
                  <a:pt x="289012" y="416484"/>
                </a:cubicBezTo>
                <a:cubicBezTo>
                  <a:pt x="290653" y="423114"/>
                  <a:pt x="286624" y="429893"/>
                  <a:pt x="279984" y="431532"/>
                </a:cubicBezTo>
                <a:cubicBezTo>
                  <a:pt x="218434" y="446877"/>
                  <a:pt x="156884" y="462222"/>
                  <a:pt x="95334" y="477642"/>
                </a:cubicBezTo>
                <a:cubicBezTo>
                  <a:pt x="88694" y="479281"/>
                  <a:pt x="81905" y="475258"/>
                  <a:pt x="80263" y="468554"/>
                </a:cubicBezTo>
                <a:cubicBezTo>
                  <a:pt x="78622" y="461924"/>
                  <a:pt x="82651" y="455220"/>
                  <a:pt x="89291" y="453507"/>
                </a:cubicBezTo>
                <a:cubicBezTo>
                  <a:pt x="139575" y="440992"/>
                  <a:pt x="189860" y="428403"/>
                  <a:pt x="240145" y="415888"/>
                </a:cubicBezTo>
                <a:cubicBezTo>
                  <a:pt x="238354" y="413132"/>
                  <a:pt x="237757" y="410599"/>
                  <a:pt x="238205" y="407396"/>
                </a:cubicBezTo>
                <a:cubicBezTo>
                  <a:pt x="238876" y="402182"/>
                  <a:pt x="239772" y="397116"/>
                  <a:pt x="240965" y="392051"/>
                </a:cubicBezTo>
                <a:cubicBezTo>
                  <a:pt x="242084" y="387134"/>
                  <a:pt x="243427" y="382367"/>
                  <a:pt x="245069" y="377674"/>
                </a:cubicBezTo>
                <a:cubicBezTo>
                  <a:pt x="246561" y="373130"/>
                  <a:pt x="248277" y="368660"/>
                  <a:pt x="250216" y="364265"/>
                </a:cubicBezTo>
                <a:cubicBezTo>
                  <a:pt x="252007" y="360019"/>
                  <a:pt x="254021" y="355848"/>
                  <a:pt x="256185" y="351751"/>
                </a:cubicBezTo>
                <a:cubicBezTo>
                  <a:pt x="258274" y="347877"/>
                  <a:pt x="260587" y="344004"/>
                  <a:pt x="262900" y="340205"/>
                </a:cubicBezTo>
                <a:cubicBezTo>
                  <a:pt x="265212" y="336554"/>
                  <a:pt x="267600" y="332979"/>
                  <a:pt x="270062" y="329403"/>
                </a:cubicBezTo>
                <a:cubicBezTo>
                  <a:pt x="272449" y="325977"/>
                  <a:pt x="274986" y="322624"/>
                  <a:pt x="277522" y="319347"/>
                </a:cubicBezTo>
                <a:cubicBezTo>
                  <a:pt x="279984" y="316069"/>
                  <a:pt x="282521" y="312941"/>
                  <a:pt x="285058" y="309812"/>
                </a:cubicBezTo>
                <a:cubicBezTo>
                  <a:pt x="287594" y="306758"/>
                  <a:pt x="290056" y="303704"/>
                  <a:pt x="292593" y="300724"/>
                </a:cubicBezTo>
                <a:cubicBezTo>
                  <a:pt x="294906" y="297968"/>
                  <a:pt x="297218" y="295211"/>
                  <a:pt x="299531" y="292530"/>
                </a:cubicBezTo>
                <a:cubicBezTo>
                  <a:pt x="300725" y="291114"/>
                  <a:pt x="301919" y="289699"/>
                  <a:pt x="303038" y="288284"/>
                </a:cubicBezTo>
                <a:cubicBezTo>
                  <a:pt x="305351" y="285528"/>
                  <a:pt x="307663" y="282771"/>
                  <a:pt x="309827" y="279941"/>
                </a:cubicBezTo>
                <a:cubicBezTo>
                  <a:pt x="311990" y="277259"/>
                  <a:pt x="314079" y="274577"/>
                  <a:pt x="316168" y="271821"/>
                </a:cubicBezTo>
                <a:cubicBezTo>
                  <a:pt x="318108" y="269214"/>
                  <a:pt x="320048" y="266532"/>
                  <a:pt x="321838" y="263776"/>
                </a:cubicBezTo>
                <a:cubicBezTo>
                  <a:pt x="323554" y="261169"/>
                  <a:pt x="325270" y="258487"/>
                  <a:pt x="326837" y="255731"/>
                </a:cubicBezTo>
                <a:cubicBezTo>
                  <a:pt x="328329" y="253124"/>
                  <a:pt x="329747" y="250442"/>
                  <a:pt x="331090" y="247686"/>
                </a:cubicBezTo>
                <a:cubicBezTo>
                  <a:pt x="332358" y="245004"/>
                  <a:pt x="333552" y="242248"/>
                  <a:pt x="334596" y="239492"/>
                </a:cubicBezTo>
                <a:cubicBezTo>
                  <a:pt x="352651" y="190550"/>
                  <a:pt x="345563" y="135873"/>
                  <a:pt x="315721" y="93115"/>
                </a:cubicBezTo>
                <a:cubicBezTo>
                  <a:pt x="285804" y="50282"/>
                  <a:pt x="236862" y="24806"/>
                  <a:pt x="184638" y="24806"/>
                </a:cubicBezTo>
                <a:cubicBezTo>
                  <a:pt x="132413" y="24806"/>
                  <a:pt x="83471" y="50282"/>
                  <a:pt x="53554" y="93115"/>
                </a:cubicBezTo>
                <a:cubicBezTo>
                  <a:pt x="23712" y="135873"/>
                  <a:pt x="16624" y="190550"/>
                  <a:pt x="34679" y="239492"/>
                </a:cubicBezTo>
                <a:cubicBezTo>
                  <a:pt x="35425" y="241428"/>
                  <a:pt x="36246" y="243365"/>
                  <a:pt x="37066" y="245302"/>
                </a:cubicBezTo>
                <a:cubicBezTo>
                  <a:pt x="37962" y="247239"/>
                  <a:pt x="38857" y="249175"/>
                  <a:pt x="39827" y="251038"/>
                </a:cubicBezTo>
                <a:cubicBezTo>
                  <a:pt x="40871" y="252975"/>
                  <a:pt x="41916" y="254837"/>
                  <a:pt x="43035" y="256699"/>
                </a:cubicBezTo>
                <a:cubicBezTo>
                  <a:pt x="44154" y="258636"/>
                  <a:pt x="45273" y="260498"/>
                  <a:pt x="46541" y="262361"/>
                </a:cubicBezTo>
                <a:cubicBezTo>
                  <a:pt x="47810" y="264297"/>
                  <a:pt x="49078" y="266234"/>
                  <a:pt x="50421" y="268096"/>
                </a:cubicBezTo>
                <a:cubicBezTo>
                  <a:pt x="51241" y="269288"/>
                  <a:pt x="52062" y="270406"/>
                  <a:pt x="52957" y="271598"/>
                </a:cubicBezTo>
                <a:cubicBezTo>
                  <a:pt x="54375" y="273534"/>
                  <a:pt x="55867" y="275471"/>
                  <a:pt x="57359" y="277333"/>
                </a:cubicBezTo>
                <a:cubicBezTo>
                  <a:pt x="58851" y="279345"/>
                  <a:pt x="60418" y="281281"/>
                  <a:pt x="61985" y="283144"/>
                </a:cubicBezTo>
                <a:cubicBezTo>
                  <a:pt x="63626" y="285155"/>
                  <a:pt x="65267" y="287092"/>
                  <a:pt x="66909" y="289103"/>
                </a:cubicBezTo>
                <a:cubicBezTo>
                  <a:pt x="68774" y="291338"/>
                  <a:pt x="70714" y="293573"/>
                  <a:pt x="72579" y="295882"/>
                </a:cubicBezTo>
                <a:cubicBezTo>
                  <a:pt x="74593" y="298191"/>
                  <a:pt x="76608" y="300575"/>
                  <a:pt x="78547" y="302959"/>
                </a:cubicBezTo>
                <a:cubicBezTo>
                  <a:pt x="80338" y="305119"/>
                  <a:pt x="82128" y="307205"/>
                  <a:pt x="83844" y="309365"/>
                </a:cubicBezTo>
                <a:cubicBezTo>
                  <a:pt x="85635" y="311600"/>
                  <a:pt x="87425" y="313760"/>
                  <a:pt x="89216" y="315995"/>
                </a:cubicBezTo>
                <a:cubicBezTo>
                  <a:pt x="91007" y="318304"/>
                  <a:pt x="92797" y="320613"/>
                  <a:pt x="94513" y="322922"/>
                </a:cubicBezTo>
                <a:cubicBezTo>
                  <a:pt x="96304" y="325306"/>
                  <a:pt x="98020" y="327764"/>
                  <a:pt x="99736" y="330223"/>
                </a:cubicBezTo>
                <a:cubicBezTo>
                  <a:pt x="101526" y="332681"/>
                  <a:pt x="103167" y="335214"/>
                  <a:pt x="104883" y="337821"/>
                </a:cubicBezTo>
                <a:cubicBezTo>
                  <a:pt x="105928" y="339460"/>
                  <a:pt x="106898" y="341024"/>
                  <a:pt x="107868" y="342737"/>
                </a:cubicBezTo>
                <a:cubicBezTo>
                  <a:pt x="109509" y="345419"/>
                  <a:pt x="111076" y="348175"/>
                  <a:pt x="112642" y="350931"/>
                </a:cubicBezTo>
                <a:cubicBezTo>
                  <a:pt x="114135" y="353762"/>
                  <a:pt x="115627" y="356667"/>
                  <a:pt x="116970" y="359572"/>
                </a:cubicBezTo>
                <a:cubicBezTo>
                  <a:pt x="118387" y="362627"/>
                  <a:pt x="119730" y="365681"/>
                  <a:pt x="120998" y="368735"/>
                </a:cubicBezTo>
                <a:cubicBezTo>
                  <a:pt x="122267" y="371938"/>
                  <a:pt x="123386" y="375141"/>
                  <a:pt x="124505" y="378344"/>
                </a:cubicBezTo>
                <a:cubicBezTo>
                  <a:pt x="125549" y="381697"/>
                  <a:pt x="126519" y="385049"/>
                  <a:pt x="127415" y="388401"/>
                </a:cubicBezTo>
                <a:cubicBezTo>
                  <a:pt x="129131" y="395031"/>
                  <a:pt x="125102" y="401809"/>
                  <a:pt x="118462" y="403523"/>
                </a:cubicBezTo>
                <a:cubicBezTo>
                  <a:pt x="111822" y="405236"/>
                  <a:pt x="105033" y="401213"/>
                  <a:pt x="103391" y="394584"/>
                </a:cubicBezTo>
                <a:cubicBezTo>
                  <a:pt x="87276" y="332085"/>
                  <a:pt x="31247" y="301767"/>
                  <a:pt x="11402" y="248058"/>
                </a:cubicBezTo>
                <a:cubicBezTo>
                  <a:pt x="-9488" y="191444"/>
                  <a:pt x="-1356" y="128350"/>
                  <a:pt x="33187" y="78887"/>
                </a:cubicBezTo>
                <a:cubicBezTo>
                  <a:pt x="67729" y="29424"/>
                  <a:pt x="124281" y="0"/>
                  <a:pt x="184638" y="0"/>
                </a:cubicBezTo>
                <a:close/>
              </a:path>
            </a:pathLst>
          </a:custGeom>
          <a:solidFill>
            <a:schemeClr val="accent1">
              <a:lumMod val="75000"/>
              <a:alpha val="100000"/>
            </a:schemeClr>
          </a:solidFill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6" name="Freeform 6"/>
          <p:cNvSpPr/>
          <p:nvPr/>
        </p:nvSpPr>
        <p:spPr>
          <a:xfrm>
            <a:off x="8503615" y="4081478"/>
            <a:ext cx="334477" cy="307945"/>
          </a:xfrm>
          <a:custGeom>
            <a:rect l="l" t="t" r="r" b="b"/>
            <a:pathLst>
              <a:path w="580" h="535">
                <a:moveTo>
                  <a:pt x="164" y="525"/>
                </a:moveTo>
                <a:cubicBezTo>
                  <a:pt x="172" y="534"/>
                  <a:pt x="186" y="535"/>
                  <a:pt x="196" y="526"/>
                </a:cubicBezTo>
                <a:lnTo>
                  <a:pt x="570" y="187"/>
                </a:lnTo>
                <a:cubicBezTo>
                  <a:pt x="579" y="179"/>
                  <a:pt x="580" y="165"/>
                  <a:pt x="572" y="155"/>
                </a:cubicBezTo>
                <a:lnTo>
                  <a:pt x="475" y="49"/>
                </a:lnTo>
                <a:cubicBezTo>
                  <a:pt x="466" y="39"/>
                  <a:pt x="452" y="39"/>
                  <a:pt x="443" y="47"/>
                </a:cubicBezTo>
                <a:lnTo>
                  <a:pt x="124" y="335"/>
                </a:lnTo>
                <a:cubicBezTo>
                  <a:pt x="115" y="344"/>
                  <a:pt x="114" y="358"/>
                  <a:pt x="123" y="367"/>
                </a:cubicBezTo>
                <a:lnTo>
                  <a:pt x="175" y="425"/>
                </a:lnTo>
                <a:cubicBezTo>
                  <a:pt x="183" y="434"/>
                  <a:pt x="198" y="435"/>
                  <a:pt x="207" y="426"/>
                </a:cubicBezTo>
                <a:lnTo>
                  <a:pt x="341" y="305"/>
                </a:lnTo>
                <a:cubicBezTo>
                  <a:pt x="350" y="297"/>
                  <a:pt x="351" y="282"/>
                  <a:pt x="343" y="273"/>
                </a:cubicBezTo>
                <a:lnTo>
                  <a:pt x="327" y="256"/>
                </a:lnTo>
                <a:lnTo>
                  <a:pt x="193" y="378"/>
                </a:lnTo>
                <a:lnTo>
                  <a:pt x="172" y="354"/>
                </a:lnTo>
                <a:lnTo>
                  <a:pt x="457" y="96"/>
                </a:lnTo>
                <a:lnTo>
                  <a:pt x="523" y="169"/>
                </a:lnTo>
                <a:lnTo>
                  <a:pt x="182" y="478"/>
                </a:lnTo>
                <a:lnTo>
                  <a:pt x="58" y="340"/>
                </a:lnTo>
                <a:lnTo>
                  <a:pt x="404" y="26"/>
                </a:lnTo>
                <a:lnTo>
                  <a:pt x="389" y="10"/>
                </a:lnTo>
                <a:cubicBezTo>
                  <a:pt x="380" y="0"/>
                  <a:pt x="366" y="0"/>
                  <a:pt x="357" y="8"/>
                </a:cubicBezTo>
                <a:lnTo>
                  <a:pt x="10" y="322"/>
                </a:lnTo>
                <a:cubicBezTo>
                  <a:pt x="1" y="330"/>
                  <a:pt x="0" y="344"/>
                  <a:pt x="9" y="354"/>
                </a:cubicBezTo>
                <a:lnTo>
                  <a:pt x="164" y="525"/>
                </a:lnTo>
                <a:close/>
              </a:path>
            </a:pathLst>
          </a:custGeom>
          <a:solidFill>
            <a:schemeClr val="accent1">
              <a:lumMod val="75000"/>
              <a:alpha val="100000"/>
            </a:schemeClr>
          </a:solidFill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7" name="AutoShape 7"/>
          <p:cNvSpPr/>
          <p:nvPr/>
        </p:nvSpPr>
        <p:spPr>
          <a:xfrm>
            <a:off x="8406414" y="2422663"/>
            <a:ext cx="2708275" cy="1383030"/>
          </a:xfrm>
          <a:prstGeom prst="rect">
            <a:avLst/>
          </a:prstGeom>
        </p:spPr>
        <p:txBody>
          <a:bodyPr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150000"/>
              </a:lnSpc>
              <a:defRPr/>
            </a:pPr>
            <a:r>
              <a:rPr lang="en-US" sz="1350">
                <a:solidFill>
                  <a:schemeClr val="dk1"/>
                </a:solidFill>
                <a:latin typeface="Microsoft Yahei"/>
                <a:ea typeface="Microsoft Yahei"/>
                <a:cs typeface="Microsoft Yahei"/>
              </a:rPr>
              <a:t>卫生与健康是指人们在身体、心理和社会适应方面的良好状态。</a:t>
            </a:r>
            <a:endParaRPr lang="en-US" sz="1100"/>
          </a:p>
        </p:txBody>
      </p:sp>
      <p:sp>
        <p:nvSpPr>
          <p:cNvPr id="8" name="AutoShape 8"/>
          <p:cNvSpPr/>
          <p:nvPr/>
        </p:nvSpPr>
        <p:spPr>
          <a:xfrm>
            <a:off x="8901714" y="1901965"/>
            <a:ext cx="2084387" cy="460375"/>
          </a:xfrm>
          <a:prstGeom prst="rect">
            <a:avLst/>
          </a:prstGeom>
        </p:spPr>
        <p:txBody>
          <a:bodyPr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  <a:defRPr/>
            </a:pPr>
            <a:r>
              <a:rPr lang="en-US" sz="1575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卫生与健康定义</a:t>
            </a:r>
            <a:endParaRPr lang="en-US" sz="1100"/>
          </a:p>
        </p:txBody>
      </p:sp>
      <p:sp>
        <p:nvSpPr>
          <p:cNvPr id="9" name="AutoShape 9"/>
          <p:cNvSpPr/>
          <p:nvPr/>
        </p:nvSpPr>
        <p:spPr>
          <a:xfrm>
            <a:off x="8406414" y="4525963"/>
            <a:ext cx="2708275" cy="1383030"/>
          </a:xfrm>
          <a:prstGeom prst="rect">
            <a:avLst/>
          </a:prstGeom>
        </p:spPr>
        <p:txBody>
          <a:bodyPr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150000"/>
              </a:lnSpc>
              <a:defRPr/>
            </a:pPr>
            <a:r>
              <a:rPr lang="en-US" sz="1350">
                <a:solidFill>
                  <a:schemeClr val="dk1"/>
                </a:solidFill>
                <a:latin typeface="Microsoft Yahei"/>
                <a:ea typeface="Microsoft Yahei"/>
                <a:cs typeface="Microsoft Yahei"/>
              </a:rPr>
              <a:t>卫生与健康是大学生全面发展的重要基础，对于提高学习效率、培养健康生活方式和促进未来职业发展具有重要意义。</a:t>
            </a:r>
            <a:endParaRPr lang="en-US" sz="1100"/>
          </a:p>
        </p:txBody>
      </p:sp>
      <p:sp>
        <p:nvSpPr>
          <p:cNvPr id="10" name="AutoShape 10"/>
          <p:cNvSpPr/>
          <p:nvPr/>
        </p:nvSpPr>
        <p:spPr>
          <a:xfrm>
            <a:off x="8901714" y="4005263"/>
            <a:ext cx="2084387" cy="460375"/>
          </a:xfrm>
          <a:prstGeom prst="rect">
            <a:avLst/>
          </a:prstGeom>
        </p:spPr>
        <p:txBody>
          <a:bodyPr wrap="square" lIns="91440" tIns="45720" rIns="91440" bIns="45720" rtlCol="0" anchor="ctr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  <a:defRPr/>
            </a:pPr>
            <a:r>
              <a:rPr lang="en-US" sz="1575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重要性</a:t>
            </a:r>
            <a:endParaRPr lang="en-US" sz="1100"/>
          </a:p>
        </p:txBody>
      </p:sp>
      <p:grpSp>
        <p:nvGrpSpPr>
          <p:cNvPr id="11" name="Group 11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2" name="AutoShape 12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3" name="AutoShape 13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4" name="AutoShape 14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" name="AutoShape 15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TextBox 32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/>
                  </a:solidFill>
                  <a:latin typeface="Microsoft Yahei"/>
                  <a:ea typeface="Microsoft Yahei"/>
                  <a:cs typeface="Microsoft Yahei"/>
                </a:rPr>
                <a:t>卫生与健康定义与重要性</a:t>
              </a:r>
            </a:p>
          </p:txBody>
        </p:sp>
      </p:grpSp>
    </p:spTree>
  </p:cSld>
  <p:clrMapOvr>
    <a:masterClrMapping/>
  </p:clrMapOvr>
  <p:transition/>
  <p:timing/>
</p:sld>
</file>

<file path=ppt/slides/slide5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2" name="Picture 2"/>
          <p:cNvPicPr>
            <a:picLocks noChangeAspect="1"/>
          </p:cNvPicPr>
          <p:nvPr/>
        </p:nvPicPr>
        <p:blipFill>
          <a:blip r:embed="rId2"/>
          <a:srcRect l="4362" r="4362"/>
          <a:stretch>
            <a:fillRect/>
          </a:stretch>
        </p:blipFill>
        <p:spPr>
          <a:xfrm>
            <a:off x="3909691" y="1250241"/>
            <a:ext cx="7848600" cy="5248275"/>
          </a:xfrm>
          <a:prstGeom prst="rect">
            <a:avLst/>
          </a:prstGeom>
        </p:spPr>
      </p:pic>
      <p:sp>
        <p:nvSpPr>
          <p:cNvPr id="3" name="AutoShape 3"/>
          <p:cNvSpPr/>
          <p:nvPr/>
        </p:nvSpPr>
        <p:spPr>
          <a:xfrm>
            <a:off x="466496" y="3766754"/>
            <a:ext cx="3974251" cy="2472718"/>
          </a:xfrm>
          <a:prstGeom prst="rect">
            <a:avLst/>
          </a:prstGeom>
          <a:solidFill>
            <a:schemeClr val="accent1">
              <a:lumMod val="75000"/>
              <a:alpha val="76862"/>
            </a:schemeClr>
          </a:solidFill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4" name="AutoShape 4"/>
          <p:cNvSpPr/>
          <p:nvPr/>
        </p:nvSpPr>
        <p:spPr>
          <a:xfrm>
            <a:off x="563624" y="1824409"/>
            <a:ext cx="2936423" cy="1604591"/>
          </a:xfrm>
          <a:prstGeom prst="rect">
            <a:avLst/>
          </a:prstGeom>
        </p:spPr>
        <p:txBody>
          <a:bodyPr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50000"/>
              </a:lnSpc>
              <a:spcBef>
                <a:spcPts val="270"/>
              </a:spcBef>
              <a:defRPr/>
            </a:pPr>
            <a:r>
              <a:rPr lang="en-US" sz="1350">
                <a:solidFill>
                  <a:schemeClr val="dk1"/>
                </a:solidFill>
                <a:latin typeface="Microsoft Yahei"/>
                <a:ea typeface="Microsoft Yahei"/>
                <a:cs typeface="Microsoft Yahei"/>
              </a:rPr>
              <a:t>随着大学生生活节奏加快，学习压力增大，部分学生存在作息不规律、饮食不健康、缺乏运动等问题，导致身体健康状况不佳。</a:t>
            </a:r>
            <a:endParaRPr lang="en-US" sz="1100"/>
          </a:p>
        </p:txBody>
      </p:sp>
      <p:sp>
        <p:nvSpPr>
          <p:cNvPr id="5" name="AutoShape 5"/>
          <p:cNvSpPr/>
          <p:nvPr/>
        </p:nvSpPr>
        <p:spPr>
          <a:xfrm>
            <a:off x="601724" y="4315960"/>
            <a:ext cx="3052052" cy="1604591"/>
          </a:xfrm>
          <a:prstGeom prst="rect">
            <a:avLst/>
          </a:prstGeom>
        </p:spPr>
        <p:txBody>
          <a:bodyPr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50000"/>
              </a:lnSpc>
              <a:spcBef>
                <a:spcPts val="270"/>
              </a:spcBef>
              <a:defRPr/>
            </a:pPr>
            <a:r>
              <a:rPr lang="en-US" sz="1350">
                <a:solidFill>
                  <a:srgbClr val="FFFFFF"/>
                </a:solidFill>
                <a:latin typeface="Microsoft Yahei"/>
                <a:ea typeface="Microsoft Yahei"/>
                <a:cs typeface="Microsoft Yahei"/>
              </a:rPr>
              <a:t>部分学生缺乏卫生与健康知识，容易受到不良生活习惯的影响，如熬夜、过度使用电子产品、不注意个人卫生等。</a:t>
            </a:r>
            <a:endParaRPr lang="en-US" sz="1100"/>
          </a:p>
        </p:txBody>
      </p:sp>
      <p:grpSp>
        <p:nvGrpSpPr>
          <p:cNvPr id="6" name="Group 6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7" name="AutoShape 7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8" name="AutoShape 8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9" name="AutoShape 9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0" name="AutoShape 10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1" name="AutoShape 11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2" name="AutoShape 12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3" name="AutoShape 13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4" name="AutoShape 14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" name="AutoShape 15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TextBox 27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/>
                  </a:solidFill>
                  <a:latin typeface="Microsoft Yahei"/>
                  <a:ea typeface="Microsoft Yahei"/>
                  <a:cs typeface="Microsoft Yahei"/>
                </a:rPr>
                <a:t>大学生卫生与健康现状分析</a:t>
              </a:r>
            </a:p>
          </p:txBody>
        </p:sp>
      </p:grpSp>
      <p:sp>
        <p:nvSpPr>
          <p:cNvPr id="28" name="AutoShape 28"/>
          <p:cNvSpPr/>
          <p:nvPr/>
        </p:nvSpPr>
        <p:spPr>
          <a:xfrm>
            <a:off x="601724" y="3976765"/>
            <a:ext cx="2936423" cy="339195"/>
          </a:xfrm>
          <a:prstGeom prst="rect">
            <a:avLst/>
          </a:prstGeom>
        </p:spPr>
        <p:txBody>
          <a:bodyPr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defRPr/>
            </a:pPr>
            <a:r>
              <a:rPr lang="en-US" sz="1575" b="1">
                <a:solidFill>
                  <a:srgbClr val="FFFFFF"/>
                </a:solidFill>
                <a:latin typeface="Microsoft Yahei"/>
                <a:ea typeface="Microsoft Yahei"/>
                <a:cs typeface="Microsoft Yahei"/>
              </a:rPr>
              <a:t>问题</a:t>
            </a:r>
            <a:endParaRPr lang="en-US" sz="1100"/>
          </a:p>
        </p:txBody>
      </p:sp>
      <p:sp>
        <p:nvSpPr>
          <p:cNvPr id="29" name="AutoShape 29"/>
          <p:cNvSpPr/>
          <p:nvPr/>
        </p:nvSpPr>
        <p:spPr>
          <a:xfrm>
            <a:off x="563624" y="1405309"/>
            <a:ext cx="2936423" cy="339195"/>
          </a:xfrm>
          <a:prstGeom prst="rect">
            <a:avLst/>
          </a:prstGeom>
        </p:spPr>
        <p:txBody>
          <a:bodyPr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defRPr/>
            </a:pPr>
            <a:r>
              <a:rPr lang="en-US" sz="1575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现状</a:t>
            </a:r>
            <a:endParaRPr lang="en-US" sz="1100"/>
          </a:p>
        </p:txBody>
      </p:sp>
    </p:spTree>
  </p:cSld>
  <p:clrMapOvr>
    <a:masterClrMapping/>
  </p:clrMapOvr>
  <p:transition/>
  <p:timing/>
</p:sld>
</file>

<file path=ppt/slides/slide6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633796" y="2191116"/>
            <a:ext cx="2019230" cy="4671329"/>
          </a:xfrm>
          <a:prstGeom prst="rect">
            <a:avLst/>
          </a:prstGeom>
          <a:solidFill>
            <a:schemeClr val="accent1">
              <a:alpha val="100000"/>
            </a:schemeClr>
          </a:solidFill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3" name="AutoShape 3"/>
          <p:cNvSpPr/>
          <p:nvPr/>
        </p:nvSpPr>
        <p:spPr>
          <a:xfrm>
            <a:off x="5086385" y="2191116"/>
            <a:ext cx="2019230" cy="4659137"/>
          </a:xfrm>
          <a:prstGeom prst="rect">
            <a:avLst/>
          </a:prstGeom>
          <a:solidFill>
            <a:schemeClr val="accent2">
              <a:alpha val="100000"/>
            </a:schemeClr>
          </a:solidFill>
        </p:spPr>
        <p:style>
          <a:lnRef idx="0">
            <a:schemeClr val="accent2"/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4" name="AutoShape 4"/>
          <p:cNvSpPr/>
          <p:nvPr/>
        </p:nvSpPr>
        <p:spPr>
          <a:xfrm>
            <a:off x="5086385" y="1272218"/>
            <a:ext cx="2019230" cy="2019230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style>
          <a:lnRef idx="0">
            <a:schemeClr val="accent2"/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5" name="AutoShape 5"/>
          <p:cNvSpPr/>
          <p:nvPr/>
        </p:nvSpPr>
        <p:spPr>
          <a:xfrm>
            <a:off x="9574070" y="2191116"/>
            <a:ext cx="2019230" cy="4659137"/>
          </a:xfrm>
          <a:prstGeom prst="rect">
            <a:avLst/>
          </a:prstGeom>
          <a:solidFill>
            <a:schemeClr val="accent1">
              <a:alpha val="100000"/>
            </a:schemeClr>
          </a:solidFill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6" name="AutoShape 6"/>
          <p:cNvSpPr/>
          <p:nvPr/>
        </p:nvSpPr>
        <p:spPr>
          <a:xfrm>
            <a:off x="9574070" y="1272218"/>
            <a:ext cx="2019230" cy="2019230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7" name="AutoShape 7"/>
          <p:cNvSpPr/>
          <p:nvPr/>
        </p:nvSpPr>
        <p:spPr>
          <a:xfrm>
            <a:off x="9697155" y="1395303"/>
            <a:ext cx="1773060" cy="1773060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style>
          <a:lnRef idx="0">
            <a:schemeClr val="accent2"/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8" name="AutoShape 8"/>
          <p:cNvSpPr/>
          <p:nvPr/>
        </p:nvSpPr>
        <p:spPr>
          <a:xfrm>
            <a:off x="7308884" y="2191116"/>
            <a:ext cx="2019230" cy="4659137"/>
          </a:xfrm>
          <a:prstGeom prst="rect">
            <a:avLst/>
          </a:prstGeom>
          <a:solidFill>
            <a:schemeClr val="accent1">
              <a:alpha val="100000"/>
            </a:schemeClr>
          </a:solidFill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9" name="AutoShape 9"/>
          <p:cNvSpPr/>
          <p:nvPr/>
        </p:nvSpPr>
        <p:spPr>
          <a:xfrm>
            <a:off x="7308884" y="1272218"/>
            <a:ext cx="2019230" cy="2019230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10" name="AutoShape 10"/>
          <p:cNvSpPr/>
          <p:nvPr/>
        </p:nvSpPr>
        <p:spPr>
          <a:xfrm>
            <a:off x="7431969" y="1395303"/>
            <a:ext cx="1773060" cy="1773060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style>
          <a:lnRef idx="0">
            <a:schemeClr val="accent2"/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11" name="AutoShape 11"/>
          <p:cNvSpPr/>
          <p:nvPr/>
        </p:nvSpPr>
        <p:spPr>
          <a:xfrm>
            <a:off x="2871147" y="2191116"/>
            <a:ext cx="2019230" cy="4671329"/>
          </a:xfrm>
          <a:prstGeom prst="rect">
            <a:avLst/>
          </a:prstGeom>
          <a:solidFill>
            <a:schemeClr val="accent1">
              <a:alpha val="100000"/>
            </a:schemeClr>
          </a:solidFill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12" name="AutoShape 12"/>
          <p:cNvSpPr/>
          <p:nvPr/>
        </p:nvSpPr>
        <p:spPr>
          <a:xfrm>
            <a:off x="2871147" y="1272218"/>
            <a:ext cx="2019230" cy="2019230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13" name="AutoShape 13"/>
          <p:cNvSpPr/>
          <p:nvPr/>
        </p:nvSpPr>
        <p:spPr>
          <a:xfrm>
            <a:off x="2994232" y="1395303"/>
            <a:ext cx="1773060" cy="1773060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style>
          <a:lnRef idx="0">
            <a:schemeClr val="accent2"/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14" name="AutoShape 14"/>
          <p:cNvSpPr/>
          <p:nvPr/>
        </p:nvSpPr>
        <p:spPr>
          <a:xfrm>
            <a:off x="633796" y="1272218"/>
            <a:ext cx="2019230" cy="2019230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15" name="AutoShape 15"/>
          <p:cNvSpPr/>
          <p:nvPr/>
        </p:nvSpPr>
        <p:spPr>
          <a:xfrm>
            <a:off x="756882" y="1395303"/>
            <a:ext cx="1773060" cy="1773060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style>
          <a:lnRef idx="0">
            <a:schemeClr val="accent2"/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16" name="TextBox 16"/>
          <p:cNvSpPr txBox="1"/>
          <p:nvPr/>
        </p:nvSpPr>
        <p:spPr>
          <a:xfrm>
            <a:off x="633796" y="3291448"/>
            <a:ext cx="2019300" cy="324802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40000"/>
              </a:lnSpc>
              <a:spcBef>
                <a:spcPct val="0"/>
              </a:spcBef>
            </a:pPr>
            <a:r>
              <a:rPr lang="en-US" sz="1500">
                <a:solidFill>
                  <a:srgbClr val="FFFFFF"/>
                </a:solidFill>
                <a:latin typeface="Microsoft Yahei"/>
                <a:ea typeface="Microsoft Yahei"/>
                <a:cs typeface="Microsoft Yahei"/>
              </a:rPr>
              <a:t>课程目标：通过本课程的学习，使学生了解卫生与健康的基本知识，掌握保持良好卫生与健康的方法和技巧，提高自我保健意识和能力。</a:t>
            </a:r>
          </a:p>
        </p:txBody>
      </p:sp>
      <p:sp>
        <p:nvSpPr>
          <p:cNvPr id="17" name="TextBox 17"/>
          <p:cNvSpPr txBox="1"/>
          <p:nvPr/>
        </p:nvSpPr>
        <p:spPr>
          <a:xfrm>
            <a:off x="2871147" y="3291448"/>
            <a:ext cx="2019300" cy="324802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40000"/>
              </a:lnSpc>
              <a:spcBef>
                <a:spcPct val="0"/>
              </a:spcBef>
            </a:pPr>
            <a:r>
              <a:rPr lang="en-US" sz="1500">
                <a:solidFill>
                  <a:srgbClr val="FFFFFF"/>
                </a:solidFill>
                <a:latin typeface="Microsoft Yahei"/>
                <a:ea typeface="Microsoft Yahei"/>
                <a:cs typeface="Microsoft Yahei"/>
              </a:rPr>
              <a:t>学习内容</a:t>
            </a:r>
          </a:p>
        </p:txBody>
      </p:sp>
      <p:sp>
        <p:nvSpPr>
          <p:cNvPr id="18" name="TextBox 18"/>
          <p:cNvSpPr txBox="1"/>
          <p:nvPr/>
        </p:nvSpPr>
        <p:spPr>
          <a:xfrm>
            <a:off x="5086385" y="3291448"/>
            <a:ext cx="2019300" cy="324802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40000"/>
              </a:lnSpc>
              <a:spcBef>
                <a:spcPct val="0"/>
              </a:spcBef>
            </a:pPr>
            <a:r>
              <a:rPr lang="en-US" sz="1500">
                <a:solidFill>
                  <a:srgbClr val="FFFFFF"/>
                </a:solidFill>
                <a:latin typeface="Microsoft Yahei"/>
                <a:ea typeface="Microsoft Yahei"/>
                <a:cs typeface="Microsoft Yahei"/>
              </a:rPr>
              <a:t>1. 卫生与健康基础知识：包括人体生理结构、常见疾病预防、营养与饮食、心理健康等方面的基本知识。</a:t>
            </a:r>
          </a:p>
        </p:txBody>
      </p:sp>
      <p:sp>
        <p:nvSpPr>
          <p:cNvPr id="19" name="TextBox 19"/>
          <p:cNvSpPr txBox="1"/>
          <p:nvPr/>
        </p:nvSpPr>
        <p:spPr>
          <a:xfrm>
            <a:off x="7308884" y="3291448"/>
            <a:ext cx="2019300" cy="324802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40000"/>
              </a:lnSpc>
              <a:spcBef>
                <a:spcPct val="0"/>
              </a:spcBef>
            </a:pPr>
            <a:r>
              <a:rPr lang="en-US" sz="1500">
                <a:solidFill>
                  <a:srgbClr val="FFFFFF"/>
                </a:solidFill>
                <a:latin typeface="Microsoft Yahei"/>
                <a:ea typeface="Microsoft Yahei"/>
                <a:cs typeface="Microsoft Yahei"/>
              </a:rPr>
              <a:t>2. 保持良好卫生与健康的方法：如合理作息、适量运动、个人卫生习惯养成等。</a:t>
            </a:r>
          </a:p>
        </p:txBody>
      </p:sp>
      <p:sp>
        <p:nvSpPr>
          <p:cNvPr id="20" name="TextBox 20"/>
          <p:cNvSpPr txBox="1"/>
          <p:nvPr/>
        </p:nvSpPr>
        <p:spPr>
          <a:xfrm>
            <a:off x="9574070" y="3291448"/>
            <a:ext cx="2019300" cy="324802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40000"/>
              </a:lnSpc>
              <a:spcBef>
                <a:spcPct val="0"/>
              </a:spcBef>
            </a:pPr>
            <a:r>
              <a:rPr lang="en-US" sz="1500">
                <a:solidFill>
                  <a:srgbClr val="FFFFFF"/>
                </a:solidFill>
                <a:latin typeface="Microsoft Yahei"/>
                <a:ea typeface="Microsoft Yahei"/>
                <a:cs typeface="Microsoft Yahei"/>
              </a:rPr>
              <a:t>3. 自我保健意识培养：通过案例分析、小组讨论等方式，引导学生树立正确的卫生与健康观念，提高自我保健意识。</a:t>
            </a:r>
          </a:p>
        </p:txBody>
      </p:sp>
      <p:sp>
        <p:nvSpPr>
          <p:cNvPr id="21" name="AutoShape 21"/>
          <p:cNvSpPr/>
          <p:nvPr/>
        </p:nvSpPr>
        <p:spPr>
          <a:xfrm>
            <a:off x="5209470" y="1395303"/>
            <a:ext cx="1773060" cy="1773060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22" name="Freeform 22"/>
          <p:cNvSpPr/>
          <p:nvPr/>
        </p:nvSpPr>
        <p:spPr>
          <a:xfrm>
            <a:off x="1298185" y="2005652"/>
            <a:ext cx="690452" cy="552362"/>
          </a:xfrm>
          <a:custGeom>
            <a:rect l="l" t="t" r="r" b="b"/>
            <a:pathLst>
              <a:path w="304800" h="304800">
                <a:moveTo>
                  <a:pt x="106680" y="0"/>
                </a:moveTo>
                <a:lnTo>
                  <a:pt x="91440" y="0"/>
                </a:lnTo>
                <a:lnTo>
                  <a:pt x="0" y="45720"/>
                </a:lnTo>
                <a:lnTo>
                  <a:pt x="0" y="137160"/>
                </a:lnTo>
                <a:lnTo>
                  <a:pt x="60960" y="121920"/>
                </a:lnTo>
                <a:lnTo>
                  <a:pt x="60960" y="304800"/>
                </a:lnTo>
                <a:lnTo>
                  <a:pt x="243840" y="304800"/>
                </a:lnTo>
                <a:lnTo>
                  <a:pt x="243840" y="121920"/>
                </a:lnTo>
                <a:lnTo>
                  <a:pt x="304800" y="137160"/>
                </a:lnTo>
                <a:lnTo>
                  <a:pt x="304800" y="45720"/>
                </a:lnTo>
                <a:lnTo>
                  <a:pt x="213360" y="0"/>
                </a:lnTo>
                <a:lnTo>
                  <a:pt x="198120" y="0"/>
                </a:lnTo>
                <a:cubicBezTo>
                  <a:pt x="198120" y="25251"/>
                  <a:pt x="177651" y="45720"/>
                  <a:pt x="152400" y="45720"/>
                </a:cubicBezTo>
                <a:cubicBezTo>
                  <a:pt x="127149" y="45720"/>
                  <a:pt x="106680" y="25251"/>
                  <a:pt x="106680" y="0"/>
                </a:cubicBezTo>
                <a:lnTo>
                  <a:pt x="106680" y="0"/>
                </a:lnTo>
                <a:close/>
              </a:path>
            </a:pathLst>
          </a:custGeom>
          <a:solidFill>
            <a:srgbClr val="FFFFFF">
              <a:alpha val="100000"/>
            </a:srgb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3" name="Freeform 23"/>
          <p:cNvSpPr/>
          <p:nvPr/>
        </p:nvSpPr>
        <p:spPr>
          <a:xfrm>
            <a:off x="3521727" y="1922798"/>
            <a:ext cx="718070" cy="718070"/>
          </a:xfrm>
          <a:custGeom>
            <a:rect l="l" t="t" r="r" b="b"/>
            <a:pathLst>
              <a:path w="304800" h="304800">
                <a:moveTo>
                  <a:pt x="60960" y="167640"/>
                </a:moveTo>
                <a:lnTo>
                  <a:pt x="30480" y="167640"/>
                </a:lnTo>
                <a:cubicBezTo>
                  <a:pt x="13649" y="167640"/>
                  <a:pt x="0" y="153991"/>
                  <a:pt x="0" y="137160"/>
                </a:cubicBezTo>
                <a:lnTo>
                  <a:pt x="0" y="137160"/>
                </a:lnTo>
                <a:lnTo>
                  <a:pt x="0" y="76200"/>
                </a:lnTo>
                <a:cubicBezTo>
                  <a:pt x="0" y="59436"/>
                  <a:pt x="13716" y="45720"/>
                  <a:pt x="30480" y="45720"/>
                </a:cubicBezTo>
                <a:lnTo>
                  <a:pt x="60960" y="45720"/>
                </a:lnTo>
                <a:lnTo>
                  <a:pt x="60960" y="15240"/>
                </a:lnTo>
                <a:lnTo>
                  <a:pt x="274320" y="15240"/>
                </a:lnTo>
                <a:lnTo>
                  <a:pt x="274320" y="167640"/>
                </a:lnTo>
                <a:cubicBezTo>
                  <a:pt x="274320" y="201311"/>
                  <a:pt x="247031" y="228600"/>
                  <a:pt x="213360" y="228600"/>
                </a:cubicBezTo>
                <a:lnTo>
                  <a:pt x="213360" y="228600"/>
                </a:lnTo>
                <a:lnTo>
                  <a:pt x="121920" y="228600"/>
                </a:lnTo>
                <a:cubicBezTo>
                  <a:pt x="88249" y="228600"/>
                  <a:pt x="60960" y="201311"/>
                  <a:pt x="60960" y="167640"/>
                </a:cubicBezTo>
                <a:lnTo>
                  <a:pt x="60960" y="167640"/>
                </a:lnTo>
                <a:close/>
                <a:moveTo>
                  <a:pt x="60960" y="137160"/>
                </a:moveTo>
                <a:lnTo>
                  <a:pt x="60960" y="76200"/>
                </a:lnTo>
                <a:lnTo>
                  <a:pt x="30480" y="76200"/>
                </a:lnTo>
                <a:lnTo>
                  <a:pt x="30480" y="137160"/>
                </a:lnTo>
                <a:lnTo>
                  <a:pt x="60960" y="137160"/>
                </a:lnTo>
                <a:close/>
                <a:moveTo>
                  <a:pt x="30480" y="259080"/>
                </a:moveTo>
                <a:lnTo>
                  <a:pt x="30480" y="243840"/>
                </a:lnTo>
                <a:lnTo>
                  <a:pt x="304800" y="243840"/>
                </a:lnTo>
                <a:lnTo>
                  <a:pt x="304800" y="259080"/>
                </a:lnTo>
                <a:lnTo>
                  <a:pt x="243840" y="289560"/>
                </a:lnTo>
                <a:lnTo>
                  <a:pt x="91440" y="289560"/>
                </a:lnTo>
                <a:lnTo>
                  <a:pt x="30480" y="259080"/>
                </a:lnTo>
                <a:close/>
              </a:path>
            </a:pathLst>
          </a:custGeom>
          <a:solidFill>
            <a:srgbClr val="FFFFFF">
              <a:alpha val="100000"/>
            </a:srgb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4" name="Freeform 24"/>
          <p:cNvSpPr/>
          <p:nvPr/>
        </p:nvSpPr>
        <p:spPr>
          <a:xfrm>
            <a:off x="5688634" y="1783749"/>
            <a:ext cx="814733" cy="814733"/>
          </a:xfrm>
          <a:custGeom>
            <a:rect l="l" t="t" r="r" b="b"/>
            <a:pathLst>
              <a:path w="304800" h="304800">
                <a:moveTo>
                  <a:pt x="304800" y="180975"/>
                </a:moveTo>
                <a:lnTo>
                  <a:pt x="247650" y="123825"/>
                </a:lnTo>
                <a:lnTo>
                  <a:pt x="247650" y="38100"/>
                </a:lnTo>
                <a:lnTo>
                  <a:pt x="209550" y="38100"/>
                </a:lnTo>
                <a:lnTo>
                  <a:pt x="209550" y="85725"/>
                </a:lnTo>
                <a:lnTo>
                  <a:pt x="152400" y="28575"/>
                </a:lnTo>
                <a:lnTo>
                  <a:pt x="0" y="180975"/>
                </a:lnTo>
                <a:lnTo>
                  <a:pt x="0" y="190500"/>
                </a:lnTo>
                <a:lnTo>
                  <a:pt x="38100" y="190500"/>
                </a:lnTo>
                <a:lnTo>
                  <a:pt x="38100" y="285750"/>
                </a:lnTo>
                <a:lnTo>
                  <a:pt x="133350" y="285750"/>
                </a:lnTo>
                <a:lnTo>
                  <a:pt x="133350" y="228600"/>
                </a:lnTo>
                <a:lnTo>
                  <a:pt x="171450" y="228600"/>
                </a:lnTo>
                <a:lnTo>
                  <a:pt x="171450" y="285750"/>
                </a:lnTo>
                <a:lnTo>
                  <a:pt x="266700" y="285750"/>
                </a:lnTo>
                <a:lnTo>
                  <a:pt x="266700" y="190500"/>
                </a:lnTo>
                <a:lnTo>
                  <a:pt x="304800" y="190500"/>
                </a:lnTo>
                <a:close/>
              </a:path>
            </a:pathLst>
          </a:custGeom>
          <a:solidFill>
            <a:srgbClr val="FFFFFF">
              <a:alpha val="100000"/>
            </a:srgb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5" name="Freeform 25"/>
          <p:cNvSpPr/>
          <p:nvPr/>
        </p:nvSpPr>
        <p:spPr>
          <a:xfrm>
            <a:off x="7967443" y="1905233"/>
            <a:ext cx="702113" cy="718070"/>
          </a:xfrm>
          <a:custGeom>
            <a:rect l="l" t="t" r="r" b="b"/>
            <a:pathLst>
              <a:path w="304800" h="304800">
                <a:moveTo>
                  <a:pt x="209550" y="0"/>
                </a:moveTo>
                <a:cubicBezTo>
                  <a:pt x="156943" y="0"/>
                  <a:pt x="114300" y="42643"/>
                  <a:pt x="114300" y="95250"/>
                </a:cubicBezTo>
                <a:cubicBezTo>
                  <a:pt x="114300" y="101213"/>
                  <a:pt x="114852" y="107042"/>
                  <a:pt x="115900" y="112700"/>
                </a:cubicBezTo>
                <a:lnTo>
                  <a:pt x="0" y="228600"/>
                </a:lnTo>
                <a:lnTo>
                  <a:pt x="0" y="285750"/>
                </a:lnTo>
                <a:cubicBezTo>
                  <a:pt x="0" y="296275"/>
                  <a:pt x="8525" y="304800"/>
                  <a:pt x="19050" y="304800"/>
                </a:cubicBezTo>
                <a:lnTo>
                  <a:pt x="38100" y="304800"/>
                </a:lnTo>
                <a:lnTo>
                  <a:pt x="38100" y="285750"/>
                </a:lnTo>
                <a:lnTo>
                  <a:pt x="76200" y="285750"/>
                </a:lnTo>
                <a:lnTo>
                  <a:pt x="76200" y="247650"/>
                </a:lnTo>
                <a:lnTo>
                  <a:pt x="114300" y="247650"/>
                </a:lnTo>
                <a:lnTo>
                  <a:pt x="114300" y="209550"/>
                </a:lnTo>
                <a:lnTo>
                  <a:pt x="152400" y="209550"/>
                </a:lnTo>
                <a:lnTo>
                  <a:pt x="177117" y="184833"/>
                </a:lnTo>
                <a:cubicBezTo>
                  <a:pt x="187242" y="188500"/>
                  <a:pt x="198158" y="190500"/>
                  <a:pt x="209550" y="190500"/>
                </a:cubicBezTo>
                <a:cubicBezTo>
                  <a:pt x="262157" y="190500"/>
                  <a:pt x="304800" y="147857"/>
                  <a:pt x="304800" y="95250"/>
                </a:cubicBezTo>
                <a:cubicBezTo>
                  <a:pt x="304800" y="42643"/>
                  <a:pt x="262157" y="0"/>
                  <a:pt x="209550" y="0"/>
                </a:cubicBezTo>
                <a:close/>
                <a:moveTo>
                  <a:pt x="238087" y="95288"/>
                </a:moveTo>
                <a:cubicBezTo>
                  <a:pt x="222304" y="95288"/>
                  <a:pt x="209512" y="82496"/>
                  <a:pt x="209512" y="66713"/>
                </a:cubicBezTo>
                <a:cubicBezTo>
                  <a:pt x="209512" y="50930"/>
                  <a:pt x="222304" y="38138"/>
                  <a:pt x="238087" y="38138"/>
                </a:cubicBezTo>
                <a:cubicBezTo>
                  <a:pt x="253870" y="38138"/>
                  <a:pt x="266662" y="50930"/>
                  <a:pt x="266662" y="66713"/>
                </a:cubicBezTo>
                <a:cubicBezTo>
                  <a:pt x="266662" y="82496"/>
                  <a:pt x="253870" y="95288"/>
                  <a:pt x="238087" y="95288"/>
                </a:cubicBezTo>
                <a:close/>
              </a:path>
            </a:pathLst>
          </a:custGeom>
          <a:solidFill>
            <a:srgbClr val="FFFFFF">
              <a:alpha val="100000"/>
            </a:srgb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6" name="Freeform 26"/>
          <p:cNvSpPr/>
          <p:nvPr/>
        </p:nvSpPr>
        <p:spPr>
          <a:xfrm>
            <a:off x="10232034" y="1839465"/>
            <a:ext cx="703303" cy="703303"/>
          </a:xfrm>
          <a:custGeom>
            <a:rect l="l" t="t" r="r" b="b"/>
            <a:pathLst>
              <a:path w="304800" h="304800">
                <a:moveTo>
                  <a:pt x="121920" y="28651"/>
                </a:moveTo>
                <a:lnTo>
                  <a:pt x="121920" y="0"/>
                </a:lnTo>
                <a:lnTo>
                  <a:pt x="152400" y="0"/>
                </a:lnTo>
                <a:lnTo>
                  <a:pt x="152400" y="243840"/>
                </a:lnTo>
                <a:lnTo>
                  <a:pt x="304800" y="243840"/>
                </a:lnTo>
                <a:lnTo>
                  <a:pt x="243840" y="304800"/>
                </a:lnTo>
                <a:lnTo>
                  <a:pt x="30480" y="304800"/>
                </a:lnTo>
                <a:lnTo>
                  <a:pt x="0" y="243840"/>
                </a:lnTo>
                <a:lnTo>
                  <a:pt x="121920" y="243840"/>
                </a:lnTo>
                <a:lnTo>
                  <a:pt x="121920" y="213360"/>
                </a:lnTo>
                <a:lnTo>
                  <a:pt x="0" y="213360"/>
                </a:lnTo>
                <a:lnTo>
                  <a:pt x="0" y="209398"/>
                </a:lnTo>
                <a:cubicBezTo>
                  <a:pt x="56940" y="163544"/>
                  <a:pt x="99498" y="101956"/>
                  <a:pt x="121234" y="31242"/>
                </a:cubicBezTo>
                <a:lnTo>
                  <a:pt x="121920" y="28651"/>
                </a:lnTo>
                <a:close/>
                <a:moveTo>
                  <a:pt x="304343" y="213360"/>
                </a:moveTo>
                <a:lnTo>
                  <a:pt x="152400" y="213360"/>
                </a:lnTo>
                <a:lnTo>
                  <a:pt x="152400" y="207874"/>
                </a:lnTo>
                <a:cubicBezTo>
                  <a:pt x="171650" y="179451"/>
                  <a:pt x="183137" y="144409"/>
                  <a:pt x="183137" y="106680"/>
                </a:cubicBezTo>
                <a:cubicBezTo>
                  <a:pt x="183137" y="68951"/>
                  <a:pt x="171660" y="33909"/>
                  <a:pt x="151990" y="4848"/>
                </a:cubicBezTo>
                <a:lnTo>
                  <a:pt x="152400" y="5486"/>
                </a:lnTo>
                <a:lnTo>
                  <a:pt x="152400" y="2438"/>
                </a:lnTo>
                <a:cubicBezTo>
                  <a:pt x="237877" y="37719"/>
                  <a:pt x="298180" y="117796"/>
                  <a:pt x="304305" y="212646"/>
                </a:cubicBezTo>
                <a:lnTo>
                  <a:pt x="304343" y="213360"/>
                </a:lnTo>
                <a:close/>
              </a:path>
            </a:pathLst>
          </a:custGeom>
          <a:solidFill>
            <a:srgbClr val="FFFFFF">
              <a:alpha val="100000"/>
            </a:srgb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grpSp>
        <p:nvGrpSpPr>
          <p:cNvPr id="27" name="Group 27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28" name="AutoShape 28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AutoShape 36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7" name="AutoShape 37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8" name="AutoShape 38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9" name="AutoShape 39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0" name="AutoShape 40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1" name="AutoShape 41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2" name="AutoShape 42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3" name="AutoShape 43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4" name="AutoShape 44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5" name="AutoShape 45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6" name="AutoShape 46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7" name="AutoShape 47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8" name="TextBox 48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/>
                  </a:solidFill>
                  <a:latin typeface="Microsoft Yahei"/>
                  <a:ea typeface="Microsoft Yahei"/>
                  <a:cs typeface="Microsoft Yahei"/>
                </a:rPr>
                <a:t>课程目标与学习内容</a:t>
              </a:r>
            </a:p>
          </p:txBody>
        </p:sp>
      </p:grpSp>
    </p:spTree>
  </p:cSld>
  <p:clrMapOvr>
    <a:masterClrMapping/>
  </p:clrMapOvr>
  <p:transition/>
  <p:timing/>
</p:sld>
</file>

<file path=ppt/slides/slide7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extBox 2"/>
          <p:cNvSpPr txBox="1"/>
          <p:nvPr/>
        </p:nvSpPr>
        <p:spPr>
          <a:xfrm>
            <a:off x="1870446" y="1714805"/>
            <a:ext cx="8551930" cy="1409395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64000"/>
              </a:lnSpc>
              <a:spcBef>
                <a:spcPts val="450"/>
              </a:spcBef>
            </a:pPr>
            <a:r>
              <a:rPr lang="en-US" sz="9225" b="1">
                <a:solidFill>
                  <a:schemeClr val="accent3">
                    <a:lumMod val="60000"/>
                    <a:lumOff val="40000"/>
                  </a:schemeClr>
                </a:solidFill>
                <a:latin typeface="Microsoft Yahei"/>
                <a:ea typeface="Microsoft Yahei"/>
                <a:cs typeface="Microsoft Yahei"/>
              </a:rPr>
              <a:t>02</a:t>
            </a:r>
          </a:p>
        </p:txBody>
      </p:sp>
      <p:cxnSp>
        <p:nvCxnSpPr>
          <p:cNvPr id="3" name="Connector 3"/>
          <p:cNvCxnSpPr/>
          <p:nvPr/>
        </p:nvCxnSpPr>
        <p:spPr>
          <a:xfrm>
            <a:off x="2473714" y="3043743"/>
            <a:ext cx="7337793" cy="0"/>
          </a:xfrm>
          <a:prstGeom prst="line">
            <a:avLst/>
          </a:prstGeom>
          <a:ln w="19050">
            <a:solidFill>
              <a:schemeClr val="accent3">
                <a:lumMod val="60000"/>
                <a:lumOff val="40000"/>
              </a:schemeClr>
            </a:solidFill>
            <a:prstDash val="solid"/>
          </a:ln>
        </p:spPr>
        <p:style>
          <a:lnRef idx="0">
            <a:schemeClr val="accent3"/>
          </a:lnRef>
          <a:fillRef idx="1">
            <a:schemeClr val="accent3"/>
          </a:fillRef>
          <a:effectRef idx="0">
            <a:schemeClr val="accent3"/>
          </a:effectRef>
          <a:fontRef idx="minor">
            <a:schemeClr val="lt1"/>
          </a:fontRef>
        </p:style>
      </p:cxnSp>
      <p:sp>
        <p:nvSpPr>
          <p:cNvPr id="4" name="TextBox 4"/>
          <p:cNvSpPr txBox="1"/>
          <p:nvPr/>
        </p:nvSpPr>
        <p:spPr>
          <a:xfrm>
            <a:off x="2216099" y="3124200"/>
            <a:ext cx="7860623" cy="1872691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  <a:spcBef>
                <a:spcPts val="450"/>
              </a:spcBef>
            </a:pPr>
            <a:r>
              <a:rPr lang="en-US" sz="4575" b="1">
                <a:solidFill>
                  <a:srgbClr val="000000"/>
                </a:solidFill>
                <a:latin typeface="Microsoft Yahei"/>
                <a:ea typeface="Microsoft Yahei"/>
                <a:cs typeface="Microsoft Yahei"/>
              </a:rPr>
              <a:t>大学生生活习惯与健康</a:t>
            </a:r>
          </a:p>
        </p:txBody>
      </p:sp>
      <p:sp>
        <p:nvSpPr>
          <p:cNvPr id="5" name="Freeform 5"/>
          <p:cNvSpPr/>
          <p:nvPr/>
        </p:nvSpPr>
        <p:spPr>
          <a:xfrm>
            <a:off x="8967143" y="2331720"/>
            <a:ext cx="514088" cy="514088"/>
          </a:xfrm>
          <a:custGeom>
            <a:rect l="l" t="t" r="r" b="b"/>
            <a:pathLst>
              <a:path w="1905000" h="1905000">
                <a:moveTo>
                  <a:pt x="952500" y="0"/>
                </a:moveTo>
                <a:lnTo>
                  <a:pt x="1190625" y="714375"/>
                </a:lnTo>
                <a:lnTo>
                  <a:pt x="1905000" y="952500"/>
                </a:lnTo>
                <a:lnTo>
                  <a:pt x="1190625" y="1190625"/>
                </a:lnTo>
                <a:lnTo>
                  <a:pt x="952500" y="1905000"/>
                </a:lnTo>
                <a:lnTo>
                  <a:pt x="714375" y="1190625"/>
                </a:lnTo>
                <a:lnTo>
                  <a:pt x="0" y="952500"/>
                </a:lnTo>
                <a:lnTo>
                  <a:pt x="714375" y="714375"/>
                </a:lnTo>
                <a:close/>
              </a:path>
            </a:pathLst>
          </a:custGeom>
          <a:solidFill>
            <a:schemeClr val="accent3">
              <a:lumMod val="60000"/>
              <a:lumOff val="40000"/>
              <a:alpha val="100000"/>
            </a:schemeClr>
          </a:solidFill>
        </p:spPr>
        <p:style>
          <a:lnRef idx="0">
            <a:schemeClr val="accent3"/>
          </a:lnRef>
          <a:fillRef idx="1">
            <a:schemeClr val="accent3"/>
          </a:fillRef>
          <a:effectRef idx="0">
            <a:schemeClr val="accent3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</p:spTree>
  </p:cSld>
  <p:clrMapOvr>
    <a:masterClrMapping/>
  </p:clrMapOvr>
  <p:transition/>
  <p:timing/>
</p:sld>
</file>

<file path=ppt/slides/slide8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5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3485416" y="3075841"/>
            <a:ext cx="1954703" cy="1969616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style>
          <a:lnRef idx="0">
            <a:schemeClr val="accent2"/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3" name="AutoShape 3"/>
          <p:cNvSpPr/>
          <p:nvPr/>
        </p:nvSpPr>
        <p:spPr>
          <a:xfrm>
            <a:off x="5660673" y="3426081"/>
            <a:ext cx="2699191" cy="2719784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style>
          <a:lnRef idx="0">
            <a:schemeClr val="accent2"/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4" name="AutoShape 4"/>
          <p:cNvSpPr/>
          <p:nvPr/>
        </p:nvSpPr>
        <p:spPr>
          <a:xfrm>
            <a:off x="5288494" y="1513149"/>
            <a:ext cx="1721774" cy="1721774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style>
          <a:lnRef idx="0">
            <a:schemeClr val="accent2"/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5" name="TextBox 5"/>
          <p:cNvSpPr txBox="1"/>
          <p:nvPr/>
        </p:nvSpPr>
        <p:spPr>
          <a:xfrm>
            <a:off x="280421" y="2711491"/>
            <a:ext cx="3039989" cy="125730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r">
              <a:lnSpc>
                <a:spcPct val="120000"/>
              </a:lnSpc>
            </a:pPr>
            <a:r>
              <a:rPr lang="en-US" sz="1500">
                <a:solidFill>
                  <a:schemeClr val="dk1"/>
                </a:solidFill>
                <a:latin typeface="Microsoft Yahei"/>
                <a:ea typeface="Microsoft Yahei"/>
                <a:cs typeface="Microsoft Yahei"/>
              </a:rPr>
              <a:t>大学生正处于身体发育和智力发展的关键时期，均衡的饮食对于身体健康和学习效率至关重要。</a:t>
            </a:r>
          </a:p>
        </p:txBody>
      </p:sp>
      <p:pic>
        <p:nvPicPr>
          <p:cNvPr id="6" name="Picture 6"/>
          <p:cNvPicPr>
            <a:picLocks noChangeAspect="1"/>
          </p:cNvPicPr>
          <p:nvPr/>
        </p:nvPicPr>
        <p:blipFill>
          <a:blip r:embed="rId2"/>
          <a:srcRect l="4248" r="4248"/>
          <a:stretch>
            <a:fillRect/>
          </a:stretch>
        </p:blipFill>
        <p:spPr>
          <a:xfrm>
            <a:off x="5399254" y="1623909"/>
            <a:ext cx="1500254" cy="1500254"/>
          </a:xfrm>
          <a:prstGeom prst="ellipse">
            <a:avLst/>
          </a:prstGeom>
        </p:spPr>
      </p:pic>
      <p:sp>
        <p:nvSpPr>
          <p:cNvPr id="7" name="TextBox 7"/>
          <p:cNvSpPr txBox="1"/>
          <p:nvPr/>
        </p:nvSpPr>
        <p:spPr>
          <a:xfrm>
            <a:off x="613814" y="2226284"/>
            <a:ext cx="2703493" cy="398526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r">
              <a:lnSpc>
                <a:spcPct val="77000"/>
              </a:lnSpc>
            </a:pPr>
            <a:r>
              <a:rPr lang="en-US" sz="2325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营养均衡的重要性</a:t>
            </a:r>
          </a:p>
        </p:txBody>
      </p:sp>
      <p:sp>
        <p:nvSpPr>
          <p:cNvPr id="8" name="TextBox 8"/>
          <p:cNvSpPr txBox="1"/>
          <p:nvPr/>
        </p:nvSpPr>
        <p:spPr>
          <a:xfrm>
            <a:off x="7300757" y="1971492"/>
            <a:ext cx="3121877" cy="1287399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1500">
                <a:solidFill>
                  <a:schemeClr val="dk1"/>
                </a:solidFill>
                <a:latin typeface="Microsoft Yahei"/>
                <a:ea typeface="Microsoft Yahei"/>
                <a:cs typeface="Microsoft Yahei"/>
              </a:rPr>
              <a:t>建议大学生摄入足够的蛋白质、脂肪、碳水化合物、维生素和矿物质，同时避免暴饮暴食和过度偏食。</a:t>
            </a:r>
          </a:p>
        </p:txBody>
      </p:sp>
      <p:sp>
        <p:nvSpPr>
          <p:cNvPr id="9" name="TextBox 9"/>
          <p:cNvSpPr txBox="1"/>
          <p:nvPr/>
        </p:nvSpPr>
        <p:spPr>
          <a:xfrm>
            <a:off x="7300757" y="1513149"/>
            <a:ext cx="2703493" cy="398526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77000"/>
              </a:lnSpc>
            </a:pPr>
            <a:r>
              <a:rPr lang="en-US" sz="2325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合理膳食搭配</a:t>
            </a:r>
          </a:p>
        </p:txBody>
      </p:sp>
      <p:pic>
        <p:nvPicPr>
          <p:cNvPr id="10" name="Picture 10"/>
          <p:cNvPicPr>
            <a:picLocks noChangeAspect="1"/>
          </p:cNvPicPr>
          <p:nvPr/>
        </p:nvPicPr>
        <p:blipFill>
          <a:blip r:embed="rId3"/>
          <a:srcRect l="7000" r="7000"/>
          <a:stretch>
            <a:fillRect/>
          </a:stretch>
        </p:blipFill>
        <p:spPr>
          <a:xfrm>
            <a:off x="5820153" y="3595858"/>
            <a:ext cx="2380229" cy="2380229"/>
          </a:xfrm>
          <a:prstGeom prst="ellipse">
            <a:avLst/>
          </a:prstGeom>
        </p:spPr>
      </p:pic>
      <p:pic>
        <p:nvPicPr>
          <p:cNvPr id="11" name="Picture 11"/>
          <p:cNvPicPr>
            <a:picLocks noChangeAspect="1"/>
          </p:cNvPicPr>
          <p:nvPr/>
        </p:nvPicPr>
        <p:blipFill>
          <a:blip r:embed="rId4"/>
          <a:srcRect l="8250" r="8250"/>
          <a:stretch>
            <a:fillRect/>
          </a:stretch>
        </p:blipFill>
        <p:spPr>
          <a:xfrm>
            <a:off x="3637042" y="3234923"/>
            <a:ext cx="1651452" cy="1651452"/>
          </a:xfrm>
          <a:prstGeom prst="ellipse">
            <a:avLst/>
          </a:prstGeom>
        </p:spPr>
      </p:pic>
      <p:sp>
        <p:nvSpPr>
          <p:cNvPr id="12" name="TextBox 12"/>
          <p:cNvSpPr txBox="1"/>
          <p:nvPr/>
        </p:nvSpPr>
        <p:spPr>
          <a:xfrm>
            <a:off x="8621512" y="4777233"/>
            <a:ext cx="3219450" cy="125730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1500">
                <a:solidFill>
                  <a:schemeClr val="dk1"/>
                </a:solidFill>
                <a:latin typeface="Microsoft Yahei"/>
                <a:ea typeface="Microsoft Yahei"/>
                <a:cs typeface="Microsoft Yahei"/>
              </a:rPr>
              <a:t>建立规律的饮食习惯，如定时定量、不挑食、不偏食等，有助于保持身体健康。</a:t>
            </a:r>
          </a:p>
        </p:txBody>
      </p:sp>
      <p:sp>
        <p:nvSpPr>
          <p:cNvPr id="13" name="TextBox 13"/>
          <p:cNvSpPr txBox="1"/>
          <p:nvPr/>
        </p:nvSpPr>
        <p:spPr>
          <a:xfrm>
            <a:off x="8621512" y="4318890"/>
            <a:ext cx="2703493" cy="398526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77000"/>
              </a:lnSpc>
            </a:pPr>
            <a:r>
              <a:rPr lang="en-US" sz="2325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饮食习惯培养</a:t>
            </a:r>
          </a:p>
        </p:txBody>
      </p:sp>
      <p:grpSp>
        <p:nvGrpSpPr>
          <p:cNvPr id="14" name="Group 14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5" name="AutoShape 15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TextBox 35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/>
                  </a:solidFill>
                  <a:latin typeface="Microsoft Yahei"/>
                  <a:ea typeface="Microsoft Yahei"/>
                  <a:cs typeface="Microsoft Yahei"/>
                </a:rPr>
                <a:t>饮食与营养均衡</a:t>
              </a:r>
            </a:p>
          </p:txBody>
        </p:sp>
      </p:grpSp>
    </p:spTree>
  </p:cSld>
  <p:clrMapOvr>
    <a:masterClrMapping/>
  </p:clrMapOvr>
  <p:transition/>
  <p:timing/>
</p:sld>
</file>

<file path=ppt/slides/slide9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5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990089" y="1514981"/>
            <a:ext cx="932011" cy="932011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3" name="TextBox 3"/>
          <p:cNvSpPr txBox="1"/>
          <p:nvPr/>
        </p:nvSpPr>
        <p:spPr>
          <a:xfrm>
            <a:off x="990089" y="4677159"/>
            <a:ext cx="2409825" cy="104775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96000"/>
              </a:lnSpc>
            </a:pPr>
            <a:r>
              <a:rPr lang="en-US" sz="1500">
                <a:solidFill>
                  <a:schemeClr val="dk1"/>
                </a:solidFill>
                <a:latin typeface="Microsoft Yahei"/>
                <a:ea typeface="Microsoft Yahei"/>
                <a:cs typeface="Microsoft Yahei"/>
              </a:rPr>
              <a:t>适当的身体锻炼可以增强身体素质，提高免疫力，促进新陈代谢，有助于身体健康。</a:t>
            </a:r>
          </a:p>
        </p:txBody>
      </p:sp>
      <p:sp>
        <p:nvSpPr>
          <p:cNvPr id="4" name="TextBox 4"/>
          <p:cNvSpPr txBox="1"/>
          <p:nvPr/>
        </p:nvSpPr>
        <p:spPr>
          <a:xfrm>
            <a:off x="990089" y="3829496"/>
            <a:ext cx="2409825" cy="447675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96000"/>
              </a:lnSpc>
            </a:pPr>
            <a:r>
              <a:rPr lang="en-US" sz="2025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身体锻炼的重要性</a:t>
            </a:r>
          </a:p>
        </p:txBody>
      </p:sp>
      <p:cxnSp>
        <p:nvCxnSpPr>
          <p:cNvPr id="5" name="Connector 5"/>
          <p:cNvCxnSpPr/>
          <p:nvPr/>
        </p:nvCxnSpPr>
        <p:spPr>
          <a:xfrm>
            <a:off x="1095003" y="4507169"/>
            <a:ext cx="2676821" cy="0"/>
          </a:xfrm>
          <a:prstGeom prst="line">
            <a:avLst/>
          </a:prstGeom>
          <a:ln w="9525">
            <a:solidFill>
              <a:schemeClr val="accent1">
                <a:lumMod val="75000"/>
              </a:schemeClr>
            </a:solidFill>
            <a:prstDash val="solid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cxnSp>
        <p:nvCxnSpPr>
          <p:cNvPr id="6" name="Connector 6"/>
          <p:cNvCxnSpPr/>
          <p:nvPr/>
        </p:nvCxnSpPr>
        <p:spPr>
          <a:xfrm>
            <a:off x="3569918" y="4041523"/>
            <a:ext cx="207264" cy="0"/>
          </a:xfrm>
          <a:prstGeom prst="line">
            <a:avLst/>
          </a:prstGeom>
          <a:ln w="38100">
            <a:solidFill>
              <a:schemeClr val="accent1"/>
            </a:solidFill>
            <a:prstDash val="solid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sp>
        <p:nvSpPr>
          <p:cNvPr id="7" name="Freeform 7"/>
          <p:cNvSpPr/>
          <p:nvPr/>
        </p:nvSpPr>
        <p:spPr>
          <a:xfrm>
            <a:off x="3687773" y="3947812"/>
            <a:ext cx="151723" cy="187422"/>
          </a:xfrm>
          <a:custGeom>
            <a:rect l="l" t="t" r="r" b="b"/>
            <a:pathLst>
              <a:path w="1905000" h="1905000">
                <a:moveTo>
                  <a:pt x="0" y="0"/>
                </a:moveTo>
                <a:lnTo>
                  <a:pt x="762000" y="0"/>
                </a:lnTo>
                <a:lnTo>
                  <a:pt x="1905000" y="952500"/>
                </a:lnTo>
                <a:lnTo>
                  <a:pt x="762000" y="1905000"/>
                </a:lnTo>
                <a:lnTo>
                  <a:pt x="0" y="1905000"/>
                </a:lnTo>
                <a:lnTo>
                  <a:pt x="1143000" y="952500"/>
                </a:lnTo>
                <a:lnTo>
                  <a:pt x="0" y="0"/>
                </a:lnTo>
                <a:close/>
              </a:path>
            </a:pathLst>
          </a:custGeom>
          <a:solidFill>
            <a:schemeClr val="accent1">
              <a:alpha val="100000"/>
            </a:schemeClr>
          </a:solidFill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8" name="AutoShape 8"/>
          <p:cNvSpPr/>
          <p:nvPr/>
        </p:nvSpPr>
        <p:spPr>
          <a:xfrm>
            <a:off x="4671297" y="1454147"/>
            <a:ext cx="932011" cy="932011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style>
          <a:lnRef idx="0">
            <a:schemeClr val="accent2"/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pic>
        <p:nvPicPr>
          <p:cNvPr id="9" name="Picture 9"/>
          <p:cNvPicPr>
            <a:picLocks noChangeAspect="1"/>
          </p:cNvPicPr>
          <p:nvPr/>
        </p:nvPicPr>
        <p:blipFill>
          <a:blip r:embed="rId2"/>
          <a:srcRect l="12500" r="12500"/>
          <a:stretch>
            <a:fillRect/>
          </a:stretch>
        </p:blipFill>
        <p:spPr>
          <a:xfrm>
            <a:off x="5039938" y="1393187"/>
            <a:ext cx="2231507" cy="2231507"/>
          </a:xfrm>
          <a:prstGeom prst="ellipse">
            <a:avLst/>
          </a:prstGeom>
        </p:spPr>
      </p:pic>
      <p:sp>
        <p:nvSpPr>
          <p:cNvPr id="10" name="TextBox 10"/>
          <p:cNvSpPr txBox="1"/>
          <p:nvPr/>
        </p:nvSpPr>
        <p:spPr>
          <a:xfrm>
            <a:off x="4671297" y="3829496"/>
            <a:ext cx="2409825" cy="447675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96000"/>
              </a:lnSpc>
            </a:pPr>
            <a:r>
              <a:rPr lang="en-US" sz="2025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运动方式选择</a:t>
            </a:r>
          </a:p>
        </p:txBody>
      </p:sp>
      <p:cxnSp>
        <p:nvCxnSpPr>
          <p:cNvPr id="11" name="Connector 11"/>
          <p:cNvCxnSpPr/>
          <p:nvPr/>
        </p:nvCxnSpPr>
        <p:spPr>
          <a:xfrm>
            <a:off x="4776211" y="4446335"/>
            <a:ext cx="2676821" cy="0"/>
          </a:xfrm>
          <a:prstGeom prst="line">
            <a:avLst/>
          </a:prstGeom>
          <a:ln w="9525">
            <a:solidFill>
              <a:schemeClr val="accent2">
                <a:lumMod val="75000"/>
              </a:schemeClr>
            </a:solidFill>
            <a:prstDash val="solid"/>
          </a:ln>
        </p:spPr>
        <p:style>
          <a:lnRef idx="0">
            <a:schemeClr val="accent2"/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</p:cxnSp>
      <p:cxnSp>
        <p:nvCxnSpPr>
          <p:cNvPr id="12" name="Connector 12"/>
          <p:cNvCxnSpPr/>
          <p:nvPr/>
        </p:nvCxnSpPr>
        <p:spPr>
          <a:xfrm>
            <a:off x="7251125" y="4041523"/>
            <a:ext cx="207264" cy="0"/>
          </a:xfrm>
          <a:prstGeom prst="line">
            <a:avLst/>
          </a:prstGeom>
          <a:ln w="38100">
            <a:solidFill>
              <a:schemeClr val="accent2"/>
            </a:solidFill>
            <a:prstDash val="solid"/>
          </a:ln>
        </p:spPr>
        <p:style>
          <a:lnRef idx="0">
            <a:schemeClr val="accent2"/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</p:cxnSp>
      <p:sp>
        <p:nvSpPr>
          <p:cNvPr id="13" name="Freeform 13"/>
          <p:cNvSpPr/>
          <p:nvPr/>
        </p:nvSpPr>
        <p:spPr>
          <a:xfrm>
            <a:off x="7368981" y="3947812"/>
            <a:ext cx="151723" cy="187422"/>
          </a:xfrm>
          <a:custGeom>
            <a:rect l="l" t="t" r="r" b="b"/>
            <a:pathLst>
              <a:path w="1905000" h="1905000">
                <a:moveTo>
                  <a:pt x="0" y="0"/>
                </a:moveTo>
                <a:lnTo>
                  <a:pt x="762000" y="0"/>
                </a:lnTo>
                <a:lnTo>
                  <a:pt x="1905000" y="952500"/>
                </a:lnTo>
                <a:lnTo>
                  <a:pt x="762000" y="1905000"/>
                </a:lnTo>
                <a:lnTo>
                  <a:pt x="0" y="1905000"/>
                </a:lnTo>
                <a:lnTo>
                  <a:pt x="1143000" y="952500"/>
                </a:lnTo>
                <a:lnTo>
                  <a:pt x="0" y="0"/>
                </a:lnTo>
                <a:close/>
              </a:path>
            </a:pathLst>
          </a:custGeom>
          <a:solidFill>
            <a:schemeClr val="accent2">
              <a:alpha val="100000"/>
            </a:schemeClr>
          </a:solidFill>
        </p:spPr>
        <p:style>
          <a:lnRef idx="0">
            <a:schemeClr val="accent2"/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14" name="AutoShape 14"/>
          <p:cNvSpPr/>
          <p:nvPr/>
        </p:nvSpPr>
        <p:spPr>
          <a:xfrm>
            <a:off x="8373015" y="1454147"/>
            <a:ext cx="932011" cy="932011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pic>
        <p:nvPicPr>
          <p:cNvPr id="15" name="Picture 15"/>
          <p:cNvPicPr>
            <a:picLocks noChangeAspect="1"/>
          </p:cNvPicPr>
          <p:nvPr/>
        </p:nvPicPr>
        <p:blipFill>
          <a:blip r:embed="rId3"/>
          <a:srcRect l="14542" r="14542"/>
          <a:stretch>
            <a:fillRect/>
          </a:stretch>
        </p:blipFill>
        <p:spPr>
          <a:xfrm>
            <a:off x="8741656" y="1393187"/>
            <a:ext cx="2231507" cy="2231507"/>
          </a:xfrm>
          <a:prstGeom prst="ellipse">
            <a:avLst/>
          </a:prstGeom>
        </p:spPr>
      </p:pic>
      <p:sp>
        <p:nvSpPr>
          <p:cNvPr id="16" name="TextBox 16"/>
          <p:cNvSpPr txBox="1"/>
          <p:nvPr/>
        </p:nvSpPr>
        <p:spPr>
          <a:xfrm>
            <a:off x="8373015" y="3829496"/>
            <a:ext cx="2409825" cy="447675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96000"/>
              </a:lnSpc>
            </a:pPr>
            <a:r>
              <a:rPr lang="en-US" sz="2025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运动频率和强度</a:t>
            </a:r>
          </a:p>
        </p:txBody>
      </p:sp>
      <p:cxnSp>
        <p:nvCxnSpPr>
          <p:cNvPr id="17" name="Connector 17"/>
          <p:cNvCxnSpPr/>
          <p:nvPr/>
        </p:nvCxnSpPr>
        <p:spPr>
          <a:xfrm>
            <a:off x="8477928" y="4446335"/>
            <a:ext cx="2676821" cy="0"/>
          </a:xfrm>
          <a:prstGeom prst="line">
            <a:avLst/>
          </a:prstGeom>
          <a:ln w="9525">
            <a:solidFill>
              <a:schemeClr val="accent1">
                <a:lumMod val="75000"/>
              </a:schemeClr>
            </a:solidFill>
            <a:prstDash val="solid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cxnSp>
        <p:nvCxnSpPr>
          <p:cNvPr id="18" name="Connector 18"/>
          <p:cNvCxnSpPr/>
          <p:nvPr/>
        </p:nvCxnSpPr>
        <p:spPr>
          <a:xfrm>
            <a:off x="10952843" y="4041523"/>
            <a:ext cx="207264" cy="0"/>
          </a:xfrm>
          <a:prstGeom prst="line">
            <a:avLst/>
          </a:prstGeom>
          <a:ln w="38100">
            <a:solidFill>
              <a:schemeClr val="accent1"/>
            </a:solidFill>
            <a:prstDash val="solid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sp>
        <p:nvSpPr>
          <p:cNvPr id="19" name="Freeform 19"/>
          <p:cNvSpPr/>
          <p:nvPr/>
        </p:nvSpPr>
        <p:spPr>
          <a:xfrm>
            <a:off x="11070699" y="3947812"/>
            <a:ext cx="151723" cy="187422"/>
          </a:xfrm>
          <a:custGeom>
            <a:rect l="l" t="t" r="r" b="b"/>
            <a:pathLst>
              <a:path w="1905000" h="1905000">
                <a:moveTo>
                  <a:pt x="0" y="0"/>
                </a:moveTo>
                <a:lnTo>
                  <a:pt x="762000" y="0"/>
                </a:lnTo>
                <a:lnTo>
                  <a:pt x="1905000" y="952500"/>
                </a:lnTo>
                <a:lnTo>
                  <a:pt x="762000" y="1905000"/>
                </a:lnTo>
                <a:lnTo>
                  <a:pt x="0" y="1905000"/>
                </a:lnTo>
                <a:lnTo>
                  <a:pt x="1143000" y="952500"/>
                </a:lnTo>
                <a:lnTo>
                  <a:pt x="0" y="0"/>
                </a:lnTo>
                <a:close/>
              </a:path>
            </a:pathLst>
          </a:custGeom>
          <a:solidFill>
            <a:schemeClr val="accent1">
              <a:alpha val="100000"/>
            </a:schemeClr>
          </a:solidFill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pic>
        <p:nvPicPr>
          <p:cNvPr id="20" name="Picture 20"/>
          <p:cNvPicPr>
            <a:picLocks noChangeAspect="1"/>
          </p:cNvPicPr>
          <p:nvPr/>
        </p:nvPicPr>
        <p:blipFill>
          <a:blip r:embed="rId4"/>
          <a:srcRect l="16675" r="16675"/>
          <a:stretch>
            <a:fillRect/>
          </a:stretch>
        </p:blipFill>
        <p:spPr>
          <a:xfrm>
            <a:off x="1358558" y="1454147"/>
            <a:ext cx="2231507" cy="2231507"/>
          </a:xfrm>
          <a:prstGeom prst="ellipse">
            <a:avLst/>
          </a:prstGeom>
        </p:spPr>
      </p:pic>
      <p:sp>
        <p:nvSpPr>
          <p:cNvPr id="21" name="TextBox 21"/>
          <p:cNvSpPr txBox="1"/>
          <p:nvPr/>
        </p:nvSpPr>
        <p:spPr>
          <a:xfrm>
            <a:off x="4671297" y="4677159"/>
            <a:ext cx="2409825" cy="104775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96000"/>
              </a:lnSpc>
            </a:pPr>
            <a:r>
              <a:rPr lang="en-US" sz="1500">
                <a:solidFill>
                  <a:schemeClr val="dk1"/>
                </a:solidFill>
                <a:latin typeface="Microsoft Yahei"/>
                <a:ea typeface="Microsoft Yahei"/>
                <a:cs typeface="Microsoft Yahei"/>
              </a:rPr>
              <a:t>大学生可以选择适合自己的运动方式，如跑步、游泳、瑜伽等，以增强身体素质和锻炼意志。</a:t>
            </a:r>
          </a:p>
        </p:txBody>
      </p:sp>
      <p:sp>
        <p:nvSpPr>
          <p:cNvPr id="22" name="TextBox 22"/>
          <p:cNvSpPr txBox="1"/>
          <p:nvPr/>
        </p:nvSpPr>
        <p:spPr>
          <a:xfrm>
            <a:off x="8373015" y="4677159"/>
            <a:ext cx="2409825" cy="104775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96000"/>
              </a:lnSpc>
            </a:pPr>
            <a:r>
              <a:rPr lang="en-US" sz="1500">
                <a:solidFill>
                  <a:schemeClr val="dk1"/>
                </a:solidFill>
                <a:latin typeface="Microsoft Yahei"/>
                <a:ea typeface="Microsoft Yahei"/>
                <a:cs typeface="Microsoft Yahei"/>
              </a:rPr>
              <a:t>建议大学生每周进行至少150分钟的中等强度运动，或者75分钟的高强度运动。</a:t>
            </a:r>
          </a:p>
        </p:txBody>
      </p:sp>
      <p:sp>
        <p:nvSpPr>
          <p:cNvPr id="23" name="TextBox 23"/>
          <p:cNvSpPr txBox="1"/>
          <p:nvPr/>
        </p:nvSpPr>
        <p:spPr>
          <a:xfrm>
            <a:off x="8392065" y="1604894"/>
            <a:ext cx="581025" cy="457200"/>
          </a:xfrm>
          <a:prstGeom prst="rect">
            <a:avLst/>
          </a:prstGeom>
        </p:spPr>
        <p:txBody>
          <a:bodyPr vert="horz" wrap="square" lIns="114300" tIns="57150" rIns="114300" bIns="57150" rtlCol="0" anchor="ctr" anchorCtr="1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00000"/>
              </a:lnSpc>
              <a:spcBef>
                <a:spcPts val="450"/>
              </a:spcBef>
            </a:pPr>
            <a:r>
              <a:rPr lang="en-US" sz="2025" b="1">
                <a:solidFill>
                  <a:srgbClr val="FFFFFF"/>
                </a:solidFill>
                <a:latin typeface="Microsoft Yahei"/>
                <a:ea typeface="Microsoft Yahei"/>
                <a:cs typeface="Microsoft Yahei"/>
              </a:rPr>
              <a:t>03</a:t>
            </a:r>
          </a:p>
        </p:txBody>
      </p:sp>
      <p:sp>
        <p:nvSpPr>
          <p:cNvPr id="24" name="TextBox 24"/>
          <p:cNvSpPr txBox="1"/>
          <p:nvPr/>
        </p:nvSpPr>
        <p:spPr>
          <a:xfrm>
            <a:off x="4690347" y="1604894"/>
            <a:ext cx="578298" cy="437007"/>
          </a:xfrm>
          <a:prstGeom prst="rect">
            <a:avLst/>
          </a:prstGeom>
        </p:spPr>
        <p:txBody>
          <a:bodyPr vert="horz" wrap="square" lIns="114300" tIns="57150" rIns="114300" bIns="57150" rtlCol="0" anchor="ctr" anchorCtr="1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00000"/>
              </a:lnSpc>
              <a:spcBef>
                <a:spcPts val="450"/>
              </a:spcBef>
            </a:pPr>
            <a:r>
              <a:rPr lang="en-US" sz="2025" b="1">
                <a:solidFill>
                  <a:srgbClr val="FFFFFF"/>
                </a:solidFill>
                <a:latin typeface="Microsoft Yahei"/>
                <a:ea typeface="Microsoft Yahei"/>
                <a:cs typeface="Microsoft Yahei"/>
              </a:rPr>
              <a:t>02</a:t>
            </a:r>
          </a:p>
        </p:txBody>
      </p:sp>
      <p:sp>
        <p:nvSpPr>
          <p:cNvPr id="25" name="TextBox 25"/>
          <p:cNvSpPr txBox="1"/>
          <p:nvPr/>
        </p:nvSpPr>
        <p:spPr>
          <a:xfrm>
            <a:off x="980564" y="1604894"/>
            <a:ext cx="581025" cy="457200"/>
          </a:xfrm>
          <a:prstGeom prst="rect">
            <a:avLst/>
          </a:prstGeom>
        </p:spPr>
        <p:txBody>
          <a:bodyPr vert="horz" wrap="square" lIns="114300" tIns="57150" rIns="114300" bIns="57150" rtlCol="0" anchor="ctr" anchorCtr="1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00000"/>
              </a:lnSpc>
              <a:spcBef>
                <a:spcPts val="450"/>
              </a:spcBef>
            </a:pPr>
            <a:r>
              <a:rPr lang="en-US" sz="2025" b="1">
                <a:solidFill>
                  <a:srgbClr val="FFFFFF"/>
                </a:solidFill>
                <a:latin typeface="Microsoft Yahei"/>
                <a:ea typeface="Microsoft Yahei"/>
                <a:cs typeface="Microsoft Yahei"/>
              </a:rPr>
              <a:t>01</a:t>
            </a:r>
          </a:p>
        </p:txBody>
      </p:sp>
      <p:grpSp>
        <p:nvGrpSpPr>
          <p:cNvPr id="26" name="Group 26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27" name="AutoShape 27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AutoShape 36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7" name="AutoShape 37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8" name="AutoShape 38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9" name="AutoShape 39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0" name="AutoShape 40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1" name="AutoShape 41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2" name="AutoShape 42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3" name="AutoShape 43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4" name="AutoShape 44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5" name="AutoShape 45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6" name="AutoShape 46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7" name="TextBox 47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/>
                  </a:solidFill>
                  <a:latin typeface="Microsoft Yahei"/>
                  <a:ea typeface="Microsoft Yahei"/>
                  <a:cs typeface="Microsoft Yahei"/>
                </a:rPr>
                <a:t>运动与身体锻炼</a:t>
              </a:r>
            </a:p>
          </p:txBody>
        </p:sp>
      </p:grpSp>
    </p:spTree>
  </p:cSld>
  <p:clrMapOvr>
    <a:masterClrMapping/>
  </p:clrMapOvr>
  <p:transition/>
  <p:timing/>
</p:sld>
</file>

<file path=ppt/slides/slide10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5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cxnSp>
        <p:nvCxnSpPr>
          <p:cNvPr id="2" name="Connector 2"/>
          <p:cNvCxnSpPr/>
          <p:nvPr/>
        </p:nvCxnSpPr>
        <p:spPr>
          <a:xfrm flipV="1">
            <a:off x="1296416" y="4399620"/>
            <a:ext cx="2492359" cy="4740"/>
          </a:xfrm>
          <a:prstGeom prst="line">
            <a:avLst/>
          </a:prstGeom>
          <a:ln w="9525">
            <a:solidFill>
              <a:schemeClr val="accent1"/>
            </a:solidFill>
            <a:prstDash val="solid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sp>
        <p:nvSpPr>
          <p:cNvPr id="3" name="AutoShape 3"/>
          <p:cNvSpPr/>
          <p:nvPr/>
        </p:nvSpPr>
        <p:spPr>
          <a:xfrm rot="-3859086" flipV="1">
            <a:off x="1527125" y="1469413"/>
            <a:ext cx="2109431" cy="2217572"/>
          </a:xfrm>
          <a:prstGeom prst="parallelogram">
            <a:avLst>
              <a:gd name="adj" fmla="val 54601"/>
            </a:avLst>
          </a:prstGeom>
          <a:solidFill>
            <a:schemeClr val="accent1">
              <a:alpha val="100000"/>
            </a:schemeClr>
          </a:solidFill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4" name="TextBox 4"/>
          <p:cNvSpPr txBox="1"/>
          <p:nvPr/>
        </p:nvSpPr>
        <p:spPr>
          <a:xfrm>
            <a:off x="1338084" y="4590395"/>
            <a:ext cx="2450691" cy="1287399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120000"/>
              </a:lnSpc>
            </a:pPr>
            <a:r>
              <a:rPr lang="en-US" sz="1500">
                <a:solidFill>
                  <a:schemeClr val="dk1"/>
                </a:solidFill>
                <a:latin typeface="Microsoft Yahei"/>
                <a:ea typeface="Microsoft Yahei"/>
                <a:cs typeface="Microsoft Yahei"/>
              </a:rPr>
              <a:t>良好的睡眠有助于恢复身体机能，提高学习效率，增强记忆力。</a:t>
            </a:r>
          </a:p>
        </p:txBody>
      </p:sp>
      <p:pic>
        <p:nvPicPr>
          <p:cNvPr id="5" name="Picture 5"/>
          <p:cNvPicPr>
            <a:picLocks noChangeAspect="1"/>
          </p:cNvPicPr>
          <p:nvPr/>
        </p:nvPicPr>
        <p:blipFill>
          <a:blip r:embed="rId2"/>
          <a:srcRect l="10250" r="10250"/>
          <a:stretch>
            <a:fillRect/>
          </a:stretch>
        </p:blipFill>
        <p:spPr>
          <a:xfrm>
            <a:off x="1632387" y="1536628"/>
            <a:ext cx="1898907" cy="1898907"/>
          </a:xfrm>
          <a:prstGeom prst="ellipse">
            <a:avLst/>
          </a:prstGeom>
        </p:spPr>
      </p:pic>
      <p:sp>
        <p:nvSpPr>
          <p:cNvPr id="6" name="AutoShape 6"/>
          <p:cNvSpPr/>
          <p:nvPr/>
        </p:nvSpPr>
        <p:spPr>
          <a:xfrm rot="-3859086" flipV="1">
            <a:off x="5041284" y="1457221"/>
            <a:ext cx="2109431" cy="2217572"/>
          </a:xfrm>
          <a:prstGeom prst="parallelogram">
            <a:avLst>
              <a:gd name="adj" fmla="val 54601"/>
            </a:avLst>
          </a:prstGeom>
          <a:solidFill>
            <a:schemeClr val="accent2">
              <a:alpha val="100000"/>
            </a:schemeClr>
          </a:solidFill>
        </p:spPr>
        <p:style>
          <a:lnRef idx="0">
            <a:schemeClr val="accent2"/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pic>
        <p:nvPicPr>
          <p:cNvPr id="7" name="Picture 7"/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5146546" y="1536628"/>
            <a:ext cx="1898907" cy="1898907"/>
          </a:xfrm>
          <a:prstGeom prst="ellipse">
            <a:avLst/>
          </a:prstGeom>
        </p:spPr>
      </p:pic>
      <p:sp>
        <p:nvSpPr>
          <p:cNvPr id="8" name="AutoShape 8"/>
          <p:cNvSpPr/>
          <p:nvPr/>
        </p:nvSpPr>
        <p:spPr>
          <a:xfrm rot="-3859086" flipV="1">
            <a:off x="8711366" y="1419290"/>
            <a:ext cx="2109431" cy="2217572"/>
          </a:xfrm>
          <a:prstGeom prst="parallelogram">
            <a:avLst>
              <a:gd name="adj" fmla="val 54601"/>
            </a:avLst>
          </a:prstGeom>
          <a:solidFill>
            <a:schemeClr val="accent1">
              <a:alpha val="100000"/>
            </a:schemeClr>
          </a:solidFill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pic>
        <p:nvPicPr>
          <p:cNvPr id="9" name="Picture 9"/>
          <p:cNvPicPr>
            <a:picLocks noChangeAspect="1"/>
          </p:cNvPicPr>
          <p:nvPr/>
        </p:nvPicPr>
        <p:blipFill>
          <a:blip r:embed="rId4"/>
          <a:srcRect l="14667" r="14667"/>
          <a:stretch>
            <a:fillRect/>
          </a:stretch>
        </p:blipFill>
        <p:spPr>
          <a:xfrm>
            <a:off x="8816628" y="1536628"/>
            <a:ext cx="1898907" cy="1898907"/>
          </a:xfrm>
          <a:prstGeom prst="ellipse">
            <a:avLst/>
          </a:prstGeom>
        </p:spPr>
      </p:pic>
      <p:sp>
        <p:nvSpPr>
          <p:cNvPr id="10" name="TextBox 10"/>
          <p:cNvSpPr txBox="1"/>
          <p:nvPr/>
        </p:nvSpPr>
        <p:spPr>
          <a:xfrm>
            <a:off x="1238761" y="3746205"/>
            <a:ext cx="2971800" cy="49530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96000"/>
              </a:lnSpc>
            </a:pPr>
            <a:r>
              <a:rPr lang="en-US" sz="2325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睡眠的重要性</a:t>
            </a:r>
          </a:p>
        </p:txBody>
      </p:sp>
      <p:sp>
        <p:nvSpPr>
          <p:cNvPr id="11" name="AutoShape 11"/>
          <p:cNvSpPr/>
          <p:nvPr/>
        </p:nvSpPr>
        <p:spPr>
          <a:xfrm>
            <a:off x="1235229" y="4350852"/>
            <a:ext cx="97536" cy="97536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12" name="AutoShape 12"/>
          <p:cNvSpPr/>
          <p:nvPr/>
        </p:nvSpPr>
        <p:spPr>
          <a:xfrm>
            <a:off x="3788775" y="4350852"/>
            <a:ext cx="97536" cy="97536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cxnSp>
        <p:nvCxnSpPr>
          <p:cNvPr id="13" name="Connector 13"/>
          <p:cNvCxnSpPr/>
          <p:nvPr/>
        </p:nvCxnSpPr>
        <p:spPr>
          <a:xfrm flipV="1">
            <a:off x="4700847" y="4399620"/>
            <a:ext cx="2492359" cy="4740"/>
          </a:xfrm>
          <a:prstGeom prst="line">
            <a:avLst/>
          </a:prstGeom>
          <a:ln w="9525">
            <a:solidFill>
              <a:schemeClr val="accent2"/>
            </a:solidFill>
            <a:prstDash val="solid"/>
          </a:ln>
        </p:spPr>
        <p:style>
          <a:lnRef idx="0">
            <a:schemeClr val="accent2"/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</p:cxnSp>
      <p:sp>
        <p:nvSpPr>
          <p:cNvPr id="14" name="TextBox 14"/>
          <p:cNvSpPr txBox="1"/>
          <p:nvPr/>
        </p:nvSpPr>
        <p:spPr>
          <a:xfrm>
            <a:off x="4742516" y="4590395"/>
            <a:ext cx="2450691" cy="1287399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120000"/>
              </a:lnSpc>
            </a:pPr>
            <a:r>
              <a:rPr lang="en-US" sz="1500">
                <a:solidFill>
                  <a:schemeClr val="dk1"/>
                </a:solidFill>
                <a:latin typeface="Microsoft Yahei"/>
                <a:ea typeface="Microsoft Yahei"/>
                <a:cs typeface="Microsoft Yahei"/>
              </a:rPr>
              <a:t>建议大学生建立规律的作息时间，早睡早起，避免熬夜和过度疲劳。</a:t>
            </a:r>
          </a:p>
        </p:txBody>
      </p:sp>
      <p:sp>
        <p:nvSpPr>
          <p:cNvPr id="15" name="TextBox 15"/>
          <p:cNvSpPr txBox="1"/>
          <p:nvPr/>
        </p:nvSpPr>
        <p:spPr>
          <a:xfrm>
            <a:off x="4643192" y="3746205"/>
            <a:ext cx="2952750" cy="49530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96000"/>
              </a:lnSpc>
            </a:pPr>
            <a:r>
              <a:rPr lang="en-US" sz="2325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睡眠规律建立</a:t>
            </a:r>
          </a:p>
        </p:txBody>
      </p:sp>
      <p:sp>
        <p:nvSpPr>
          <p:cNvPr id="16" name="AutoShape 16"/>
          <p:cNvSpPr/>
          <p:nvPr/>
        </p:nvSpPr>
        <p:spPr>
          <a:xfrm>
            <a:off x="4639660" y="4350852"/>
            <a:ext cx="97536" cy="97536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style>
          <a:lnRef idx="0">
            <a:schemeClr val="accent2"/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17" name="AutoShape 17"/>
          <p:cNvSpPr/>
          <p:nvPr/>
        </p:nvSpPr>
        <p:spPr>
          <a:xfrm>
            <a:off x="7193207" y="4350852"/>
            <a:ext cx="97536" cy="97536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style>
          <a:lnRef idx="0">
            <a:schemeClr val="accent2"/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cxnSp>
        <p:nvCxnSpPr>
          <p:cNvPr id="18" name="Connector 18"/>
          <p:cNvCxnSpPr/>
          <p:nvPr/>
        </p:nvCxnSpPr>
        <p:spPr>
          <a:xfrm flipV="1">
            <a:off x="8370929" y="4399620"/>
            <a:ext cx="2492359" cy="4740"/>
          </a:xfrm>
          <a:prstGeom prst="line">
            <a:avLst/>
          </a:prstGeom>
          <a:ln w="9525">
            <a:solidFill>
              <a:schemeClr val="accent1"/>
            </a:solidFill>
            <a:prstDash val="solid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sp>
        <p:nvSpPr>
          <p:cNvPr id="19" name="TextBox 19"/>
          <p:cNvSpPr txBox="1"/>
          <p:nvPr/>
        </p:nvSpPr>
        <p:spPr>
          <a:xfrm>
            <a:off x="8412597" y="4590395"/>
            <a:ext cx="2450691" cy="1287399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120000"/>
              </a:lnSpc>
            </a:pPr>
            <a:r>
              <a:rPr lang="en-US" sz="1500">
                <a:solidFill>
                  <a:schemeClr val="dk1"/>
                </a:solidFill>
                <a:latin typeface="Microsoft Yahei"/>
                <a:ea typeface="Microsoft Yahei"/>
                <a:cs typeface="Microsoft Yahei"/>
              </a:rPr>
              <a:t>创造安静、舒适的睡眠环境，有助于提高睡眠质量。</a:t>
            </a:r>
          </a:p>
        </p:txBody>
      </p:sp>
      <p:sp>
        <p:nvSpPr>
          <p:cNvPr id="20" name="TextBox 20"/>
          <p:cNvSpPr txBox="1"/>
          <p:nvPr/>
        </p:nvSpPr>
        <p:spPr>
          <a:xfrm>
            <a:off x="8313274" y="3746205"/>
            <a:ext cx="3019425" cy="49530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96000"/>
              </a:lnSpc>
            </a:pPr>
            <a:r>
              <a:rPr lang="en-US" sz="2325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睡眠环境改善</a:t>
            </a:r>
          </a:p>
        </p:txBody>
      </p:sp>
      <p:sp>
        <p:nvSpPr>
          <p:cNvPr id="21" name="AutoShape 21"/>
          <p:cNvSpPr/>
          <p:nvPr/>
        </p:nvSpPr>
        <p:spPr>
          <a:xfrm>
            <a:off x="8309741" y="4350852"/>
            <a:ext cx="97536" cy="97536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22" name="AutoShape 22"/>
          <p:cNvSpPr/>
          <p:nvPr/>
        </p:nvSpPr>
        <p:spPr>
          <a:xfrm>
            <a:off x="10863288" y="4350852"/>
            <a:ext cx="97536" cy="97536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grpSp>
        <p:nvGrpSpPr>
          <p:cNvPr id="23" name="Group 23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24" name="AutoShape 24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AutoShape 36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7" name="AutoShape 37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8" name="AutoShape 38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9" name="AutoShape 39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0" name="AutoShape 40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1" name="AutoShape 41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2" name="AutoShape 42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3" name="AutoShape 43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4" name="TextBox 44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/>
                  </a:solidFill>
                  <a:latin typeface="Microsoft Yahei"/>
                  <a:ea typeface="Microsoft Yahei"/>
                  <a:cs typeface="Microsoft Yahei"/>
                </a:rPr>
                <a:t>睡眠与休息规律</a:t>
              </a:r>
            </a:p>
          </p:txBody>
        </p:sp>
      </p:grpSp>
    </p:spTree>
  </p:cSld>
  <p:clrMapOvr>
    <a:masterClrMapping/>
  </p:clrMapOvr>
  <p:transition/>
  <p:timing/>
</p:sld>
</file>

<file path=ppt/slides/slide11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New shape" title=""/>
          <p:cNvSpPr/>
          <p:nvPr/>
        </p:nvSpPr>
        <p:spPr>
          <a:xfrm>
            <a:off x="635000" y="635000"/>
            <a:ext cx="10922000" cy="5588000"/>
          </a:xfrm>
          <a:noFill/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r>
              <a:rPr sz="1500" b="1">
                <a:solidFill>
                  <a:srgbClr val="000000"/>
                </a:solidFill>
                <a:latin typeface="Arial"/>
              </a:rPr>
              <a:t>以上内容仅为本文档的试下载部分，为可阅读页数的一半内容。如要下载或阅读全文，请访问：</a:t>
            </a:r>
            <a:r>
              <a:rPr sz="1500" b="1">
                <a:solidFill>
                  <a:srgbClr val="000000"/>
                </a:solidFill>
                <a:latin typeface="Arial"/>
                <a:hlinkClick r:id="rId2"/>
              </a:rPr>
              <a:t>https://d.book118.com/416043204110010031</a:t>
            </a:r>
          </a:p>
        </p:txBody>
      </p:sp>
    </p:spTree>
  </p:cSld>
  <p:clrMapOvr>
    <a:masterClrMapping/>
  </p:clrMapOvr>
  <p:transition/>
  <p:timing/>
</p:sld>
</file>

<file path=ppt/tags/tag1.xml><?xml version="1.0" encoding="utf-8"?>
<p:tagLst xmlns:p="http://schemas.openxmlformats.org/presentationml/2006/main">
                                                </p:tagLst>
</file>

<file path=ppt/theme/theme1.xml><?xml version="1.0" encoding="utf-8"?>
<a:theme xmlns:r="http://schemas.openxmlformats.org/officeDocument/2006/relationships" xmlns:a="http://schemas.openxmlformats.org/drawingml/2006/main" name="Office Theme">
  <a:themeElements>
    <a:clrScheme name="Office">
      <a:dk1>
        <a:sysClr val="windowText" lastClr="000000"/>
      </a:dk1>
      <a:lt1>
        <a:sysClr val="window" lastClr="FFFFFF"/>
      </a:lt1>
      <a:dk2>
        <a:srgbClr val="1F497D"/>
      </a:dk2>
      <a:lt2>
        <a:srgbClr val="EEECE1"/>
      </a:lt2>
      <a:accent1>
        <a:srgbClr val="4F81BD"/>
      </a:accent1>
      <a:accent2>
        <a:srgbClr val="C0504D"/>
      </a:accent2>
      <a:accent3>
        <a:srgbClr val="9BBB59"/>
      </a:accent3>
      <a:accent4>
        <a:srgbClr val="8064A2"/>
      </a:accent4>
      <a:accent5>
        <a:srgbClr val="4BACC6"/>
      </a:accent5>
      <a:accent6>
        <a:srgbClr val="F79646"/>
      </a:accent6>
      <a:hlink>
        <a:srgbClr val="0000FF"/>
      </a:hlink>
      <a:folHlink>
        <a:srgbClr val="800080"/>
      </a:folHlink>
    </a:clrScheme>
    <a:fontScheme name="Office">
      <a:majorFont>
        <a:latin typeface="Calibri"/>
        <a:ea typeface="Arial"/>
        <a:cs typeface="Arial"/>
        <a:font script="Jpan" typeface="ＭＳ%20Ｐゴシック"/>
        <a:font script="Hang" typeface="맑은%20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ajorFont>
      <a:minorFont>
        <a:latin typeface="Calibri"/>
        <a:ea typeface="Arial"/>
        <a:cs typeface="Arial"/>
        <a:font script="Jpan" typeface="ＭＳ%20Ｐゴシック"/>
        <a:font script="Hang" typeface="맑은%20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</a:theme>
</file>

<file path=ppt/theme/theme2.xml><?xml version="1.0" encoding="utf-8"?>
<a:theme xmlns:r="http://schemas.openxmlformats.org/officeDocument/2006/relationships" xmlns:a="http://schemas.openxmlformats.org/drawingml/2006/main" name="Office Theme">
  <a:themeElements>
    <a:clrScheme name="Office">
      <a:dk1>
        <a:srgbClr val="000000"/>
      </a:dk1>
      <a:lt1>
        <a:srgbClr val="F4F7FF"/>
      </a:lt1>
      <a:dk2>
        <a:srgbClr val="0A0237"/>
      </a:dk2>
      <a:lt2>
        <a:srgbClr val="FFFFFF"/>
      </a:lt2>
      <a:accent1>
        <a:srgbClr val="0084FF"/>
      </a:accent1>
      <a:accent2>
        <a:srgbClr val="5196FF"/>
      </a:accent2>
      <a:accent3>
        <a:srgbClr val="4454DF"/>
      </a:accent3>
      <a:accent4>
        <a:srgbClr val="7FA9F1"/>
      </a:accent4>
      <a:accent5>
        <a:srgbClr val="ABDDFF"/>
      </a:accent5>
      <a:accent6>
        <a:srgbClr val="A2E5B9"/>
      </a:accent6>
      <a:hlink>
        <a:srgbClr val="0000FF"/>
      </a:hlink>
      <a:folHlink>
        <a:srgbClr val="800080"/>
      </a:folHlink>
    </a:clrScheme>
    <a:fontScheme name="Office">
      <a:majorFont>
        <a:latin typeface="Calibri"/>
        <a:ea typeface="Calibri"/>
        <a:cs typeface="Arial"/>
        <a:font script="Uigh" typeface="Microsoft Uighur"/>
        <a:font script="Beng" typeface="Vrinda"/>
        <a:font script="Thai" typeface="Angsana New"/>
        <a:font script="Mlym" typeface="Kartika"/>
        <a:font script="Yiii" typeface="Microsoft Yi Baiti"/>
        <a:font script="Cher" typeface="Plantagenet Cherokee"/>
        <a:font script="Orya" typeface="Kalinga"/>
        <a:font script="Gujr" typeface="Shruti"/>
        <a:font script="Viet" typeface="Times New Roman"/>
        <a:font script="Arab" typeface="Times New Roman"/>
        <a:font script="Hebr" typeface="Times New Roman"/>
        <a:font script="Telu" typeface="Gautami"/>
        <a:font script="Ethi" typeface="Nyala"/>
        <a:font script="Jpan" typeface="ＭＳ Ｐゴシック"/>
        <a:font script="Sinh" typeface="Iskoola Pota"/>
        <a:font script="Taml" typeface="Latha"/>
        <a:font script="Deva" typeface="Mangal"/>
        <a:font script="Knda" typeface="Tunga"/>
        <a:font script="Tibt" typeface="Microsoft Himalaya"/>
        <a:font script="Khmr" typeface="MoolBoran"/>
        <a:font script="Hant" typeface="新細明體"/>
        <a:font script="Laoo" typeface="DokChampa"/>
        <a:font script="Mong" typeface="Mongolian Baiti"/>
        <a:font script="Hans" typeface="宋体"/>
        <a:font script="Guru" typeface="Raavi"/>
        <a:font script="Thaa" typeface="MV Boli"/>
        <a:font script="Cans" typeface="Euphemia"/>
        <a:font script="Hang" typeface="맑은 고딕"/>
        <a:font script="Syrc" typeface="Estrangelo Edessa"/>
      </a:majorFont>
      <a:minorFont>
        <a:latin typeface="Calibri"/>
        <a:ea typeface="Calibri"/>
        <a:cs typeface="Arial"/>
        <a:font script="Uigh" typeface="Microsoft Uighur"/>
        <a:font script="Beng" typeface="Vrinda"/>
        <a:font script="Thai" typeface="Cordia New"/>
        <a:font script="Mlym" typeface="Kartika"/>
        <a:font script="Yiii" typeface="Microsoft Yi Baiti"/>
        <a:font script="Cher" typeface="Plantagenet Cherokee"/>
        <a:font script="Orya" typeface="Kalinga"/>
        <a:font script="Gujr" typeface="Shruti"/>
        <a:font script="Viet" typeface="Arial"/>
        <a:font script="Arab" typeface="Arial"/>
        <a:font script="Hebr" typeface="Arial"/>
        <a:font script="Telu" typeface="Gautami"/>
        <a:font script="Ethi" typeface="Nyala"/>
        <a:font script="Jpan" typeface="ＭＳ Ｐゴシック"/>
        <a:font script="Sinh" typeface="Iskoola Pota"/>
        <a:font script="Taml" typeface="Latha"/>
        <a:font script="Deva" typeface="Mangal"/>
        <a:font script="Knda" typeface="Tunga"/>
        <a:font script="Tibt" typeface="Microsoft Himalaya"/>
        <a:font script="Khmr" typeface="DaunPenh"/>
        <a:font script="Hant" typeface="新細明體"/>
        <a:font script="Laoo" typeface="DokChampa"/>
        <a:font script="Mong" typeface="Mongolian Baiti"/>
        <a:font script="Hans" typeface="宋体"/>
        <a:font script="Guru" typeface="Raavi"/>
        <a:font script="Thaa" typeface="MV Boli"/>
        <a:font script="Cans" typeface="Euphemia"/>
        <a:font script="Hang" typeface="맑은 고딕"/>
        <a:font script="Syrc" typeface="Estrangelo Edessa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  <a:objectDefaults/>
</a:theme>
</file>

<file path=docProps/app.xml><?xml version="1.0" encoding="utf-8"?>
<Properties xmlns:vt="http://schemas.openxmlformats.org/officeDocument/2006/docPropsVTypes" xmlns="http://schemas.openxmlformats.org/officeDocument/2006/extended-properties">
  <Company/>
  <PresentationFormat>On-screen Show (4:3)</PresentationFormat>
  <Paragraphs>54</Paragraphs>
  <Slides>11</Slides>
  <Notes>0</Notes>
  <TotalTime>1</TotalTime>
  <HiddenSlides>0</HiddenSlides>
  <MMClips>0</MMClips>
  <ScaleCrop>0</ScaleCrop>
  <HeadingPairs>
    <vt:vector baseType="variant" size="6">
      <vt:variant>
        <vt:lpstr>Fonts used</vt:lpstr>
      </vt:variant>
      <vt:variant>
        <vt:i4>3</vt:i4>
      </vt:variant>
      <vt:variant>
        <vt:lpstr>Theme</vt:lpstr>
      </vt:variant>
      <vt:variant>
        <vt:i4>1</vt:i4>
      </vt:variant>
      <vt:variant>
        <vt:lpstr>Slide Titles</vt:lpstr>
      </vt:variant>
      <vt:variant>
        <vt:i4>11</vt:i4>
      </vt:variant>
    </vt:vector>
  </HeadingPairs>
  <TitlesOfParts>
    <vt:vector baseType="lpstr" size="15">
      <vt:lpstr>Arial</vt:lpstr>
      <vt:lpstr>Calibri</vt:lpstr>
      <vt:lpstr>Microsoft Yahei</vt:lpstr>
      <vt:lpstr>Office Theme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</vt:vector>
  </TitlesOfParts>
  <LinksUpToDate>0</LinksUpToDate>
  <SharedDoc>0</SharedDoc>
  <HyperlinksChanged>0</HyperlinksChanged>
  <Application>Microsoft Office PowerPoint</Application>
  <AppVersion>23.0200</AppVersion>
</Properties>
</file>

<file path=docProps/core.xml><?xml version="1.0" encoding="utf-8"?>
<cp:coreProperties xmlns:dc="http://purl.org/dc/elements/1.1/" xmlns:dcterms="http://purl.org/dc/terms/" xmlns:dcmitype="http://purl.org/dc/dcmitype/" xmlns:xsi="http://www.w3.org/2001/XMLSchema-instance" xmlns:cp="http://schemas.openxmlformats.org/package/2006/metadata/core-properties">
  <cp:revision>1</cp:revision>
  <cp:lastPrinted>2024-08-29T21:59:26.594</cp:lastPrinted>
  <dcterms:created xsi:type="dcterms:W3CDTF">2024-08-29T13:59:26Z</dcterms:created>
  <dcterms:modified xsi:type="dcterms:W3CDTF">2024-08-29T13:59:28Z</dcterms:modified>
</cp:coreProperties>
</file>