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6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61F9-29AD-4AE0-BF4A-B5840FC35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5F431-713C-4C42-8C53-19EFC869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E82B4-93CD-48CF-9E1D-04FECE36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C97CE-8692-4F45-971D-12E7DE55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0D88D-33F5-4240-9164-BBCCEC21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9CF00-61D5-47DD-91B4-445D8C0DB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02CF7-921D-411E-9831-4455D46F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3D452-4213-426D-B2E2-568C6E0C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4A1AA-2B35-4BB7-9AD9-A6F2A38C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4135-1CDC-4403-8EC5-DDC75591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2455-FAB0-4D6A-9712-0CB74BAB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52" r:id="rId2"/>
    <p:sldLayoutId id="2147491853" r:id="rId3"/>
    <p:sldLayoutId id="2147491854" r:id="rId4"/>
    <p:sldLayoutId id="2147491855" r:id="rId5"/>
    <p:sldLayoutId id="2147491856" r:id="rId6"/>
    <p:sldLayoutId id="2147491857" r:id="rId7"/>
    <p:sldLayoutId id="2147491858" r:id="rId8"/>
    <p:sldLayoutId id="2147491859" r:id="rId9"/>
    <p:sldLayoutId id="2147491860" r:id="rId10"/>
    <p:sldLayoutId id="21474918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4122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短视频企业号运营中如何开展线上线下联动营销活动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线上线下联动营销策略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营销活动实施与执行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案例分析与实践经验分享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短视频企业号运营基础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短视频企业号运营基础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账号定位与内容策划</a:t>
            </a:r>
            <a:endParaRPr lang="zh-CN" altLang="en-US"/>
          </a:p>
        </p:txBody>
      </p:sp>
      <p:sp>
        <p:nvSpPr>
          <p:cNvPr id="1048936" name="圆角矩形 26"/>
          <p:cNvSpPr/>
          <p:nvPr>
            <p:custDataLst>
              <p:tags r:id="rId2"/>
            </p:custDataLst>
          </p:nvPr>
        </p:nvSpPr>
        <p:spPr>
          <a:xfrm>
            <a:off x="694799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28"/>
          <p:cNvSpPr/>
          <p:nvPr>
            <p:custDataLst>
              <p:tags r:id="rId3"/>
            </p:custDataLst>
          </p:nvPr>
        </p:nvSpPr>
        <p:spPr>
          <a:xfrm>
            <a:off x="696697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0" name="文本框 31"/>
          <p:cNvSpPr txBox="1"/>
          <p:nvPr>
            <p:custDataLst>
              <p:tags r:id="rId4"/>
            </p:custDataLst>
          </p:nvPr>
        </p:nvSpPr>
        <p:spPr>
          <a:xfrm>
            <a:off x="797301" y="2292885"/>
            <a:ext cx="1431226" cy="32079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账号定位：明确目标受众，确定内容方向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29"/>
          <p:cNvSpPr/>
          <p:nvPr>
            <p:custDataLst>
              <p:tags r:id="rId5"/>
            </p:custDataLst>
          </p:nvPr>
        </p:nvSpPr>
        <p:spPr>
          <a:xfrm>
            <a:off x="2527806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32"/>
          <p:cNvSpPr/>
          <p:nvPr>
            <p:custDataLst>
              <p:tags r:id="rId6"/>
            </p:custDataLst>
          </p:nvPr>
        </p:nvSpPr>
        <p:spPr>
          <a:xfrm>
            <a:off x="2529704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34"/>
          <p:cNvSpPr txBox="1"/>
          <p:nvPr>
            <p:custDataLst>
              <p:tags r:id="rId7"/>
            </p:custDataLst>
          </p:nvPr>
        </p:nvSpPr>
        <p:spPr>
          <a:xfrm>
            <a:off x="2630308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内容策划：根据目标受众的兴趣和需求，制定内容计划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3"/>
          <p:cNvSpPr/>
          <p:nvPr>
            <p:custDataLst>
              <p:tags r:id="rId8"/>
            </p:custDataLst>
          </p:nvPr>
        </p:nvSpPr>
        <p:spPr>
          <a:xfrm>
            <a:off x="4360813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4"/>
          <p:cNvSpPr/>
          <p:nvPr>
            <p:custDataLst>
              <p:tags r:id="rId9"/>
            </p:custDataLst>
          </p:nvPr>
        </p:nvSpPr>
        <p:spPr>
          <a:xfrm>
            <a:off x="4362711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5"/>
          <p:cNvSpPr txBox="1"/>
          <p:nvPr>
            <p:custDataLst>
              <p:tags r:id="rId10"/>
            </p:custDataLst>
          </p:nvPr>
        </p:nvSpPr>
        <p:spPr>
          <a:xfrm>
            <a:off x="4463315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内容制作：选择合适的制作工具，保证视频质量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8"/>
          <p:cNvSpPr/>
          <p:nvPr>
            <p:custDataLst>
              <p:tags r:id="rId11"/>
            </p:custDataLst>
          </p:nvPr>
        </p:nvSpPr>
        <p:spPr>
          <a:xfrm>
            <a:off x="6193820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9"/>
          <p:cNvSpPr/>
          <p:nvPr>
            <p:custDataLst>
              <p:tags r:id="rId12"/>
            </p:custDataLst>
          </p:nvPr>
        </p:nvSpPr>
        <p:spPr>
          <a:xfrm>
            <a:off x="6195718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10"/>
          <p:cNvSpPr txBox="1"/>
          <p:nvPr>
            <p:custDataLst>
              <p:tags r:id="rId13"/>
            </p:custDataLst>
          </p:nvPr>
        </p:nvSpPr>
        <p:spPr>
          <a:xfrm>
            <a:off x="6296322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内容发布：选择合适的时间，发布视频内容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6"/>
          <p:cNvSpPr/>
          <p:nvPr>
            <p:custDataLst>
              <p:tags r:id="rId14"/>
            </p:custDataLst>
          </p:nvPr>
        </p:nvSpPr>
        <p:spPr>
          <a:xfrm>
            <a:off x="8026827" y="1913249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7"/>
          <p:cNvSpPr/>
          <p:nvPr>
            <p:custDataLst>
              <p:tags r:id="rId15"/>
            </p:custDataLst>
          </p:nvPr>
        </p:nvSpPr>
        <p:spPr>
          <a:xfrm>
            <a:off x="8028725" y="1913249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11"/>
          <p:cNvSpPr txBox="1"/>
          <p:nvPr>
            <p:custDataLst>
              <p:tags r:id="rId16"/>
            </p:custDataLst>
          </p:nvPr>
        </p:nvSpPr>
        <p:spPr>
          <a:xfrm>
            <a:off x="8129329" y="2294150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数据分析：分析视频数据，优化内容策划和制作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6"/>
          <p:cNvSpPr/>
          <p:nvPr>
            <p:custDataLst>
              <p:tags r:id="rId17"/>
            </p:custDataLst>
          </p:nvPr>
        </p:nvSpPr>
        <p:spPr>
          <a:xfrm>
            <a:off x="9859834" y="1913249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17"/>
          <p:cNvSpPr/>
          <p:nvPr>
            <p:custDataLst>
              <p:tags r:id="rId18"/>
            </p:custDataLst>
          </p:nvPr>
        </p:nvSpPr>
        <p:spPr>
          <a:xfrm>
            <a:off x="9861732" y="1913249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18"/>
          <p:cNvSpPr txBox="1"/>
          <p:nvPr>
            <p:custDataLst>
              <p:tags r:id="rId19"/>
            </p:custDataLst>
          </p:nvPr>
        </p:nvSpPr>
        <p:spPr>
          <a:xfrm>
            <a:off x="9962336" y="2294150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互动与反馈：与观众互动，收集反馈，改进内容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短视频制作与发布</a:t>
            </a:r>
            <a:endParaRPr lang="zh-CN" altLang="en-US"/>
          </a:p>
        </p:txBody>
      </p:sp>
      <p:sp>
        <p:nvSpPr>
          <p:cNvPr id="10490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确定目标受众：了解用户需求，制定合适的视频内容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视频制作：选择合适的拍摄设备，注意画面质量和音效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视频剪辑：使用剪辑软件，对视频进行剪辑和优化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视频发布：选择合适的平台，制定发布计划，注意发布时间和频率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数据分析与优化</a:t>
            </a:r>
            <a:endParaRPr lang="zh-CN" altLang="en-US"/>
          </a:p>
        </p:txBody>
      </p:sp>
      <p:sp>
        <p:nvSpPr>
          <p:cNvPr id="1049064" name="圆角矩形 26"/>
          <p:cNvSpPr/>
          <p:nvPr>
            <p:custDataLst>
              <p:tags r:id="rId2"/>
            </p:custDataLst>
          </p:nvPr>
        </p:nvSpPr>
        <p:spPr>
          <a:xfrm>
            <a:off x="694799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28"/>
          <p:cNvSpPr/>
          <p:nvPr>
            <p:custDataLst>
              <p:tags r:id="rId3"/>
            </p:custDataLst>
          </p:nvPr>
        </p:nvSpPr>
        <p:spPr>
          <a:xfrm>
            <a:off x="697300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8" name="文本框 31"/>
          <p:cNvSpPr txBox="1"/>
          <p:nvPr>
            <p:custDataLst>
              <p:tags r:id="rId4"/>
            </p:custDataLst>
          </p:nvPr>
        </p:nvSpPr>
        <p:spPr>
          <a:xfrm>
            <a:off x="847387" y="2166938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数据来源：短视频平台、社交媒体、搜索引擎等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29"/>
          <p:cNvSpPr/>
          <p:nvPr>
            <p:custDataLst>
              <p:tags r:id="rId5"/>
            </p:custDataLst>
          </p:nvPr>
        </p:nvSpPr>
        <p:spPr>
          <a:xfrm>
            <a:off x="344389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32"/>
          <p:cNvSpPr/>
          <p:nvPr>
            <p:custDataLst>
              <p:tags r:id="rId6"/>
            </p:custDataLst>
          </p:nvPr>
        </p:nvSpPr>
        <p:spPr>
          <a:xfrm>
            <a:off x="3446391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数据分析方法：流量分析、用户行为分析、竞品分析等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3"/>
          <p:cNvSpPr/>
          <p:nvPr>
            <p:custDataLst>
              <p:tags r:id="rId8"/>
            </p:custDataLst>
          </p:nvPr>
        </p:nvSpPr>
        <p:spPr>
          <a:xfrm>
            <a:off x="619298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4"/>
          <p:cNvSpPr/>
          <p:nvPr>
            <p:custDataLst>
              <p:tags r:id="rId9"/>
            </p:custDataLst>
          </p:nvPr>
        </p:nvSpPr>
        <p:spPr>
          <a:xfrm>
            <a:off x="619548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数据优化策略：根据数据分析结果，调整内容、推广策略等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8"/>
          <p:cNvSpPr/>
          <p:nvPr>
            <p:custDataLst>
              <p:tags r:id="rId11"/>
            </p:custDataLst>
          </p:nvPr>
        </p:nvSpPr>
        <p:spPr>
          <a:xfrm>
            <a:off x="8942071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9"/>
          <p:cNvSpPr/>
          <p:nvPr>
            <p:custDataLst>
              <p:tags r:id="rId12"/>
            </p:custDataLst>
          </p:nvPr>
        </p:nvSpPr>
        <p:spPr>
          <a:xfrm>
            <a:off x="894457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持续优化：定期进行数据分析，不断优化运营策略，提高运营效果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线上线下联动营销策略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线上推广策略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利用社交媒体平台进行宣传，如微博、微信公众号等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制作吸引人的短视频内容，提高用户关注度和参与度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开展线上活动，如抽奖、优惠券等，吸引用户参与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与其他品牌或企业进行跨界合作，扩大影响力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线下活动策划</a:t>
            </a:r>
            <a:endParaRPr lang="zh-CN" altLang="en-US"/>
          </a:p>
        </p:txBody>
      </p:sp>
      <p:sp>
        <p:nvSpPr>
          <p:cNvPr id="1049246" name="对角圆角矩形 52"/>
          <p:cNvSpPr/>
          <p:nvPr>
            <p:custDataLst>
              <p:tags r:id="rId2"/>
            </p:custDataLst>
          </p:nvPr>
        </p:nvSpPr>
        <p:spPr>
          <a:xfrm>
            <a:off x="694799" y="1445672"/>
            <a:ext cx="5172376" cy="1259776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53"/>
          <p:cNvSpPr/>
          <p:nvPr>
            <p:custDataLst>
              <p:tags r:id="rId3"/>
            </p:custDataLst>
          </p:nvPr>
        </p:nvSpPr>
        <p:spPr>
          <a:xfrm>
            <a:off x="694799" y="1315027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54"/>
          <p:cNvSpPr/>
          <p:nvPr>
            <p:custDataLst>
              <p:tags r:id="rId4"/>
            </p:custDataLst>
          </p:nvPr>
        </p:nvSpPr>
        <p:spPr>
          <a:xfrm>
            <a:off x="1212830" y="1315677"/>
            <a:ext cx="77997" cy="12999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56"/>
          <p:cNvSpPr txBox="1"/>
          <p:nvPr>
            <p:custDataLst>
              <p:tags r:id="rId5"/>
            </p:custDataLst>
          </p:nvPr>
        </p:nvSpPr>
        <p:spPr>
          <a:xfrm>
            <a:off x="1246629" y="1498320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确定活动目标：提高品牌知名度、增加用户粘性等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9"/>
          <p:cNvSpPr/>
          <p:nvPr>
            <p:custDataLst>
              <p:tags r:id="rId6"/>
            </p:custDataLst>
          </p:nvPr>
        </p:nvSpPr>
        <p:spPr>
          <a:xfrm>
            <a:off x="6322290" y="1445672"/>
            <a:ext cx="5172376" cy="1259776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0"/>
          <p:cNvSpPr/>
          <p:nvPr>
            <p:custDataLst>
              <p:tags r:id="rId7"/>
            </p:custDataLst>
          </p:nvPr>
        </p:nvSpPr>
        <p:spPr>
          <a:xfrm>
            <a:off x="6322290" y="1315027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1"/>
          <p:cNvSpPr/>
          <p:nvPr>
            <p:custDataLst>
              <p:tags r:id="rId8"/>
            </p:custDataLst>
          </p:nvPr>
        </p:nvSpPr>
        <p:spPr>
          <a:xfrm>
            <a:off x="6839671" y="1315677"/>
            <a:ext cx="77997" cy="12999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12"/>
          <p:cNvSpPr txBox="1"/>
          <p:nvPr>
            <p:custDataLst>
              <p:tags r:id="rId9"/>
            </p:custDataLst>
          </p:nvPr>
        </p:nvSpPr>
        <p:spPr>
          <a:xfrm>
            <a:off x="6873470" y="1504820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宣传推广：通过线上线下渠道进行活动宣传，吸引目标受众参与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"/>
          <p:cNvSpPr/>
          <p:nvPr>
            <p:custDataLst>
              <p:tags r:id="rId10"/>
            </p:custDataLst>
          </p:nvPr>
        </p:nvSpPr>
        <p:spPr>
          <a:xfrm>
            <a:off x="694799" y="3157708"/>
            <a:ext cx="5172376" cy="1259776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6"/>
          <p:cNvSpPr/>
          <p:nvPr>
            <p:custDataLst>
              <p:tags r:id="rId11"/>
            </p:custDataLst>
          </p:nvPr>
        </p:nvSpPr>
        <p:spPr>
          <a:xfrm>
            <a:off x="694799" y="3027063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7"/>
          <p:cNvSpPr/>
          <p:nvPr>
            <p:custDataLst>
              <p:tags r:id="rId12"/>
            </p:custDataLst>
          </p:nvPr>
        </p:nvSpPr>
        <p:spPr>
          <a:xfrm>
            <a:off x="1212830" y="3027713"/>
            <a:ext cx="77997" cy="12999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3"/>
            </p:custDataLst>
          </p:nvPr>
        </p:nvSpPr>
        <p:spPr>
          <a:xfrm>
            <a:off x="1246629" y="3216856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选择活动形式：讲座、展览、路演等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14"/>
          <p:cNvSpPr/>
          <p:nvPr>
            <p:custDataLst>
              <p:tags r:id="rId14"/>
            </p:custDataLst>
          </p:nvPr>
        </p:nvSpPr>
        <p:spPr>
          <a:xfrm>
            <a:off x="6322290" y="3157708"/>
            <a:ext cx="5172376" cy="1259776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8"/>
          <p:cNvSpPr/>
          <p:nvPr>
            <p:custDataLst>
              <p:tags r:id="rId15"/>
            </p:custDataLst>
          </p:nvPr>
        </p:nvSpPr>
        <p:spPr>
          <a:xfrm>
            <a:off x="6322290" y="3027063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9"/>
          <p:cNvSpPr/>
          <p:nvPr>
            <p:custDataLst>
              <p:tags r:id="rId16"/>
            </p:custDataLst>
          </p:nvPr>
        </p:nvSpPr>
        <p:spPr>
          <a:xfrm>
            <a:off x="6839671" y="3027713"/>
            <a:ext cx="77997" cy="12999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0"/>
          <p:cNvSpPr txBox="1"/>
          <p:nvPr>
            <p:custDataLst>
              <p:tags r:id="rId17"/>
            </p:custDataLst>
          </p:nvPr>
        </p:nvSpPr>
        <p:spPr>
          <a:xfrm>
            <a:off x="6873470" y="3216856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活动执行：确保活动顺利进行，收集用户反馈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15"/>
          <p:cNvSpPr/>
          <p:nvPr>
            <p:custDataLst>
              <p:tags r:id="rId18"/>
            </p:custDataLst>
          </p:nvPr>
        </p:nvSpPr>
        <p:spPr>
          <a:xfrm>
            <a:off x="694799" y="4869745"/>
            <a:ext cx="5172376" cy="1259776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6"/>
          <p:cNvSpPr/>
          <p:nvPr>
            <p:custDataLst>
              <p:tags r:id="rId19"/>
            </p:custDataLst>
          </p:nvPr>
        </p:nvSpPr>
        <p:spPr>
          <a:xfrm>
            <a:off x="694799" y="4738450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7"/>
          <p:cNvSpPr/>
          <p:nvPr>
            <p:custDataLst>
              <p:tags r:id="rId20"/>
            </p:custDataLst>
          </p:nvPr>
        </p:nvSpPr>
        <p:spPr>
          <a:xfrm>
            <a:off x="1212830" y="4734550"/>
            <a:ext cx="77997" cy="12999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21"/>
            </p:custDataLst>
          </p:nvPr>
        </p:nvSpPr>
        <p:spPr>
          <a:xfrm>
            <a:off x="1246629" y="4928893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制定活动计划：时间、地点、参与人员、预算等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22"/>
          <p:cNvSpPr/>
          <p:nvPr>
            <p:custDataLst>
              <p:tags r:id="rId22"/>
            </p:custDataLst>
          </p:nvPr>
        </p:nvSpPr>
        <p:spPr>
          <a:xfrm>
            <a:off x="6322290" y="4869745"/>
            <a:ext cx="5172376" cy="1259776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23"/>
          <p:cNvSpPr/>
          <p:nvPr>
            <p:custDataLst>
              <p:tags r:id="rId23"/>
            </p:custDataLst>
          </p:nvPr>
        </p:nvSpPr>
        <p:spPr>
          <a:xfrm>
            <a:off x="6322290" y="4738450"/>
            <a:ext cx="517683" cy="4939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24"/>
          <p:cNvSpPr/>
          <p:nvPr>
            <p:custDataLst>
              <p:tags r:id="rId24"/>
            </p:custDataLst>
          </p:nvPr>
        </p:nvSpPr>
        <p:spPr>
          <a:xfrm>
            <a:off x="6839671" y="4734550"/>
            <a:ext cx="77997" cy="12999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5"/>
          <p:cNvSpPr txBox="1"/>
          <p:nvPr>
            <p:custDataLst>
              <p:tags r:id="rId25"/>
            </p:custDataLst>
          </p:nvPr>
        </p:nvSpPr>
        <p:spPr>
          <a:xfrm>
            <a:off x="6873470" y="4928893"/>
            <a:ext cx="4418685" cy="114246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活动总结：分析活动效果，总结经验教训，为下次活动提供参考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https://d.book118.com/416044122202010050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短视频企业号运营中如何开展线上线下联动营销活动</vt:lpstr>
      <vt:lpstr>目录</vt:lpstr>
      <vt:lpstr>添加章节标题</vt:lpstr>
      <vt:lpstr>短视频企业号运营基础</vt:lpstr>
      <vt:lpstr>PowerPoint Presentation</vt:lpstr>
      <vt:lpstr>账号定位与内容策划</vt:lpstr>
      <vt:lpstr>短视频制作与发布</vt:lpstr>
      <vt:lpstr>数据分析与优化</vt:lpstr>
      <vt:lpstr>线上线下联动营销策略</vt:lpstr>
      <vt:lpstr>PowerPoint Presentation</vt:lpstr>
      <vt:lpstr>线上推广策略</vt:lpstr>
      <vt:lpstr>线下活动策划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2024-09-16T03:53:11.746</cp:lastPrinted>
  <dcterms:created xsi:type="dcterms:W3CDTF">2024-09-15T19:53:11Z</dcterms:created>
  <dcterms:modified xsi:type="dcterms:W3CDTF">2024-09-15T19:53:13Z</dcterms:modified>
</cp:coreProperties>
</file>