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18FE3-7398-47C4-AC78-C6D2DE87A6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79AB-6737-4A4F-A58E-613CFA6E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E613F-73D2-4823-8FA9-73DA6E34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42F51-B37E-4880-9A4C-553229CA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07F9F-0A71-4793-84A7-3E8D8A2E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2A9D8-BFBE-4264-8D50-513D2008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F37D3-AB9B-4143-941D-0B4934E1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AE2E5-7C06-4B20-8202-EA2CD09D6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80A5C-7B12-4838-BFA7-FD9D5112F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F3AA6-A1D6-4ED8-8DED-EE85EA08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A0D1B-3FBF-479B-80ED-A2721EF7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3C14F-4116-4F81-B607-40C189FC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8.png" /><Relationship Id="rId4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02202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104" title=""/>
          <p:cNvSpPr/>
          <p:nvPr/>
        </p:nvSpPr>
        <p:spPr>
          <a:xfrm>
            <a:off x="5576342" y="-635"/>
            <a:ext cx="884488" cy="6858000"/>
          </a:xfrm>
          <a:prstGeom prst="rect">
            <a:avLst/>
          </a:prstGeom>
          <a:solidFill>
            <a:srgbClr val="FAD1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7" name="图片 106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9963" y="-582259"/>
            <a:ext cx="3857297" cy="3857297"/>
          </a:xfrm>
          <a:prstGeom prst="rect">
            <a:avLst/>
          </a:prstGeom>
        </p:spPr>
      </p:pic>
      <p:grpSp>
        <p:nvGrpSpPr>
          <p:cNvPr id="115" name="组合 114" title=""/>
          <p:cNvGrpSpPr/>
          <p:nvPr/>
        </p:nvGrpSpPr>
        <p:grpSpPr>
          <a:xfrm>
            <a:off x="-476250" y="4794250"/>
            <a:ext cx="5073650" cy="1604010"/>
            <a:chOff x="4386063" y="3124966"/>
            <a:chExt cx="569076" cy="537702"/>
          </a:xfrm>
        </p:grpSpPr>
        <p:pic>
          <p:nvPicPr>
            <p:cNvPr id="109" name="图片 108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6063" y="3124966"/>
              <a:ext cx="537702" cy="537702"/>
            </a:xfrm>
            <a:prstGeom prst="rect">
              <a:avLst/>
            </a:prstGeom>
          </p:spPr>
        </p:pic>
        <p:sp>
          <p:nvSpPr>
            <p:cNvPr id="112" name="文本框 111"/>
            <p:cNvSpPr txBox="1"/>
            <p:nvPr/>
          </p:nvSpPr>
          <p:spPr>
            <a:xfrm>
              <a:off x="4430279" y="3178373"/>
              <a:ext cx="524860" cy="872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100">
                  <a:solidFill>
                    <a:schemeClr val="bg1"/>
                  </a:solidFill>
                  <a:latin typeface="苏新诗柳楷简" panose="02010600000101010101" pitchFamily="2" charset="-122"/>
                  <a:ea typeface="苏新诗柳楷简" panose="02010600000101010101" pitchFamily="2" charset="-122"/>
                </a:rPr>
                <a:t>桃花飘香</a:t>
              </a:r>
              <a:endParaRPr lang="zh-CN" altLang="en-US" sz="1100">
                <a:solidFill>
                  <a:schemeClr val="bg1"/>
                </a:solidFill>
                <a:latin typeface="苏新诗柳楷简" panose="02010600000101010101" pitchFamily="2" charset="-122"/>
                <a:ea typeface="苏新诗柳楷简" panose="02010600000101010101" pitchFamily="2" charset="-122"/>
              </a:endParaRPr>
            </a:p>
          </p:txBody>
        </p:sp>
      </p:grpSp>
      <p:pic>
        <p:nvPicPr>
          <p:cNvPr id="25" name="Picture 2" title="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6" t="16765" r="50532" b="47712"/>
          <a:stretch>
            <a:fillRect/>
          </a:stretch>
        </p:blipFill>
        <p:spPr bwMode="auto">
          <a:xfrm rot="3320220">
            <a:off x="-7711" y="2065046"/>
            <a:ext cx="1106925" cy="9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title="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6" t="16765" r="50532" b="47712"/>
          <a:stretch>
            <a:fillRect/>
          </a:stretch>
        </p:blipFill>
        <p:spPr bwMode="auto">
          <a:xfrm rot="19230112">
            <a:off x="9095211" y="5185102"/>
            <a:ext cx="1055581" cy="91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4" name="TextBox 8" title=""/>
          <p:cNvSpPr txBox="1"/>
          <p:nvPr/>
        </p:nvSpPr>
        <p:spPr>
          <a:xfrm>
            <a:off x="104140" y="614680"/>
            <a:ext cx="5661660" cy="922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家校同心谋</a:t>
            </a:r>
            <a:r>
              <a:rPr lang="zh-CN" altLang="en-US" sz="5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希望</a:t>
            </a:r>
            <a:endParaRPr lang="zh-CN" altLang="en-US" sz="5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95" name="TextBox 4" title=""/>
          <p:cNvSpPr txBox="1"/>
          <p:nvPr/>
        </p:nvSpPr>
        <p:spPr>
          <a:xfrm>
            <a:off x="1129665" y="1536700"/>
            <a:ext cx="609600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师生并进促</a:t>
            </a:r>
            <a:r>
              <a:rPr lang="zh-CN" altLang="en-US" sz="5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成材</a:t>
            </a:r>
            <a:endParaRPr lang="zh-CN" altLang="en-US" sz="5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dist"/>
            <a:endParaRPr lang="zh-CN" altLang="en-US" sz="5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extBox 10" title=""/>
          <p:cNvSpPr txBox="1"/>
          <p:nvPr/>
        </p:nvSpPr>
        <p:spPr>
          <a:xfrm>
            <a:off x="1129665" y="2822575"/>
            <a:ext cx="993203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dist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kern="1200" cap="none" spc="0" normalizeH="0" baseline="0" noProof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50800" dist="38100" dir="16200000" rotWithShape="0">
                    <a:prstClr val="black">
                      <a:alpha val="82000"/>
                    </a:prstClr>
                  </a:outerShdw>
                  <a:reflection blurRad="6350" stA="34000" endPos="46000" dist="762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高一</a:t>
            </a:r>
            <a:r>
              <a:rPr kumimoji="0" lang="en-US" altLang="zh-CN" sz="6000" b="1" kern="1200" cap="none" spc="0" normalizeH="0" baseline="0" noProof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50800" dist="38100" dir="16200000" rotWithShape="0">
                    <a:prstClr val="black">
                      <a:alpha val="82000"/>
                    </a:prstClr>
                  </a:outerShdw>
                  <a:reflection blurRad="6350" stA="34000" endPos="46000" dist="762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(183)</a:t>
            </a:r>
            <a:r>
              <a:rPr kumimoji="0" lang="zh-CN" altLang="en-US" sz="6000" b="1" kern="1200" cap="none" spc="0" normalizeH="0" baseline="0" noProof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50800" dist="38100" dir="16200000" rotWithShape="0">
                    <a:prstClr val="black">
                      <a:alpha val="82000"/>
                    </a:prstClr>
                  </a:outerShdw>
                  <a:reflection blurRad="6350" stA="34000" endPos="46000" dist="76200" dir="5400000" sy="-100000" algn="bl" rotWithShape="0"/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班第二次家长会</a:t>
            </a:r>
            <a:endParaRPr kumimoji="0" lang="zh-CN" altLang="en-US" sz="6000" b="1" kern="1200" cap="none" spc="0" normalizeH="0" baseline="0" noProof="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effectLst>
                <a:outerShdw blurRad="50800" dist="38100" dir="16200000" rotWithShape="0">
                  <a:prstClr val="black">
                    <a:alpha val="82000"/>
                  </a:prstClr>
                </a:outerShdw>
                <a:reflection blurRad="6350" stA="34000" endPos="46000" dist="76200" dir="5400000" sy="-100000" algn="bl" rotWithShape="0"/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221480" y="4719955"/>
            <a:ext cx="56140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                </a:t>
            </a:r>
            <a:endParaRPr lang="en-US" altLang="zh-CN" sz="3600">
              <a:latin typeface="迷你简行楷" panose="03000509000000000000" charset="-122"/>
              <a:ea typeface="迷你简行楷" panose="03000509000000000000" charset="-122"/>
              <a:cs typeface="迷你简行楷" panose="03000509000000000000" charset="-122"/>
            </a:endParaRPr>
          </a:p>
          <a:p>
            <a:r>
              <a:rPr lang="en-US" altLang="zh-CN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      2022</a:t>
            </a:r>
            <a:r>
              <a:rPr lang="zh-CN" altLang="en-US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年</a:t>
            </a:r>
            <a:r>
              <a:rPr lang="en-US" altLang="zh-CN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5</a:t>
            </a:r>
            <a:r>
              <a:rPr lang="zh-CN" altLang="en-US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月</a:t>
            </a:r>
            <a:r>
              <a:rPr lang="en-US" altLang="zh-CN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23</a:t>
            </a:r>
            <a:r>
              <a:rPr lang="zh-CN" altLang="en-US" sz="3600">
                <a:latin typeface="迷你简行楷" panose="03000509000000000000" charset="-122"/>
                <a:ea typeface="迷你简行楷" panose="03000509000000000000" charset="-122"/>
                <a:cs typeface="迷你简行楷" panose="03000509000000000000" charset="-122"/>
              </a:rPr>
              <a:t>日</a:t>
            </a:r>
            <a:endParaRPr lang="zh-CN" altLang="en-US" sz="3600">
              <a:latin typeface="迷你简行楷" panose="03000509000000000000" charset="-122"/>
              <a:ea typeface="迷你简行楷" panose="03000509000000000000" charset="-122"/>
              <a:cs typeface="迷你简行楷" panose="03000509000000000000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" name="图片 4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35"/>
            <a:ext cx="1993265" cy="6783705"/>
          </a:xfrm>
          <a:prstGeom prst="rect">
            <a:avLst/>
          </a:prstGeom>
        </p:spPr>
      </p:pic>
      <p:sp>
        <p:nvSpPr>
          <p:cNvPr id="135172" name="Text Box 3" title=""/>
          <p:cNvSpPr txBox="1"/>
          <p:nvPr/>
        </p:nvSpPr>
        <p:spPr>
          <a:xfrm>
            <a:off x="1138555" y="0"/>
            <a:ext cx="10816590" cy="22453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Times New Roman" panose="02020603050405020304" pitchFamily="18" charset="0"/>
                <a:ea typeface="_x000B__x000C_"/>
              </a:rPr>
              <a:t>尊敬的各位家长:    </a:t>
            </a:r>
            <a:endParaRPr lang="zh-CN" altLang="en-US" sz="4000" b="1">
              <a:latin typeface="Times New Roman" panose="02020603050405020304" pitchFamily="18" charset="0"/>
              <a:ea typeface="_x000B__x000C_"/>
            </a:endParaRPr>
          </a:p>
          <a:p>
            <a:pPr>
              <a:spcBef>
                <a:spcPct val="50000"/>
              </a:spcBef>
            </a:pPr>
            <a:r>
              <a:rPr lang="zh-CN" altLang="en-US" sz="4000" b="1">
                <a:latin typeface="宋体" panose="02010600030101010101" pitchFamily="2" charset="-122"/>
              </a:rPr>
              <a:t>    </a:t>
            </a:r>
            <a:r>
              <a:rPr lang="zh-CN" altLang="en-US" sz="4000" b="1">
                <a:latin typeface="楷体_GB2312" panose="02010609030101010101" charset="-122"/>
                <a:ea typeface="楷体_GB2312" panose="02010609030101010101" charset="-122"/>
              </a:rPr>
              <a:t>您</a:t>
            </a:r>
            <a:r>
              <a:rPr lang="en-US" altLang="zh-CN" sz="4000" b="1">
                <a:latin typeface="楷体_GB2312" panose="02010609030101010101" charset="-122"/>
                <a:ea typeface="楷体_GB2312" panose="02010609030101010101" charset="-122"/>
              </a:rPr>
              <a:t>们好</a:t>
            </a:r>
            <a:r>
              <a:rPr lang="zh-CN" altLang="en-US" sz="4000" b="1">
                <a:latin typeface="楷体_GB2312" panose="02010609030101010101" charset="-122"/>
                <a:ea typeface="楷体_GB2312" panose="02010609030101010101" charset="-122"/>
              </a:rPr>
              <a:t>!首先</a:t>
            </a:r>
            <a:r>
              <a:rPr lang="en-US" altLang="zh-CN" sz="4000" b="1">
                <a:latin typeface="楷体_GB2312" panose="02010609030101010101" charset="-122"/>
                <a:ea typeface="楷体_GB2312" panose="02010609030101010101" charset="-122"/>
              </a:rPr>
              <a:t>,</a:t>
            </a:r>
            <a:r>
              <a:rPr lang="zh-CN" altLang="en-US" sz="4000" b="1">
                <a:latin typeface="楷体_GB2312" panose="02010609030101010101" charset="-122"/>
                <a:ea typeface="楷体_GB2312" panose="02010609030101010101" charset="-122"/>
              </a:rPr>
              <a:t>请允许我代表高一（</a:t>
            </a:r>
            <a:r>
              <a:rPr lang="en-US" altLang="zh-CN" sz="4000" b="1">
                <a:latin typeface="楷体_GB2312" panose="02010609030101010101" charset="-122"/>
                <a:ea typeface="楷体_GB2312" panose="02010609030101010101" charset="-122"/>
              </a:rPr>
              <a:t>183</a:t>
            </a:r>
            <a:r>
              <a:rPr lang="zh-CN" altLang="en-US" sz="4000" b="1">
                <a:latin typeface="楷体_GB2312" panose="02010609030101010101" charset="-122"/>
                <a:ea typeface="楷体_GB2312" panose="02010609030101010101" charset="-122"/>
              </a:rPr>
              <a:t>）班的全体任课教师对您们的到来表示</a:t>
            </a:r>
            <a:r>
              <a:rPr lang="zh-CN" altLang="en-US" sz="4000" b="1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</a:rPr>
              <a:t>热烈的欢迎</a:t>
            </a:r>
            <a:r>
              <a:rPr lang="en-US" altLang="zh-CN" sz="4000" b="1">
                <a:solidFill>
                  <a:srgbClr val="FF0000"/>
                </a:solidFill>
                <a:latin typeface="楷体_GB2312" panose="02010609030101010101" charset="-122"/>
                <a:ea typeface="楷体_GB2312" panose="02010609030101010101" charset="-122"/>
              </a:rPr>
              <a:t>！</a:t>
            </a:r>
            <a:endParaRPr lang="en-US" altLang="zh-CN" sz="4000" b="1">
              <a:solidFill>
                <a:srgbClr val="FF0000"/>
              </a:solidFill>
              <a:latin typeface="楷体_GB2312" panose="02010609030101010101" charset="-122"/>
              <a:ea typeface="楷体_GB2312" panose="02010609030101010101" charset="-122"/>
            </a:endParaRPr>
          </a:p>
        </p:txBody>
      </p:sp>
      <p:sp>
        <p:nvSpPr>
          <p:cNvPr id="4105" name="Text Box 9" title=""/>
          <p:cNvSpPr/>
          <p:nvPr/>
        </p:nvSpPr>
        <p:spPr>
          <a:xfrm>
            <a:off x="1974850" y="5554345"/>
            <a:ext cx="9144000" cy="771525"/>
          </a:xfrm>
          <a:prstGeom prst="rect">
            <a:avLst/>
          </a:prstGeom>
          <a:solidFill>
            <a:srgbClr val="D1FBF5"/>
          </a:solidFill>
          <a:ln>
            <a:solidFill>
              <a:srgbClr val="0000FF"/>
            </a:solidFill>
            <a:miter lim="800000"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华文行楷" panose="02010800040101010101" pitchFamily="2" charset="-122"/>
              </a:rPr>
              <a:t>我们的努力</a:t>
            </a:r>
            <a:r>
              <a:rPr kumimoji="1"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＋</a:t>
            </a:r>
            <a:r>
              <a:rPr kumimoji="1" lang="zh-CN" altLang="en-US" sz="4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华文行楷" panose="02010800040101010101" pitchFamily="2" charset="-122"/>
              </a:rPr>
              <a:t>您的关爱</a:t>
            </a:r>
            <a:r>
              <a:rPr kumimoji="1"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＝孩子的成功</a:t>
            </a:r>
            <a:endParaRPr kumimoji="1" lang="zh-CN" altLang="en-US" sz="4400" b="1">
              <a:solidFill>
                <a:srgbClr val="FF0000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  <p:sp>
        <p:nvSpPr>
          <p:cNvPr id="2" name="Rectangle 3" title=""/>
          <p:cNvSpPr/>
          <p:nvPr/>
        </p:nvSpPr>
        <p:spPr>
          <a:xfrm>
            <a:off x="1608455" y="2697480"/>
            <a:ext cx="10379710" cy="25533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1" lang="en-US" altLang="zh-CN" sz="4000" b="1">
                <a:solidFill>
                  <a:schemeClr val="folHlink"/>
                </a:solidFill>
                <a:latin typeface="Times New Roman" panose="02020603050405020304" pitchFamily="18" charset="0"/>
              </a:rPr>
              <a:t>         </a:t>
            </a:r>
            <a:r>
              <a:rPr kumimoji="1" lang="zh-CN" altLang="en-US" sz="4000" b="1">
                <a:solidFill>
                  <a:srgbClr val="FF0000"/>
                </a:solidFill>
                <a:latin typeface="Times New Roman" panose="02020603050405020304" pitchFamily="18" charset="0"/>
              </a:rPr>
              <a:t>首先感谢您在百忙之中抽空来参加家长会，关心、帮助、督促贵子女是我们共同的心愿！使您的孩子得到全面发展、提高是我们共同的目标！</a:t>
            </a:r>
            <a:endParaRPr kumimoji="1" lang="zh-CN" altLang="en-US" sz="4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2" grpId="0"/>
      <p:bldP spid="2" grpId="0"/>
      <p:bldP spid="410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 title=""/>
          <p:cNvSpPr txBox="1"/>
          <p:nvPr/>
        </p:nvSpPr>
        <p:spPr>
          <a:xfrm>
            <a:off x="504190" y="47625"/>
            <a:ext cx="4641850" cy="70675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kern="1200" cap="none" spc="0" normalizeH="0" baseline="0" noProof="0">
                <a:solidFill>
                  <a:srgbClr val="FF0000"/>
                </a:solidFill>
                <a:latin typeface="华康俪金黑W8" panose="020b0809000000000000" pitchFamily="49" charset="-122"/>
                <a:ea typeface="华康俪金黑W8" panose="020b0809000000000000" pitchFamily="49" charset="-122"/>
                <a:cs typeface="+mn-cs"/>
              </a:rPr>
              <a:t>一切</a:t>
            </a:r>
            <a:r>
              <a:rPr kumimoji="0" lang="zh-CN" altLang="en-US" sz="4000" b="1" kern="1200" cap="none" spc="0" normalizeH="0" baseline="0" noProof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为</a:t>
            </a:r>
            <a:r>
              <a:rPr kumimoji="0" lang="zh-CN" altLang="en-US" sz="4000" kern="1200" cap="none" spc="0" normalizeH="0" baseline="0" noProof="0">
                <a:solidFill>
                  <a:srgbClr val="FF0000"/>
                </a:solidFill>
                <a:latin typeface="华康俪金黑W8" panose="020b0809000000000000" pitchFamily="49" charset="-122"/>
                <a:ea typeface="华康俪金黑W8" panose="020b0809000000000000" pitchFamily="49" charset="-122"/>
                <a:cs typeface="+mn-cs"/>
              </a:rPr>
              <a:t>了</a:t>
            </a:r>
            <a:r>
              <a:rPr kumimoji="0" lang="zh-CN" altLang="en-US" sz="4000" b="1" kern="1200" cap="none" spc="0" normalizeH="0" baseline="0" noProof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孩子</a:t>
            </a:r>
            <a:endParaRPr kumimoji="0" lang="zh-CN" altLang="en-US" sz="4000" b="1" kern="1200" cap="none" spc="0" normalizeH="0" baseline="0" noProof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4902200" y="495300"/>
            <a:ext cx="5690870" cy="7683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康俪金黑W8" panose="020b0809000000000000" pitchFamily="49" charset="-122"/>
                <a:ea typeface="华康俪金黑W8" panose="020b0809000000000000" pitchFamily="49" charset="-122"/>
                <a:cs typeface="+mn-cs"/>
              </a:rPr>
              <a:t>做好孩子的</a:t>
            </a:r>
            <a:r>
              <a:rPr kumimoji="0" lang="zh-CN" altLang="en-US" sz="4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护航</a:t>
            </a:r>
            <a:r>
              <a:rPr kumimoji="0" lang="zh-CN" altLang="en-US" sz="44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康俪金黑W8" panose="020b0809000000000000" pitchFamily="49" charset="-122"/>
                <a:ea typeface="华康俪金黑W8" panose="020b0809000000000000" pitchFamily="49" charset="-122"/>
                <a:cs typeface="+mn-cs"/>
              </a:rPr>
              <a:t>使者</a:t>
            </a:r>
            <a:endParaRPr kumimoji="0" lang="zh-CN" altLang="en-US" sz="44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康俪金黑W8" panose="020b0809000000000000" pitchFamily="49" charset="-122"/>
              <a:ea typeface="华康俪金黑W8" panose="020b0809000000000000" pitchFamily="49" charset="-122"/>
              <a:cs typeface="+mn-cs"/>
            </a:endParaRPr>
          </a:p>
        </p:txBody>
      </p:sp>
      <p:sp>
        <p:nvSpPr>
          <p:cNvPr id="16" name="TextBox 15" title=""/>
          <p:cNvSpPr txBox="1"/>
          <p:nvPr/>
        </p:nvSpPr>
        <p:spPr>
          <a:xfrm>
            <a:off x="1022985" y="5637848"/>
            <a:ext cx="7646988" cy="70675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kern="1200" cap="none" spc="0" normalizeH="0" baseline="0" noProof="0">
                <a:solidFill>
                  <a:srgbClr val="FF00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转瞬间，高中已经过去三分之一！</a:t>
            </a:r>
            <a:endParaRPr kumimoji="0" lang="zh-CN" altLang="en-US" sz="4000" b="1" kern="1200" cap="none" spc="0" normalizeH="0" baseline="0" noProof="0">
              <a:solidFill>
                <a:srgbClr val="FF000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536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7030"/>
            <a:ext cx="12192000" cy="40017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标题 6146" title=""/>
          <p:cNvSpPr>
            <a:spLocks noGrp="1" noRot="1"/>
          </p:cNvSpPr>
          <p:nvPr>
            <p:ph type="title"/>
          </p:nvPr>
        </p:nvSpPr>
        <p:spPr>
          <a:xfrm>
            <a:off x="1536700" y="-92392"/>
            <a:ext cx="8540750" cy="1143000"/>
          </a:xfrm>
        </p:spPr>
        <p:txBody>
          <a:bodyPr anchor="ctr" anchorCtr="0"/>
          <a:lstStyle/>
          <a:p>
            <a:r>
              <a:rPr lang="zh-CN" altLang="en-US" sz="6000">
                <a:solidFill>
                  <a:srgbClr val="FF0000"/>
                </a:solidFill>
                <a:ea typeface="华文隶书" pitchFamily="2" charset="-122"/>
              </a:rPr>
              <a:t>班级管理理念</a:t>
            </a:r>
            <a:endParaRPr lang="zh-CN" altLang="en-US" sz="6000">
              <a:solidFill>
                <a:srgbClr val="FF0000"/>
              </a:solidFill>
              <a:ea typeface="华文隶书" pitchFamily="2" charset="-122"/>
            </a:endParaRPr>
          </a:p>
        </p:txBody>
      </p:sp>
      <p:sp>
        <p:nvSpPr>
          <p:cNvPr id="6148" name="文本占位符 6147" title=""/>
          <p:cNvSpPr>
            <a:spLocks noGrp="1" noRot="1"/>
          </p:cNvSpPr>
          <p:nvPr>
            <p:ph type="body" idx="4294967295"/>
          </p:nvPr>
        </p:nvSpPr>
        <p:spPr>
          <a:xfrm>
            <a:off x="426085" y="1050925"/>
            <a:ext cx="11635105" cy="540829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400" b="1">
                <a:solidFill>
                  <a:srgbClr val="CC0099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4400" b="1">
                <a:solidFill>
                  <a:srgbClr val="CC0099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、关注每一个学生，不仅追求学习成绩，更注重品德思想，学会生活学会做人，</a:t>
            </a:r>
            <a:r>
              <a:rPr lang="zh-CN" altLang="en-US" sz="4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育人比教书更重要</a:t>
            </a:r>
            <a:endParaRPr lang="zh-CN" altLang="en-US" sz="4400" b="1">
              <a:solidFill>
                <a:srgbClr val="CC0099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buNone/>
            </a:pPr>
            <a:r>
              <a:rPr lang="en-US" altLang="zh-CN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、不看中一时成绩，进步就是好孩子，提高就是</a:t>
            </a:r>
            <a:r>
              <a:rPr lang="en-US" altLang="zh-CN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100</a:t>
            </a:r>
            <a:r>
              <a:rPr lang="zh-CN" altLang="en-US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分</a:t>
            </a:r>
            <a:endParaRPr lang="zh-CN" altLang="en-US" sz="4400" b="1">
              <a:solidFill>
                <a:srgbClr val="0000CC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buNone/>
            </a:pPr>
            <a:r>
              <a:rPr lang="en-US" altLang="zh-CN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</a:t>
            </a:r>
            <a:r>
              <a:rPr lang="zh-CN" altLang="zh-CN" sz="4400" b="1">
                <a:solidFill>
                  <a:srgbClr val="0000CC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</a:t>
            </a:r>
            <a:r>
              <a:rPr lang="zh-CN" altLang="en-US" sz="4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良好的行为习惯是成功的开端</a:t>
            </a:r>
            <a:endParaRPr lang="zh-CN" altLang="en-US" sz="44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buNone/>
            </a:pPr>
            <a:endParaRPr lang="zh-CN" altLang="en-US" sz="44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文本框 1" title=""/>
          <p:cNvSpPr/>
          <p:nvPr/>
        </p:nvSpPr>
        <p:spPr>
          <a:xfrm>
            <a:off x="386715" y="205105"/>
            <a:ext cx="11418570" cy="67881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班级管理情况汇报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</a:rPr>
              <a:t>  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</a:rPr>
              <a:t> 1</a:t>
            </a:r>
            <a:r>
              <a:rPr lang="zh-CN" altLang="zh-CN">
                <a:solidFill>
                  <a:srgbClr val="000000"/>
                </a:solidFill>
                <a:latin typeface="宋体" panose="02010600030101010101" pitchFamily="2" charset="-122"/>
              </a:rPr>
              <a:t>、按照学校的要求，本学期利用周末和清明假期、五一假期，完成了</a:t>
            </a: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</a:rPr>
              <a:t>41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个学生的家访，主要是了解学生家庭情况和学生在家表现，并跟家长交流学生在校情况，针对学生的具体情况提出建议和要求。</a:t>
            </a:r>
            <a:endParaRPr lang="zh-CN" altLang="en-US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>
                <a:solidFill>
                  <a:srgbClr val="000000"/>
                </a:solidFill>
                <a:latin typeface="宋体" panose="02010600030101010101" pitchFamily="2" charset="-122"/>
              </a:rPr>
              <a:t>   2</a:t>
            </a:r>
            <a:r>
              <a:rPr lang="zh-CN" altLang="en-US">
                <a:solidFill>
                  <a:srgbClr val="000000"/>
                </a:solidFill>
                <a:latin typeface="宋体" panose="02010600030101010101" pitchFamily="2" charset="-122"/>
              </a:rPr>
              <a:t>、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</a:rPr>
              <a:t>根据</a:t>
            </a: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上学期对学生的了解和成绩情况，及时调整班干部队伍，充实班级管理力量，本学期在开学初期班干部管理的基础上</a:t>
            </a:r>
            <a:r>
              <a:rPr lang="en-US" altLang="zh-CN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组建了新的班干部队伍</a:t>
            </a:r>
            <a:r>
              <a:rPr lang="en-US" altLang="zh-CN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任命了一些责任心强，会管理的同学担任班干部，实现学生自我管理。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规范学生行为习惯，强化学习习惯的培养，努力提高学习成绩。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endParaRPr lang="zh-CN" altLang="en-US" sz="4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zh-CN" altLang="en-US" sz="4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 fill="hold"/>
                                        <p:tgtEl>
                                          <p:spTgt spid="36866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charRg st="11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6">
                                            <p:txEl>
                                              <p:charRg st="11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866">
                                            <p:txEl>
                                              <p:charRg st="11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fill="hold"/>
                                        <p:tgtEl>
                                          <p:spTgt spid="36866">
                                            <p:txEl>
                                              <p:charRg st="11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86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86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fill="hold"/>
                                        <p:tgtEl>
                                          <p:spTgt spid="36866">
                                            <p:txEl>
                                              <p:char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文本框 1" title=""/>
          <p:cNvSpPr/>
          <p:nvPr/>
        </p:nvSpPr>
        <p:spPr>
          <a:xfrm>
            <a:off x="614680" y="494030"/>
            <a:ext cx="802005" cy="5507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000000"/>
                </a:solidFill>
              </a:rPr>
              <a:t>朝气蓬勃的班级管理队伍</a:t>
            </a:r>
            <a:endParaRPr lang="zh-CN" altLang="en-US" b="1">
              <a:solidFill>
                <a:srgbClr val="000000"/>
              </a:solidFill>
            </a:endParaRPr>
          </a:p>
        </p:txBody>
      </p:sp>
      <p:graphicFrame>
        <p:nvGraphicFramePr>
          <p:cNvPr id="37891" name="表格 37890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591310" y="323850"/>
          <a:ext cx="8286750" cy="6210300"/>
        </p:xfrm>
        <a:graphic>
          <a:graphicData uri="http://schemas.openxmlformats.org/drawingml/2006/table">
            <a:tbl>
              <a:tblPr/>
              <a:tblGrid>
                <a:gridCol w="4143375"/>
                <a:gridCol w="4143375"/>
              </a:tblGrid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/>
                        <a:t>班干部</a:t>
                      </a:r>
                      <a:endParaRPr lang="zh-CN" altLang="en-US" sz="24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/>
                        <a:t>姓名</a:t>
                      </a:r>
                      <a:endParaRPr lang="zh-CN" altLang="en-US" sz="2400" b="1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班长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黄必康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副班长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杨娜，李源圆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学习委员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许鸾松，杨廷润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/>
                    <a:p>
                      <a:pPr marL="0" lvl="0" algn="ctr" eaLnBrk="1" fontAlgn="base" hangingPunct="1"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纪律委员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杨守谷、尹怡怡</a:t>
                      </a:r>
                      <a:endParaRPr lang="zh-CN" altLang="en-US" sz="2400" b="1">
                        <a:solidFill>
                          <a:srgbClr val="1552D1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体育委员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苏加川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卫生委员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段其洁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生活委员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杨继祖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团支部书记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尚晓悦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宣传委员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蒋仁悦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信息干部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杨盛涛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EFF4"/>
                    </a:solidFill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</a:rPr>
                        <a:t>安全委员</a:t>
                      </a:r>
                      <a:endParaRPr lang="zh-CN" altLang="en-US" sz="2400" b="1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zh-CN" altLang="en-US" sz="2400" b="1">
                          <a:solidFill>
                            <a:srgbClr val="1552D1"/>
                          </a:solidFill>
                        </a:rPr>
                        <a:t>刘信可、段淑贤</a:t>
                      </a:r>
                      <a:endParaRPr lang="zh-CN" altLang="en-US" sz="2400" b="1">
                        <a:solidFill>
                          <a:srgbClr val="1552D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DE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blinds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文本框 1" title=""/>
          <p:cNvSpPr/>
          <p:nvPr/>
        </p:nvSpPr>
        <p:spPr>
          <a:xfrm>
            <a:off x="386715" y="205105"/>
            <a:ext cx="11418570" cy="6382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班级管理情况汇报</a:t>
            </a:r>
            <a:endParaRPr lang="en-US" altLang="zh-CN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</a:rPr>
              <a:t> </a:t>
            </a:r>
            <a:endParaRPr lang="zh-CN" altLang="en-US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3</a:t>
            </a:r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、根据每次月考成绩情况，及时调整座位；安排好每天的值日生，完成当天的值日。</a:t>
            </a:r>
            <a:endParaRPr lang="zh-CN" altLang="en-US" sz="4000">
              <a:solidFill>
                <a:srgbClr val="00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 4</a:t>
            </a:r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、利用班会这一平台，强调安全的重要性，交给学生一些防范安全事故的方法。如交通安全的措施、财产安全的技巧、校园运动安全的预防、食物中毒的预防、出行安全的方法等。</a:t>
            </a:r>
            <a:endParaRPr lang="zh-CN" altLang="en-US" sz="4000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  </a:t>
            </a:r>
            <a:r>
              <a:rPr lang="en-US" altLang="zh-CN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5</a:t>
            </a:r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、及时了解排查学生间的矛盾纠纷，建立和睦的同学关系，建设和谐班级。</a:t>
            </a:r>
            <a:endParaRPr lang="zh-CN" altLang="en-US" sz="4000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zh-CN" altLang="en-US" sz="40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Text Box 4" title=""/>
          <p:cNvSpPr/>
          <p:nvPr/>
        </p:nvSpPr>
        <p:spPr>
          <a:xfrm>
            <a:off x="1987550" y="198438"/>
            <a:ext cx="6518275" cy="768350"/>
          </a:xfrm>
          <a:prstGeom prst="rect">
            <a:avLst/>
          </a:prstGeom>
          <a:solidFill>
            <a:srgbClr val="66FFFF"/>
          </a:solidFill>
          <a:ln w="9525" cap="flat" cmpd="sng">
            <a:solidFill>
              <a:srgbClr val="008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期中考试分析</a:t>
            </a:r>
            <a:r>
              <a:rPr lang="zh-CN" altLang="en-US" sz="2400">
                <a:latin typeface="Times New Roman" panose="02020603050405020304" pitchFamily="18" charset="0"/>
              </a:rPr>
              <a:t> </a:t>
            </a:r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41987" name="文本框 1" title=""/>
          <p:cNvSpPr/>
          <p:nvPr/>
        </p:nvSpPr>
        <p:spPr>
          <a:xfrm>
            <a:off x="306705" y="1158875"/>
            <a:ext cx="11885930" cy="5692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FFFF"/>
                </a:solidFill>
                <a:latin typeface="Times New Roman" panose="02020603050405020304" pitchFamily="18" charset="0"/>
              </a:rPr>
              <a:t>      </a:t>
            </a:r>
            <a:r>
              <a:rPr lang="en-US" altLang="zh-CN" sz="4400" b="1">
                <a:latin typeface="宋体" panose="02010600030101010101" pitchFamily="2" charset="-122"/>
              </a:rPr>
              <a:t>  </a:t>
            </a:r>
            <a:r>
              <a:rPr lang="en-US" altLang="zh-CN" sz="4000" b="1">
                <a:latin typeface="宋体" panose="02010600030101010101" pitchFamily="2" charset="-122"/>
              </a:rPr>
              <a:t>期中考试是对前半学期学习情况的检测，结果是比较令人满意的。这次考试，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理科前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20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名有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人，前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120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名有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11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人；文科杨廷润同学是级组第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4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名，前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100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名有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</a:rPr>
              <a:t>6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</a:rPr>
              <a:t>人。</a:t>
            </a:r>
            <a:endParaRPr lang="zh-CN" altLang="en-US" sz="4000" b="1">
              <a:latin typeface="宋体" panose="02010600030101010101" pitchFamily="2" charset="-122"/>
            </a:endParaRPr>
          </a:p>
          <a:p>
            <a:r>
              <a:rPr lang="en-US" altLang="en-US" sz="4000" b="1">
                <a:solidFill>
                  <a:srgbClr val="006600"/>
                </a:solidFill>
                <a:sym typeface="+mn-ea"/>
              </a:rPr>
              <a:t>       本次期中考试说明我们班基础薄弱的同学也在努力进步，他们只要持之以恒的努力下去一定能迎头赶上。所以在这里我希望家长要看到孩子的进步，给他们更多的鼓励支持，让孩子有更大的动力去学习。</a:t>
            </a:r>
            <a:endParaRPr lang="en-US" altLang="en-US" sz="4000" b="1">
              <a:solidFill>
                <a:srgbClr val="006600"/>
              </a:solidFill>
            </a:endParaRPr>
          </a:p>
          <a:p>
            <a:endParaRPr lang="en-US" altLang="en-US" sz="4000" b="1">
              <a:solidFill>
                <a:srgbClr val="0066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advClick="0" advTm="800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 fill="hold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0" end="17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charRg st="0" end="17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987">
                                            <p:txEl>
                                              <p:charRg st="0" end="17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fill="hold"/>
                                        <p:tgtEl>
                                          <p:spTgt spid="41987">
                                            <p:txEl>
                                              <p:charRg st="0" end="17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987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987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fill="hold"/>
                                        <p:tgtEl>
                                          <p:spTgt spid="41987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WordArt 3" title=""/>
          <p:cNvSpPr>
            <a:spLocks noTextEdit="1"/>
          </p:cNvSpPr>
          <p:nvPr/>
        </p:nvSpPr>
        <p:spPr>
          <a:xfrm>
            <a:off x="3886200" y="228600"/>
            <a:ext cx="3581400" cy="685800"/>
          </a:xfrm>
          <a:prstGeom prst="rect">
            <a:avLst/>
          </a:prstGeom>
        </p:spPr>
        <p:txBody>
          <a:bodyPr wrap="none" fromWordArt="1">
            <a:prstTxWarp prst="textInflate">
              <a:avLst>
                <a:gd name="adj" fmla="val 13634"/>
              </a:avLst>
            </a:prstTxWarp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9525" cap="flat" cmpd="sng">
                  <a:solidFill>
                    <a:srgbClr val="00FF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80"/>
                </a:solidFill>
                <a:latin typeface="黑体" panose="02010609060101010101" charset="-122"/>
                <a:ea typeface="黑体" panose="02010609060101010101" charset="-122"/>
              </a:rPr>
              <a:t>总体成绩</a:t>
            </a:r>
            <a:endParaRPr lang="zh-CN" altLang="en-US" sz="4000" b="1">
              <a:ln w="9525" cap="flat" cmpd="sng">
                <a:solidFill>
                  <a:srgbClr val="00FF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8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7828" name="Text Box 4" title=""/>
          <p:cNvSpPr txBox="1"/>
          <p:nvPr/>
        </p:nvSpPr>
        <p:spPr>
          <a:xfrm>
            <a:off x="295910" y="1075055"/>
            <a:ext cx="11326495" cy="40925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>
                <a:solidFill>
                  <a:srgbClr val="0000CC"/>
                </a:solidFill>
                <a:latin typeface="Arial" pitchFamily="34" charset="0"/>
              </a:rPr>
              <a:t>数学投入最多，成绩较好</a:t>
            </a:r>
            <a:endParaRPr lang="zh-CN" altLang="en-US" sz="4000">
              <a:solidFill>
                <a:srgbClr val="0000CC"/>
              </a:solidFill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4000">
                <a:solidFill>
                  <a:srgbClr val="0000CC"/>
                </a:solidFill>
                <a:latin typeface="Arial" pitchFamily="34" charset="0"/>
              </a:rPr>
              <a:t>语文、英语精力投入较少，最有发展潜力</a:t>
            </a:r>
            <a:endParaRPr lang="zh-CN" altLang="en-US" sz="4000">
              <a:solidFill>
                <a:srgbClr val="0000CC"/>
              </a:solidFill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4000">
                <a:solidFill>
                  <a:srgbClr val="0000CC"/>
                </a:solidFill>
                <a:latin typeface="Arial" pitchFamily="34" charset="0"/>
              </a:rPr>
              <a:t>物理、化学、政治两极分化严重，听课效率不高，用功不够</a:t>
            </a:r>
            <a:endParaRPr lang="zh-CN" altLang="en-US" sz="4000">
              <a:solidFill>
                <a:srgbClr val="0000CC"/>
              </a:solidFill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4000">
                <a:solidFill>
                  <a:srgbClr val="0000CC"/>
                </a:solidFill>
                <a:latin typeface="Arial" pitchFamily="34" charset="0"/>
              </a:rPr>
              <a:t>史、地、生多为突击，地理思维要求高，稍弱</a:t>
            </a:r>
            <a:endParaRPr lang="zh-CN" altLang="en-US" sz="4000">
              <a:solidFill>
                <a:srgbClr val="0000CC"/>
              </a:solidFill>
              <a:latin typeface="Arial" pitchFamily="34" charset="0"/>
            </a:endParaRPr>
          </a:p>
        </p:txBody>
      </p:sp>
      <p:pic>
        <p:nvPicPr>
          <p:cNvPr id="7173" name="Picture 5" title="">
            <a:hlinkClick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0" y="6373813"/>
            <a:ext cx="898525" cy="4841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文本框 1" title=""/>
          <p:cNvSpPr/>
          <p:nvPr/>
        </p:nvSpPr>
        <p:spPr>
          <a:xfrm>
            <a:off x="370205" y="0"/>
            <a:ext cx="1145159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本学期班风学习状况分析</a:t>
            </a:r>
            <a:endParaRPr lang="zh-CN" altLang="en-US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indent="0" eaLnBrk="0" hangingPunct="0">
              <a:spcBef>
                <a:spcPct val="50000"/>
              </a:spcBef>
              <a:buNone/>
            </a:pPr>
            <a:endParaRPr lang="zh-CN" altLang="en-US" b="1" u="sng">
              <a:solidFill>
                <a:srgbClr val="CC009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158724" name="Text Box 4" title=""/>
          <p:cNvSpPr txBox="1"/>
          <p:nvPr/>
        </p:nvSpPr>
        <p:spPr>
          <a:xfrm>
            <a:off x="370205" y="1165225"/>
            <a:ext cx="1125918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en-US" altLang="zh-CN" sz="4000" b="1">
                <a:solidFill>
                  <a:srgbClr val="000000"/>
                </a:solidFill>
                <a:latin typeface="Arial" pitchFamily="34" charset="0"/>
              </a:rPr>
              <a:t>1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、</a:t>
            </a:r>
            <a:r>
              <a:rPr lang="zh-CN" altLang="en-US" sz="40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本学期以来班风学风有了较大改变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总体纪律较好，思想方面积极上进；</a:t>
            </a:r>
            <a:endParaRPr lang="zh-CN" altLang="en-US" sz="4000" b="1">
              <a:solidFill>
                <a:srgbClr val="000000"/>
              </a:solidFill>
              <a:latin typeface="Arial" pitchFamily="34" charset="0"/>
            </a:endParaRPr>
          </a:p>
          <a:p>
            <a:pPr marL="342900" indent="-342900"/>
            <a:r>
              <a:rPr lang="en-US" altLang="zh-CN" sz="4000" b="1">
                <a:solidFill>
                  <a:srgbClr val="000000"/>
                </a:solidFill>
                <a:latin typeface="Arial" pitchFamily="34" charset="0"/>
              </a:rPr>
              <a:t>2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、学习目标比较明确，对学习比较重视，有学习紧迫感；</a:t>
            </a:r>
            <a:endParaRPr lang="zh-CN" altLang="en-US" sz="4000" b="1">
              <a:solidFill>
                <a:srgbClr val="000000"/>
              </a:solidFill>
              <a:latin typeface="Arial" pitchFamily="34" charset="0"/>
            </a:endParaRPr>
          </a:p>
          <a:p>
            <a:pPr marL="342900" indent="-342900"/>
            <a:r>
              <a:rPr lang="en-US" altLang="zh-CN" sz="4000" b="1">
                <a:solidFill>
                  <a:srgbClr val="000000"/>
                </a:solidFill>
                <a:latin typeface="Arial" pitchFamily="34" charset="0"/>
              </a:rPr>
              <a:t>3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、积极配合老师的讲课，课后注意自学并有部分同学向老师请教；</a:t>
            </a:r>
            <a:endParaRPr lang="zh-CN" altLang="en-US" sz="4000" b="1">
              <a:solidFill>
                <a:srgbClr val="000000"/>
              </a:solidFill>
              <a:latin typeface="Arial" pitchFamily="34" charset="0"/>
            </a:endParaRPr>
          </a:p>
          <a:p>
            <a:pPr marL="342900" indent="-342900"/>
            <a:r>
              <a:rPr lang="en-US" altLang="zh-CN" sz="4000" b="1">
                <a:solidFill>
                  <a:srgbClr val="000000"/>
                </a:solidFill>
                <a:latin typeface="Arial" pitchFamily="34" charset="0"/>
              </a:rPr>
              <a:t>4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、学习方法有一定的改善，答题能力有所提高。</a:t>
            </a:r>
            <a:endParaRPr lang="zh-CN" altLang="en-US" sz="4000" b="1">
              <a:solidFill>
                <a:srgbClr val="000000"/>
              </a:solidFill>
              <a:latin typeface="Arial" pitchFamily="34" charset="0"/>
            </a:endParaRPr>
          </a:p>
          <a:p>
            <a:pPr marL="342900" indent="-342900"/>
            <a:r>
              <a:rPr lang="en-US" altLang="zh-CN" sz="4000" b="1">
                <a:solidFill>
                  <a:srgbClr val="000000"/>
                </a:solidFill>
                <a:latin typeface="Arial" pitchFamily="34" charset="0"/>
              </a:rPr>
              <a:t>5</a:t>
            </a:r>
            <a:r>
              <a:rPr lang="zh-CN" altLang="en-US" sz="4000" b="1">
                <a:solidFill>
                  <a:srgbClr val="000000"/>
                </a:solidFill>
                <a:latin typeface="Arial" pitchFamily="34" charset="0"/>
              </a:rPr>
              <a:t>、</a:t>
            </a:r>
            <a:r>
              <a:rPr lang="zh-CN" altLang="en-US" sz="4000">
                <a:solidFill>
                  <a:srgbClr val="CC009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正确看待学生的学习分数</a:t>
            </a:r>
            <a:r>
              <a:rPr lang="zh-CN" altLang="en-US" sz="4000" u="sng">
                <a:solidFill>
                  <a:srgbClr val="CC009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过程</a:t>
            </a:r>
            <a:r>
              <a:rPr lang="zh-CN" altLang="en-US" sz="4000">
                <a:solidFill>
                  <a:srgbClr val="CC009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重于</a:t>
            </a:r>
            <a:r>
              <a:rPr lang="zh-CN" altLang="en-US" sz="4000" u="sng">
                <a:solidFill>
                  <a:srgbClr val="CC0099"/>
                </a:solidFill>
                <a:latin typeface="华文行楷" panose="02010800040101010101" pitchFamily="2" charset="-122"/>
                <a:ea typeface="华文行楷" panose="02010800040101010101" pitchFamily="2" charset="-122"/>
                <a:sym typeface="+mn-ea"/>
              </a:rPr>
              <a:t>结果</a:t>
            </a:r>
            <a:endParaRPr lang="zh-CN" altLang="en-US" sz="4000" u="sng">
              <a:solidFill>
                <a:srgbClr val="CC009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 marL="342900" indent="-342900"/>
            <a:endParaRPr lang="zh-CN" altLang="en-US" sz="4000" b="1" u="sng">
              <a:solidFill>
                <a:srgbClr val="CC0099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8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8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8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8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8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8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8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8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5456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Text Box 3" title=""/>
          <p:cNvSpPr txBox="1"/>
          <p:nvPr/>
        </p:nvSpPr>
        <p:spPr>
          <a:xfrm>
            <a:off x="1525270" y="265430"/>
            <a:ext cx="930211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年级前</a:t>
            </a:r>
            <a:r>
              <a:rPr lang="en-US" altLang="zh-CN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50</a:t>
            </a:r>
            <a:r>
              <a:rPr lang="zh-CN" altLang="en-US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名</a:t>
            </a:r>
            <a:r>
              <a:rPr lang="en-US" altLang="zh-CN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(3</a:t>
            </a:r>
            <a:r>
              <a:rPr lang="zh-CN" altLang="zh-CN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人</a:t>
            </a:r>
            <a:r>
              <a:rPr lang="en-US" altLang="zh-CN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)</a:t>
            </a:r>
            <a:endParaRPr lang="zh-CN" altLang="en-US" sz="4800">
              <a:solidFill>
                <a:srgbClr val="FF0000"/>
              </a:solidFill>
              <a:latin typeface="Verdana" panose="020b0604030504040204" pitchFamily="34" charset="0"/>
              <a:ea typeface="华文彩云" pitchFamily="2" charset="-122"/>
            </a:endParaRPr>
          </a:p>
          <a:p>
            <a:pPr algn="ctr" eaLnBrk="1" hangingPunct="1"/>
            <a:r>
              <a:rPr lang="zh-CN" altLang="en-US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 </a:t>
            </a:r>
            <a:r>
              <a:rPr lang="en-US" altLang="zh-CN" sz="4800">
                <a:solidFill>
                  <a:srgbClr val="FF0000"/>
                </a:solidFill>
                <a:latin typeface="Times New Roman" panose="02020603050405020304" pitchFamily="18" charset="0"/>
                <a:ea typeface="华文彩云" pitchFamily="2" charset="-122"/>
              </a:rPr>
              <a:t>——</a:t>
            </a:r>
            <a:r>
              <a:rPr lang="zh-CN" altLang="en-US" sz="4800">
                <a:solidFill>
                  <a:srgbClr val="FF0000"/>
                </a:solidFill>
                <a:latin typeface="Verdana" panose="020b0604030504040204" pitchFamily="34" charset="0"/>
                <a:ea typeface="华文彩云" pitchFamily="2" charset="-122"/>
              </a:rPr>
              <a:t>成绩优异奖</a:t>
            </a:r>
            <a:endParaRPr lang="zh-CN" altLang="en-US" sz="4800">
              <a:solidFill>
                <a:srgbClr val="FF0000"/>
              </a:solidFill>
              <a:latin typeface="Verdana" panose="020b0604030504040204" pitchFamily="34" charset="0"/>
              <a:ea typeface="华文彩云" pitchFamily="2" charset="-122"/>
            </a:endParaRPr>
          </a:p>
        </p:txBody>
      </p:sp>
      <p:pic>
        <p:nvPicPr>
          <p:cNvPr id="9222" name="Picture 6" title="">
            <a:hlinkClick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9475" y="6373813"/>
            <a:ext cx="898525" cy="4841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267970" y="2013585"/>
            <a:ext cx="1010602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FF0000"/>
                </a:solidFill>
              </a:rPr>
              <a:t>理科：李春艳第</a:t>
            </a:r>
            <a:r>
              <a:rPr lang="en-US" altLang="zh-CN" sz="5400" b="1">
                <a:solidFill>
                  <a:srgbClr val="FF0000"/>
                </a:solidFill>
              </a:rPr>
              <a:t>12</a:t>
            </a:r>
            <a:r>
              <a:rPr lang="zh-CN" altLang="en-US" sz="5400" b="1">
                <a:solidFill>
                  <a:srgbClr val="FF0000"/>
                </a:solidFill>
              </a:rPr>
              <a:t>名，</a:t>
            </a:r>
            <a:r>
              <a:rPr lang="en-US" altLang="zh-CN" sz="5400" b="1">
                <a:solidFill>
                  <a:srgbClr val="FF0000"/>
                </a:solidFill>
              </a:rPr>
              <a:t> </a:t>
            </a:r>
            <a:endParaRPr lang="en-US" altLang="zh-CN" sz="5400" b="1">
              <a:solidFill>
                <a:srgbClr val="FF0000"/>
              </a:solidFill>
            </a:endParaRPr>
          </a:p>
          <a:p>
            <a:r>
              <a:rPr lang="en-US" altLang="zh-CN" sz="5400" b="1">
                <a:solidFill>
                  <a:srgbClr val="FF0000"/>
                </a:solidFill>
              </a:rPr>
              <a:t>           </a:t>
            </a:r>
            <a:r>
              <a:rPr lang="zh-CN" altLang="en-US" sz="5400" b="1">
                <a:solidFill>
                  <a:srgbClr val="FF0000"/>
                </a:solidFill>
              </a:rPr>
              <a:t>杨守谷第</a:t>
            </a:r>
            <a:r>
              <a:rPr lang="en-US" altLang="zh-CN" sz="5400" b="1">
                <a:solidFill>
                  <a:srgbClr val="FF0000"/>
                </a:solidFill>
              </a:rPr>
              <a:t>22</a:t>
            </a:r>
            <a:r>
              <a:rPr lang="zh-CN" altLang="en-US" sz="5400" b="1">
                <a:solidFill>
                  <a:srgbClr val="FF0000"/>
                </a:solidFill>
              </a:rPr>
              <a:t>名；</a:t>
            </a:r>
            <a:endParaRPr lang="zh-CN" altLang="en-US" sz="5400" b="1">
              <a:solidFill>
                <a:srgbClr val="FF0000"/>
              </a:solidFill>
            </a:endParaRPr>
          </a:p>
          <a:p>
            <a:endParaRPr lang="zh-CN" altLang="en-US" sz="5400" b="1">
              <a:solidFill>
                <a:srgbClr val="FF0000"/>
              </a:solidFill>
            </a:endParaRPr>
          </a:p>
          <a:p>
            <a:r>
              <a:rPr lang="zh-CN" altLang="en-US" sz="5400" b="1">
                <a:solidFill>
                  <a:srgbClr val="FF0000"/>
                </a:solidFill>
              </a:rPr>
              <a:t>文科：杨廷润第</a:t>
            </a:r>
            <a:r>
              <a:rPr lang="en-US" altLang="zh-CN" sz="5400" b="1">
                <a:solidFill>
                  <a:srgbClr val="FF0000"/>
                </a:solidFill>
              </a:rPr>
              <a:t>4</a:t>
            </a:r>
            <a:r>
              <a:rPr lang="zh-CN" altLang="en-US" sz="5400" b="1">
                <a:solidFill>
                  <a:srgbClr val="FF0000"/>
                </a:solidFill>
              </a:rPr>
              <a:t>名。</a:t>
            </a:r>
            <a:endParaRPr lang="zh-CN" altLang="en-US" sz="5400" b="1">
              <a:solidFill>
                <a:srgbClr val="FF0000"/>
              </a:solidFill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833100" y="10629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1" name="Text Box 5" title=""/>
          <p:cNvSpPr txBox="1"/>
          <p:nvPr/>
        </p:nvSpPr>
        <p:spPr>
          <a:xfrm>
            <a:off x="1391285" y="0"/>
            <a:ext cx="897890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各学科最高分（</a:t>
            </a:r>
            <a:r>
              <a:rPr lang="en-US" altLang="zh-CN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7</a:t>
            </a:r>
            <a:r>
              <a:rPr lang="zh-CN" altLang="en-US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人）</a:t>
            </a:r>
            <a:endParaRPr lang="zh-CN" altLang="en-US" sz="5400" b="1">
              <a:solidFill>
                <a:srgbClr val="CC0099"/>
              </a:solidFill>
              <a:latin typeface="Times New Roman" panose="02020603050405020304" pitchFamily="18" charset="0"/>
              <a:ea typeface="华文新魏" pitchFamily="2" charset="-122"/>
            </a:endParaRPr>
          </a:p>
          <a:p>
            <a:pPr eaLnBrk="1" hangingPunct="1"/>
            <a:r>
              <a:rPr lang="zh-CN" altLang="en-US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       </a:t>
            </a:r>
            <a:r>
              <a:rPr lang="en-US" altLang="zh-CN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——</a:t>
            </a:r>
            <a:r>
              <a:rPr lang="zh-CN" altLang="en-US" sz="5400" b="1">
                <a:solidFill>
                  <a:srgbClr val="CC0099"/>
                </a:solidFill>
                <a:latin typeface="Times New Roman" panose="02020603050405020304" pitchFamily="18" charset="0"/>
                <a:ea typeface="华文新魏" pitchFamily="2" charset="-122"/>
              </a:rPr>
              <a:t>单科优胜奖</a:t>
            </a:r>
            <a:endParaRPr lang="zh-CN" altLang="en-US" sz="5400" b="1">
              <a:solidFill>
                <a:srgbClr val="CC0099"/>
              </a:solidFill>
              <a:latin typeface="Times New Roman" panose="02020603050405020304" pitchFamily="18" charset="0"/>
              <a:ea typeface="华文新魏" pitchFamily="2" charset="-122"/>
            </a:endParaRPr>
          </a:p>
        </p:txBody>
      </p:sp>
      <p:pic>
        <p:nvPicPr>
          <p:cNvPr id="9222" name="Picture 6" title="">
            <a:hlinkClick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475" y="6373813"/>
            <a:ext cx="898525" cy="4841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101600" y="1721485"/>
            <a:ext cx="12091035" cy="4154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</a:rPr>
              <a:t>理科：语文：李春艳，杨娜</a:t>
            </a:r>
            <a:r>
              <a:rPr lang="en-US" altLang="zh-CN" sz="4400">
                <a:solidFill>
                  <a:srgbClr val="FF0000"/>
                </a:solidFill>
              </a:rPr>
              <a:t>100</a:t>
            </a:r>
            <a:r>
              <a:rPr lang="zh-CN" altLang="en-US" sz="4400">
                <a:solidFill>
                  <a:srgbClr val="FF0000"/>
                </a:solidFill>
              </a:rPr>
              <a:t>分；数学：李春艳</a:t>
            </a:r>
            <a:r>
              <a:rPr lang="en-US" altLang="zh-CN" sz="4400">
                <a:solidFill>
                  <a:srgbClr val="FF0000"/>
                </a:solidFill>
              </a:rPr>
              <a:t>120</a:t>
            </a:r>
            <a:r>
              <a:rPr lang="zh-CN" altLang="en-US" sz="4400">
                <a:solidFill>
                  <a:srgbClr val="FF0000"/>
                </a:solidFill>
              </a:rPr>
              <a:t>分；外语</a:t>
            </a:r>
            <a:r>
              <a:rPr lang="en-US" altLang="zh-CN" sz="4400">
                <a:solidFill>
                  <a:srgbClr val="FF0000"/>
                </a:solidFill>
              </a:rPr>
              <a:t> </a:t>
            </a:r>
            <a:r>
              <a:rPr lang="zh-CN" altLang="en-US" sz="4400">
                <a:solidFill>
                  <a:srgbClr val="FF0000"/>
                </a:solidFill>
              </a:rPr>
              <a:t>：李春艳</a:t>
            </a:r>
            <a:r>
              <a:rPr lang="en-US" altLang="zh-CN" sz="4400">
                <a:solidFill>
                  <a:srgbClr val="FF0000"/>
                </a:solidFill>
              </a:rPr>
              <a:t>115</a:t>
            </a:r>
            <a:r>
              <a:rPr lang="zh-CN" altLang="en-US" sz="4400">
                <a:solidFill>
                  <a:srgbClr val="FF0000"/>
                </a:solidFill>
              </a:rPr>
              <a:t>分；物理：杨守谷</a:t>
            </a:r>
            <a:r>
              <a:rPr lang="en-US" altLang="zh-CN" sz="4400">
                <a:solidFill>
                  <a:srgbClr val="FF0000"/>
                </a:solidFill>
              </a:rPr>
              <a:t>64</a:t>
            </a:r>
            <a:r>
              <a:rPr lang="zh-CN" altLang="en-US" sz="4400">
                <a:solidFill>
                  <a:srgbClr val="FF0000"/>
                </a:solidFill>
              </a:rPr>
              <a:t>分，化学：杨守谷</a:t>
            </a:r>
            <a:r>
              <a:rPr lang="en-US" altLang="zh-CN" sz="4400">
                <a:solidFill>
                  <a:srgbClr val="FF0000"/>
                </a:solidFill>
              </a:rPr>
              <a:t>77</a:t>
            </a:r>
            <a:r>
              <a:rPr lang="zh-CN" altLang="en-US" sz="4400">
                <a:solidFill>
                  <a:srgbClr val="FF0000"/>
                </a:solidFill>
              </a:rPr>
              <a:t>分，生物：杨守谷</a:t>
            </a:r>
            <a:r>
              <a:rPr lang="en-US" altLang="zh-CN" sz="4400">
                <a:solidFill>
                  <a:srgbClr val="FF0000"/>
                </a:solidFill>
              </a:rPr>
              <a:t>82.5</a:t>
            </a:r>
            <a:r>
              <a:rPr lang="zh-CN" altLang="en-US" sz="4400">
                <a:solidFill>
                  <a:srgbClr val="FF0000"/>
                </a:solidFill>
              </a:rPr>
              <a:t>分。</a:t>
            </a:r>
            <a:endParaRPr lang="zh-CN" altLang="en-US" sz="4400">
              <a:solidFill>
                <a:srgbClr val="FF0000"/>
              </a:solidFill>
            </a:endParaRPr>
          </a:p>
          <a:p>
            <a:r>
              <a:rPr lang="zh-CN" altLang="en-US" sz="4400">
                <a:solidFill>
                  <a:srgbClr val="FF0000"/>
                </a:solidFill>
              </a:rPr>
              <a:t>文科：语文：李玲丽</a:t>
            </a:r>
            <a:r>
              <a:rPr lang="en-US" altLang="zh-CN" sz="4400">
                <a:solidFill>
                  <a:srgbClr val="FF0000"/>
                </a:solidFill>
              </a:rPr>
              <a:t>103</a:t>
            </a:r>
            <a:r>
              <a:rPr lang="zh-CN" altLang="en-US" sz="4400">
                <a:solidFill>
                  <a:srgbClr val="FF0000"/>
                </a:solidFill>
              </a:rPr>
              <a:t>分；数学：段其洁</a:t>
            </a:r>
            <a:r>
              <a:rPr lang="en-US" altLang="zh-CN" sz="4400">
                <a:solidFill>
                  <a:srgbClr val="FF0000"/>
                </a:solidFill>
              </a:rPr>
              <a:t>98</a:t>
            </a:r>
            <a:r>
              <a:rPr lang="zh-CN" altLang="en-US" sz="4400">
                <a:solidFill>
                  <a:srgbClr val="FF0000"/>
                </a:solidFill>
              </a:rPr>
              <a:t>分，外语：杨廷润</a:t>
            </a:r>
            <a:r>
              <a:rPr lang="en-US" altLang="zh-CN" sz="4400">
                <a:solidFill>
                  <a:srgbClr val="FF0000"/>
                </a:solidFill>
              </a:rPr>
              <a:t>130.5</a:t>
            </a:r>
            <a:r>
              <a:rPr lang="zh-CN" altLang="en-US" sz="4400">
                <a:solidFill>
                  <a:srgbClr val="FF0000"/>
                </a:solidFill>
              </a:rPr>
              <a:t>分，政治杨廷润</a:t>
            </a:r>
            <a:r>
              <a:rPr lang="en-US" altLang="zh-CN" sz="4400">
                <a:solidFill>
                  <a:srgbClr val="FF0000"/>
                </a:solidFill>
              </a:rPr>
              <a:t>72</a:t>
            </a:r>
            <a:r>
              <a:rPr lang="zh-CN" altLang="en-US" sz="4400">
                <a:solidFill>
                  <a:srgbClr val="FF0000"/>
                </a:solidFill>
              </a:rPr>
              <a:t>分，历史：段雨悦</a:t>
            </a:r>
            <a:r>
              <a:rPr lang="en-US" altLang="zh-CN" sz="4400">
                <a:solidFill>
                  <a:srgbClr val="FF0000"/>
                </a:solidFill>
              </a:rPr>
              <a:t>80</a:t>
            </a:r>
            <a:r>
              <a:rPr lang="zh-CN" altLang="en-US" sz="4400">
                <a:solidFill>
                  <a:srgbClr val="FF0000"/>
                </a:solidFill>
              </a:rPr>
              <a:t>分，地理：杨廷润</a:t>
            </a:r>
            <a:r>
              <a:rPr lang="en-US" altLang="zh-CN" sz="4400">
                <a:solidFill>
                  <a:srgbClr val="FF0000"/>
                </a:solidFill>
              </a:rPr>
              <a:t>76</a:t>
            </a:r>
            <a:r>
              <a:rPr lang="zh-CN" altLang="en-US" sz="4400">
                <a:solidFill>
                  <a:srgbClr val="FF0000"/>
                </a:solidFill>
              </a:rPr>
              <a:t>分。</a:t>
            </a:r>
            <a:endParaRPr lang="zh-CN" altLang="en-US" sz="4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4" name="Text Box 4" title=""/>
          <p:cNvSpPr txBox="1">
            <a:spLocks noChangeArrowheads="1"/>
          </p:cNvSpPr>
          <p:nvPr/>
        </p:nvSpPr>
        <p:spPr bwMode="auto">
          <a:xfrm>
            <a:off x="0" y="0"/>
            <a:ext cx="12037695" cy="144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1" lang="zh-CN" altLang="en-US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年级名次进步</a:t>
            </a:r>
            <a:r>
              <a:rPr kumimoji="1" lang="en-US" altLang="zh-CN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50</a:t>
            </a:r>
            <a:r>
              <a:rPr kumimoji="1" lang="zh-CN" altLang="en-US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名（</a:t>
            </a:r>
            <a:r>
              <a:rPr kumimoji="1" lang="en-US" altLang="zh-CN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16</a:t>
            </a:r>
            <a:r>
              <a:rPr kumimoji="1" lang="zh-CN" altLang="zh-CN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人）</a:t>
            </a:r>
            <a:endParaRPr kumimoji="1" lang="zh-CN" altLang="en-US" sz="4400" kern="1200" cap="none" spc="0" normalizeH="0" baseline="0" noProof="0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Verdana" panose="020b0604030504040204" pitchFamily="34" charset="0"/>
              <a:ea typeface="华文隶书" pitchFamily="2" charset="-122"/>
              <a:cs typeface="+mn-cs"/>
            </a:endParaRPr>
          </a:p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1" lang="zh-CN" altLang="en-US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     </a:t>
            </a:r>
            <a:r>
              <a:rPr kumimoji="1" lang="en-US" altLang="zh-CN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华文隶书" pitchFamily="2" charset="-122"/>
                <a:cs typeface="+mn-cs"/>
              </a:rPr>
              <a:t>——</a:t>
            </a:r>
            <a:r>
              <a:rPr kumimoji="1" lang="zh-CN" altLang="en-US" sz="4400" kern="1200" cap="none" spc="0" normalizeH="0" baseline="0" noProof="0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anose="020b0604030504040204" pitchFamily="34" charset="0"/>
                <a:ea typeface="华文隶书" pitchFamily="2" charset="-122"/>
                <a:cs typeface="+mn-cs"/>
              </a:rPr>
              <a:t>成绩进步奖</a:t>
            </a:r>
            <a:endParaRPr kumimoji="1" lang="zh-CN" altLang="en-US" sz="4400" kern="1200" cap="none" spc="0" normalizeH="0" baseline="0" noProof="0" smtClean="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Verdana" panose="020b0604030504040204" pitchFamily="34" charset="0"/>
              <a:ea typeface="华文隶书" pitchFamily="2" charset="-122"/>
              <a:cs typeface="+mn-cs"/>
            </a:endParaRPr>
          </a:p>
        </p:txBody>
      </p:sp>
      <p:pic>
        <p:nvPicPr>
          <p:cNvPr id="9222" name="Picture 6" title="">
            <a:hlinkClick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475" y="6373813"/>
            <a:ext cx="898525" cy="4841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340995" y="1445260"/>
            <a:ext cx="11355705" cy="5015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文科：余深湖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116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名，赵雪艳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114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刘晓玲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98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名，段雨悦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97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 </a:t>
            </a:r>
            <a:endParaRPr lang="en-US" altLang="zh-CN" sz="40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李源圆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61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名，段雪蕊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5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尹怡怡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52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名，刘妍希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50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名；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理科：杨蔡鑫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220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名，许鸾松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187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杨宗昌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97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名，李春艳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84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</a:t>
            </a:r>
            <a:endParaRPr lang="en-US" altLang="zh-CN" sz="4000" b="1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李家陶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66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名，屈思琪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60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     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徐永章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58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名，李思婷</a:t>
            </a:r>
            <a:r>
              <a:rPr lang="en-US" altLang="zh-CN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54</a:t>
            </a: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名。</a:t>
            </a:r>
            <a:endParaRPr lang="zh-CN" altLang="en-US" sz="40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TextBox 1" title=""/>
          <p:cNvSpPr/>
          <p:nvPr/>
        </p:nvSpPr>
        <p:spPr>
          <a:xfrm>
            <a:off x="338455" y="140970"/>
            <a:ext cx="11514455" cy="61855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5000"/>
              <a:buFont typeface="Wingdings" panose="05000000000000000000" pitchFamily="2" charset="2"/>
              <a:buChar char="w"/>
              <a:defRPr kumimoji="0" sz="32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8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4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Char char="ª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w"/>
              <a:defRPr kumimoji="0" sz="200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按成绩分析学生学习状况和需要努力方向</a:t>
            </a:r>
            <a:endParaRPr lang="en-US" altLang="zh-CN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</a:rPr>
              <a:t>（1）理科</a:t>
            </a:r>
            <a:r>
              <a:rPr lang="en-US" altLang="zh-CN" sz="4000" b="1">
                <a:solidFill>
                  <a:srgbClr val="FF0000"/>
                </a:solidFill>
              </a:rPr>
              <a:t>5</a:t>
            </a:r>
            <a:r>
              <a:rPr lang="zh-CN" altLang="zh-CN" sz="4000" b="1">
                <a:solidFill>
                  <a:srgbClr val="FF0000"/>
                </a:solidFill>
              </a:rPr>
              <a:t>00分以上的2人，文科</a:t>
            </a:r>
            <a:r>
              <a:rPr lang="en-US" altLang="zh-CN" sz="4000" b="1">
                <a:solidFill>
                  <a:srgbClr val="FF0000"/>
                </a:solidFill>
              </a:rPr>
              <a:t>500</a:t>
            </a:r>
            <a:r>
              <a:rPr lang="zh-CN" altLang="en-US" sz="4000" b="1">
                <a:solidFill>
                  <a:srgbClr val="FF0000"/>
                </a:solidFill>
              </a:rPr>
              <a:t>分以上</a:t>
            </a:r>
            <a:r>
              <a:rPr lang="en-US" altLang="zh-CN" sz="4000" b="1">
                <a:solidFill>
                  <a:srgbClr val="FF0000"/>
                </a:solidFill>
              </a:rPr>
              <a:t>1</a:t>
            </a:r>
            <a:r>
              <a:rPr lang="zh-CN" altLang="en-US" sz="4000" b="1">
                <a:solidFill>
                  <a:srgbClr val="FF0000"/>
                </a:solidFill>
              </a:rPr>
              <a:t>人，</a:t>
            </a:r>
            <a:r>
              <a:rPr lang="zh-CN" altLang="zh-CN" sz="4000" b="1">
                <a:solidFill>
                  <a:srgbClr val="FF0000"/>
                </a:solidFill>
              </a:rPr>
              <a:t>这三名同学学习积极性和主动性较好，成绩比较稳定，但是还需要在一些薄弱科目上下功夫。</a:t>
            </a:r>
            <a:endParaRPr lang="zh-CN" altLang="zh-CN" sz="4000" b="1">
              <a:solidFill>
                <a:srgbClr val="FF0000"/>
              </a:solidFill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</a:rPr>
              <a:t>（2）理科</a:t>
            </a:r>
            <a:r>
              <a:rPr lang="en-US" altLang="zh-CN" sz="4000" b="1">
                <a:solidFill>
                  <a:srgbClr val="FF0000"/>
                </a:solidFill>
              </a:rPr>
              <a:t>45</a:t>
            </a:r>
            <a:r>
              <a:rPr lang="zh-CN" altLang="zh-CN" sz="4000" b="1">
                <a:solidFill>
                  <a:srgbClr val="FF0000"/>
                </a:solidFill>
              </a:rPr>
              <a:t>0分以上的同学有</a:t>
            </a:r>
            <a:r>
              <a:rPr lang="en-US" altLang="zh-CN" sz="4000" b="1">
                <a:solidFill>
                  <a:srgbClr val="FF0000"/>
                </a:solidFill>
              </a:rPr>
              <a:t>1</a:t>
            </a:r>
            <a:r>
              <a:rPr lang="zh-CN" altLang="zh-CN" sz="4000" b="1">
                <a:solidFill>
                  <a:srgbClr val="FF0000"/>
                </a:solidFill>
              </a:rPr>
              <a:t>人，文科</a:t>
            </a:r>
            <a:r>
              <a:rPr lang="en-US" altLang="zh-CN" sz="4000" b="1">
                <a:solidFill>
                  <a:srgbClr val="FF0000"/>
                </a:solidFill>
              </a:rPr>
              <a:t>450</a:t>
            </a:r>
            <a:r>
              <a:rPr lang="zh-CN" altLang="en-US" sz="4000" b="1">
                <a:solidFill>
                  <a:srgbClr val="FF0000"/>
                </a:solidFill>
              </a:rPr>
              <a:t>分以上</a:t>
            </a:r>
            <a:r>
              <a:rPr lang="en-US" altLang="zh-CN" sz="4000" b="1">
                <a:solidFill>
                  <a:srgbClr val="FF0000"/>
                </a:solidFill>
              </a:rPr>
              <a:t>6</a:t>
            </a:r>
            <a:r>
              <a:rPr lang="zh-CN" altLang="en-US" sz="4000" b="1">
                <a:solidFill>
                  <a:srgbClr val="FF0000"/>
                </a:solidFill>
              </a:rPr>
              <a:t>人，</a:t>
            </a:r>
            <a:r>
              <a:rPr lang="zh-CN" altLang="zh-CN" sz="4000" b="1">
                <a:solidFill>
                  <a:srgbClr val="FF0000"/>
                </a:solidFill>
              </a:rPr>
              <a:t>这些同学也有积极上进的愿望，只是个别同学，自律性较差，成绩不均衡。这些同学要加强自律性，在学习上再踏实些，争取通过努力学习提高成绩。</a:t>
            </a:r>
            <a:endParaRPr lang="zh-CN" altLang="zh-CN" sz="4000" b="1">
              <a:solidFill>
                <a:srgbClr val="FF0000"/>
              </a:solidFill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4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charRg st="0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034">
                                            <p:txEl>
                                              <p:charRg st="0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034">
                                            <p:txEl>
                                              <p:charRg st="0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 fill="hold"/>
                                        <p:tgtEl>
                                          <p:spTgt spid="44034">
                                            <p:txEl>
                                              <p:charRg st="0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charRg st="21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034">
                                            <p:txEl>
                                              <p:charRg st="21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034">
                                            <p:txEl>
                                              <p:charRg st="21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 fill="hold"/>
                                        <p:tgtEl>
                                          <p:spTgt spid="44034">
                                            <p:txEl>
                                              <p:charRg st="21" end="7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charRg st="76" end="1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4034">
                                            <p:txEl>
                                              <p:charRg st="76" end="17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4034">
                                            <p:txEl>
                                              <p:charRg st="76" end="17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fill="hold"/>
                                        <p:tgtEl>
                                          <p:spTgt spid="44034">
                                            <p:txEl>
                                              <p:charRg st="76" end="17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67945" y="324485"/>
            <a:ext cx="12056110" cy="6209665"/>
          </a:xfrm>
        </p:spPr>
        <p:txBody>
          <a:bodyPr>
            <a:noAutofit/>
          </a:bodyPr>
          <a:lstStyle/>
          <a:p>
            <a:pPr marL="0" lvl="0" indent="0" algn="l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  <a:sym typeface="+mn-ea"/>
              </a:rPr>
              <a:t>（3）理科</a:t>
            </a:r>
            <a:r>
              <a:rPr lang="en-US" altLang="zh-CN" sz="4000" b="1">
                <a:solidFill>
                  <a:srgbClr val="FF0000"/>
                </a:solidFill>
                <a:sym typeface="+mn-ea"/>
              </a:rPr>
              <a:t>380</a:t>
            </a:r>
            <a:r>
              <a:rPr lang="zh-CN" altLang="en-US" sz="4000" b="1">
                <a:solidFill>
                  <a:srgbClr val="FF0000"/>
                </a:solidFill>
                <a:sym typeface="+mn-ea"/>
              </a:rPr>
              <a:t>分以上</a:t>
            </a:r>
            <a:r>
              <a:rPr lang="en-US" altLang="zh-CN" sz="4000" b="1">
                <a:solidFill>
                  <a:srgbClr val="FF0000"/>
                </a:solidFill>
                <a:sym typeface="+mn-ea"/>
              </a:rPr>
              <a:t>16</a:t>
            </a:r>
            <a:r>
              <a:rPr lang="zh-CN" altLang="en-US" sz="4000" b="1">
                <a:solidFill>
                  <a:srgbClr val="FF0000"/>
                </a:solidFill>
                <a:sym typeface="+mn-ea"/>
              </a:rPr>
              <a:t>人，文科</a:t>
            </a:r>
            <a:r>
              <a:rPr lang="en-US" altLang="zh-CN" sz="4000" b="1">
                <a:solidFill>
                  <a:srgbClr val="FF0000"/>
                </a:solidFill>
                <a:sym typeface="+mn-ea"/>
              </a:rPr>
              <a:t>400</a:t>
            </a:r>
            <a:r>
              <a:rPr lang="zh-CN" altLang="en-US" sz="4000" b="1">
                <a:solidFill>
                  <a:srgbClr val="FF0000"/>
                </a:solidFill>
                <a:sym typeface="+mn-ea"/>
              </a:rPr>
              <a:t>分以上</a:t>
            </a:r>
            <a:r>
              <a:rPr lang="en-US" altLang="zh-CN" sz="4000" b="1">
                <a:solidFill>
                  <a:srgbClr val="FF0000"/>
                </a:solidFill>
                <a:sym typeface="+mn-ea"/>
              </a:rPr>
              <a:t>13</a:t>
            </a:r>
            <a:r>
              <a:rPr lang="zh-CN" altLang="en-US" sz="4000" b="1">
                <a:solidFill>
                  <a:srgbClr val="FF0000"/>
                </a:solidFill>
                <a:sym typeface="+mn-ea"/>
              </a:rPr>
              <a:t>人</a:t>
            </a:r>
            <a:r>
              <a:rPr lang="zh-CN" altLang="zh-CN" sz="4000" b="1">
                <a:solidFill>
                  <a:srgbClr val="FF0000"/>
                </a:solidFill>
                <a:sym typeface="+mn-ea"/>
              </a:rPr>
              <a:t>，这些同学学科发展不均衡，有些科目学习的积极性不高，导致学习成绩太低。这些同学要在态度上调整，在学习方法上改进，尽快提高学习成绩。</a:t>
            </a:r>
            <a:endParaRPr lang="zh-CN" altLang="zh-CN" sz="4000" b="1">
              <a:solidFill>
                <a:srgbClr val="FF0000"/>
              </a:solidFill>
            </a:endParaRPr>
          </a:p>
          <a:p>
            <a:pPr marL="0" lvl="0" indent="0" algn="l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zh-CN" sz="4000" b="1">
                <a:solidFill>
                  <a:srgbClr val="FF0000"/>
                </a:solidFill>
                <a:sym typeface="+mn-ea"/>
              </a:rPr>
              <a:t>（4）其他还有</a:t>
            </a:r>
            <a:r>
              <a:rPr lang="en-US" altLang="zh-CN" sz="4000" b="1">
                <a:solidFill>
                  <a:srgbClr val="FF0000"/>
                </a:solidFill>
                <a:sym typeface="+mn-ea"/>
              </a:rPr>
              <a:t>20</a:t>
            </a:r>
            <a:r>
              <a:rPr lang="zh-CN" altLang="en-US" sz="4000" b="1">
                <a:solidFill>
                  <a:srgbClr val="FF0000"/>
                </a:solidFill>
                <a:sym typeface="+mn-ea"/>
              </a:rPr>
              <a:t>人</a:t>
            </a:r>
            <a:r>
              <a:rPr lang="zh-CN" altLang="zh-CN" sz="4000" b="1">
                <a:solidFill>
                  <a:srgbClr val="FF0000"/>
                </a:solidFill>
                <a:sym typeface="+mn-ea"/>
              </a:rPr>
              <a:t>，这些同学成绩暂时滞后，说明在学习方法和学习努力程度上，还需要再加强和调整，应当对学习充满信心，在后半学期的学习上投入更多时间，力争提高成绩。</a:t>
            </a:r>
            <a:endParaRPr lang="zh-CN" altLang="zh-CN" sz="4000" b="1">
              <a:solidFill>
                <a:srgbClr val="FF0000"/>
              </a:solidFill>
            </a:endParaRPr>
          </a:p>
          <a:p>
            <a:pPr marL="0" lvl="0" indent="0" algn="l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zh-CN" sz="4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https://d.book118.com/416102202123010031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TABLE_BEAUTIFY" val="smartTable{8c67a71e-c6be-4f5b-90d0-127e2e3133a3}"/>
  <p:tag name="TABLE_ENDDRAG_ORIGIN_RECT" val="652*448"/>
  <p:tag name="TABLE_ENDDRAG_RECT" val="156*76*652*448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1</Notes>
  <TotalTime>1</TotalTime>
  <HiddenSlides>4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5">
      <vt:lpstr>Arial</vt:lpstr>
      <vt:lpstr>Calibri</vt:lpstr>
      <vt:lpstr>微软雅黑</vt:lpstr>
      <vt:lpstr>Wingdings</vt:lpstr>
      <vt:lpstr>苏新诗柳楷简</vt:lpstr>
      <vt:lpstr>迷你简行楷</vt:lpstr>
      <vt:lpstr>Calibri Light</vt:lpstr>
      <vt:lpstr>Times New Roman</vt:lpstr>
      <vt:lpstr>_x000B__x000C_</vt:lpstr>
      <vt:lpstr>宋体</vt:lpstr>
      <vt:lpstr>楷体_GB2312</vt:lpstr>
      <vt:lpstr>华文行楷</vt:lpstr>
      <vt:lpstr>华康俪金黑W8</vt:lpstr>
      <vt:lpstr>华文隶书</vt:lpstr>
      <vt:lpstr>黑体</vt:lpstr>
      <vt:lpstr>Verdana</vt:lpstr>
      <vt:lpstr>华文彩云</vt:lpstr>
      <vt:lpstr>华文新魏</vt:lpstr>
      <vt:lpstr>Office Theme</vt:lpstr>
      <vt:lpstr>PowerPoint Presentation</vt:lpstr>
      <vt:lpstr>PowerPoint Presentation</vt:lpstr>
      <vt:lpstr>PowerPoint Presentation</vt:lpstr>
      <vt:lpstr>班级管理理念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2024-08-30T01:19:13.244</cp:lastPrinted>
  <dcterms:created xsi:type="dcterms:W3CDTF">2024-08-29T17:19:13Z</dcterms:created>
  <dcterms:modified xsi:type="dcterms:W3CDTF">2024-08-29T17:19:15Z</dcterms:modified>
</cp:coreProperties>
</file>