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C47E0-31DC-4FB1-9C2B-D29A382B5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AF162-07EF-4335-8153-5893BAFB7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1C50D-9217-4AB9-B115-224BC8878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5FB4F-7B48-4C5C-B7CB-128C33675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76205A-16C1-49E7-96F2-BF3D7FC15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CD7807-06D9-41FC-BFA0-ABFF98081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8D730F-2C5A-4C33-B6E2-31B3588B2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16038E-3902-4314-B4D4-B355595BE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18F672-C2CB-4A57-A4B5-208666C00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0D220-B618-4E50-9FEB-7218B4854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1F338-4005-4733-B353-D9440D81E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0310423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房地产行业投资者的投资风险管理与资产配置优化培训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房地产行业投资概述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投资风险管理策略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资产配置优化理论及实践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房地产市场分析与趋势预测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投资工具选择与运用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房地产行业投资概述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近年来，随着城市化进程的加速和居民收入水平的提高，房地产投资规模不断扩大，增长速度保持稳健。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房地产投资规模与增长速度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当前房地产市场供需关系总体平衡，但部分城市存在供需失衡现象，投资者需关注市场变化，合理把握投资机会。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市场供需关系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政府对房地产市场的调控政策持续加强，未来市场将朝着规范化、专业化方向发展，投资者需关注政策动向，顺应市场趋势。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政策调控与市场趋势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房地产投资现状及前景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包括房地产开发商、投资基金、保险公司等，具有资金实力雄厚、投资经验丰富、风险承受能力较强等特点。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机构投资者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以高净值人群为主，注重资产保值增值和多元化投资，对房地产投资的风险和收益有较高要求。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个人投资者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机构投资者更注重长期投资和价值投资，个人投资者则更注重短期收益和风险控制。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不同类型投资者的投资策略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流动性风险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投资风险与收益分析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包括市场波动、政策变化等导致的投资风险，投资者需关注市场动态，及时调整投资策略。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房地产投资具有较高的流动性风险，投资者需合理规划资金安排，确保投资的流动性需求。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涉及开发商、承建商等主体的信用风险，投资者需对相关主体进行信用评估，降低信用风险。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房地产投资收益主要包括租金收入、资本增值等，投资者需根据市场情况和自身需求进行合理预期。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投资风险管理策略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宏观经济风险分析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关注国内外经济形势、政策变化及市场供需等因素，评估对房地产行业的影响。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项目风险评估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针对具体投资项目，识别潜在的市场风险、技术风险、管理风险等，并进行量化评估。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投资者风险承受能力评估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根据投资者的财务状况、投资经验、风险偏好等因素，评估其风险承受能力。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通过在不同地区、不同类型、不同发展阶段的房地产项目中分散投资，降低单一项目风险。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多元化投资组合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对冲工具运用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风险共担机制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利用金融衍生工具如期权、期货等，对冲潜在的市场风险和政策风险。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与合作伙伴共同投资项目，实现风险共担，降低投资者自身承担的风险。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风险分散与对冲策略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定期对投资项目进行风险评估，向投资者提供风险评估报告，确保投资者及时了解项目风险状况。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定期风险评估报告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建立风险预警系统，实时监测潜在风险，一旦发现异常情况，立即向投资者发出预警信号。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针对可能出现的风险事件，制定应急预案和应对措施，确保在风险事件发生时能够迅速响应并妥善处理。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风险监控与报告制度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资产配置优化理论及实践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投资者应根据自身风险承受能力和收益预期，合理配置不同类型的房地产资产。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风险与收益平衡原则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通过投资不同类型、不同地域、不同发展阶段的房地产项目，实现资产组合的多样化，降低单一资产风险。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关注市场动态和政策变化，及时调整资产配置策略，把握投资机会。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市场有效性原则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包括战略资产配置、战术资产配置和动态资产配置等，根据市场环境灵活调整。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资产配置方法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资产配置原则与方法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投资目标设定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资产选择与组合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风险评估与监控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房地产投资组合构建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明确投资目标，包括收益预期、风险承受能力、投资期限等。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深入了解房地产市场动态和政策走向，挖掘潜在投资机会。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根据投资目标和市场分析结果，选择具有投资潜力的房地产项目，构建投资组合。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对投资组合进行风险评估，建立风险监控机制，确保投资安全。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https://d.book118.com/416103104231010050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2024-09-16T10:20:09.009</cp:lastPrinted>
  <dcterms:created xsi:type="dcterms:W3CDTF">2024-09-16T02:20:09Z</dcterms:created>
  <dcterms:modified xsi:type="dcterms:W3CDTF">2024-09-16T02:20:11Z</dcterms:modified>
</cp:coreProperties>
</file>