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C30761C-B8DB-4615-8912-8AF4230943C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BAC5230-D358-4991-8745-24466841F41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DEEF423-5DB8-4F70-8532-1F96E31E695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578A246-8764-4B8A-8EB0-BABF200D1CB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A0AD7A5-7D1B-4549-83BE-6677827A86B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4C0F337-7BBE-4866-9A64-67F23ABFCC4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345C9FA-1E09-4A29-B18F-15D9AC905FF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34C2F6B-CC01-49A8-9DEA-A870ECAE20E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9051C13-3AB9-45E4-968C-BE800313E31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DD2DFA4-3F57-4B51-A75F-1A75DC60C47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B7677D0-E414-4147-AA9B-45A3610A09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16105135123010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843215" y="4673857"/>
            <a:ext cx="1938785" cy="271780"/>
          </a:xfrm>
          <a:prstGeom prst="rect">
            <a:avLst/>
          </a:prstGeom>
        </p:spPr>
        <p:txBody>
          <a:bodyPr vert="horz" wrap="square" lIns="34100" tIns="34100" rIns="34100" bIns="3410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325">
                <a:solidFill>
                  <a:schemeClr val="accent1">
                    <a:alpha val="100000"/>
                  </a:schemeClr>
                </a:solidFill>
                <a:latin typeface="微软雅黑"/>
                <a:ea typeface="微软雅黑"/>
                <a:cs typeface="微软雅黑"/>
              </a:rPr>
              <a:t>汇报人</a:t>
            </a:r>
            <a:r>
              <a:rPr lang="en-US" sz="1325">
                <a:solidFill>
                  <a:schemeClr val="accent1">
                    <a:alpha val="100000"/>
                  </a:schemeClr>
                </a:solidFill>
                <a:latin typeface="Arial"/>
                <a:ea typeface="Arial"/>
                <a:cs typeface="Arial"/>
              </a:rPr>
              <a:t>:XX</a:t>
            </a:r>
            <a:endParaRPr lang="en-US" sz="1100"/>
          </a:p>
        </p:txBody>
      </p:sp>
      <p:sp>
        <p:nvSpPr>
          <p:cNvPr id="3" name="AutoShape 3"/>
          <p:cNvSpPr/>
          <p:nvPr/>
        </p:nvSpPr>
        <p:spPr>
          <a:xfrm>
            <a:off x="6369054" y="4673857"/>
            <a:ext cx="2068238" cy="271780"/>
          </a:xfrm>
          <a:prstGeom prst="rect">
            <a:avLst/>
          </a:prstGeom>
        </p:spPr>
        <p:txBody>
          <a:bodyPr vert="horz" wrap="square" lIns="34100" tIns="34100" rIns="34100" bIns="3410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325">
                <a:solidFill>
                  <a:schemeClr val="accent1">
                    <a:alpha val="100000"/>
                  </a:schemeClr>
                </a:solidFill>
                <a:latin typeface="Microsoft Yahei"/>
                <a:ea typeface="Microsoft Yahei"/>
                <a:cs typeface="Microsoft Yahei"/>
              </a:rPr>
              <a:t>2024-01-09</a:t>
            </a:r>
            <a:endParaRPr lang="en-US" sz="1100"/>
          </a:p>
        </p:txBody>
      </p:sp>
      <p:sp>
        <p:nvSpPr>
          <p:cNvPr id="4" name="TextBox 4"/>
          <p:cNvSpPr txBox="1"/>
          <p:nvPr/>
        </p:nvSpPr>
        <p:spPr>
          <a:xfrm>
            <a:off x="2555329" y="2833333"/>
            <a:ext cx="7082543" cy="7772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050" b="1">
                <a:solidFill>
                  <a:schemeClr val="accent1">
                    <a:alpha val="100000"/>
                  </a:schemeClr>
                </a:solidFill>
                <a:latin typeface="Microsoft Yahei"/>
                <a:ea typeface="Microsoft Yahei"/>
                <a:cs typeface="Microsoft Yahei"/>
              </a:rPr>
              <a:t>大客户营销管理策略的市场营销分析</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464298" y="2626609"/>
            <a:ext cx="2243613" cy="2243613"/>
          </a:xfrm>
          <a:prstGeom prst="ellipse">
            <a:avLst/>
          </a:prstGeom>
          <a:solidFill>
            <a:schemeClr val="accent1">
              <a:lumMod val="20000"/>
              <a:lumOff val="80000"/>
              <a:alpha val="4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46965" y="1811983"/>
            <a:ext cx="1478280" cy="38728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8400" b="1">
                <a:solidFill>
                  <a:schemeClr val="accent1">
                    <a:alpha val="100000"/>
                  </a:schemeClr>
                </a:solidFill>
                <a:latin typeface="Microsoft Yahei"/>
                <a:ea typeface="Microsoft Yahei"/>
                <a:cs typeface="Microsoft Yahei"/>
              </a:rPr>
              <a:t>目</a:t>
            </a:r>
          </a:p>
          <a:p>
            <a:pPr algn="ctr">
              <a:lnSpc>
                <a:spcPct val="140000"/>
              </a:lnSpc>
              <a:spcBef>
                <a:spcPts val="375"/>
              </a:spcBef>
            </a:pPr>
            <a:r>
              <a:rPr lang="en-US" sz="8400" b="1">
                <a:solidFill>
                  <a:schemeClr val="accent1">
                    <a:alpha val="100000"/>
                  </a:schemeClr>
                </a:solidFill>
                <a:latin typeface="Microsoft Yahei"/>
                <a:ea typeface="Microsoft Yahei"/>
                <a:cs typeface="Microsoft Yahei"/>
              </a:rPr>
              <a:t>录</a:t>
            </a:r>
          </a:p>
        </p:txBody>
      </p:sp>
      <p:sp>
        <p:nvSpPr>
          <p:cNvPr id="5" name="TextBox 5"/>
          <p:cNvSpPr txBox="1"/>
          <p:nvPr/>
        </p:nvSpPr>
        <p:spPr>
          <a:xfrm>
            <a:off x="1582772" y="3569345"/>
            <a:ext cx="2049780" cy="60579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a:solidFill>
                  <a:schemeClr val="accent1">
                    <a:lumMod val="40000"/>
                    <a:lumOff val="60000"/>
                    <a:alpha val="100000"/>
                  </a:schemeClr>
                </a:solidFill>
                <a:latin typeface="Microsoft Yahei"/>
                <a:ea typeface="Microsoft Yahei"/>
                <a:cs typeface="Microsoft Yahei"/>
              </a:rPr>
              <a:t>CONTENCT</a:t>
            </a:r>
          </a:p>
        </p:txBody>
      </p:sp>
      <p:sp>
        <p:nvSpPr>
          <p:cNvPr id="6" name="AutoShape 6"/>
          <p:cNvSpPr/>
          <p:nvPr/>
        </p:nvSpPr>
        <p:spPr>
          <a:xfrm>
            <a:off x="5638202" y="1238250"/>
            <a:ext cx="5117446" cy="5118431"/>
          </a:xfrm>
          <a:prstGeom prst="rect">
            <a:avLst/>
          </a:prstGeom>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defRPr/>
            </a:pPr>
            <a:r>
              <a:rPr lang="en-US" sz="2400" b="1">
                <a:solidFill>
                  <a:schemeClr val="accent1">
                    <a:alpha val="100000"/>
                  </a:schemeClr>
                </a:solidFill>
                <a:latin typeface="Microsoft Yahei"/>
                <a:ea typeface="Microsoft Yahei"/>
                <a:cs typeface="Microsoft Yahei"/>
              </a:rPr>
              <a:t>引言</a:t>
            </a:r>
            <a:endParaRPr lang="en-US" sz="1100"/>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大客户市场现状及趋势分析</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大客户营销策略制定</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大客户营销团队建设与管理</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大客户营销实施与执行</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大客户风险管理及应对策略</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01</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649" r="2649"/>
          <a:stretch>
            <a:fillRect/>
          </a:stretch>
        </p:blipFill>
        <p:spPr>
          <a:xfrm>
            <a:off x="4793038" y="1852985"/>
            <a:ext cx="6129450" cy="4573004"/>
          </a:xfrm>
          <a:prstGeom prst="rect">
            <a:avLst/>
          </a:prstGeom>
        </p:spPr>
      </p:pic>
      <p:sp>
        <p:nvSpPr>
          <p:cNvPr id="3" name="TextBox 3"/>
          <p:cNvSpPr txBox="1"/>
          <p:nvPr/>
        </p:nvSpPr>
        <p:spPr>
          <a:xfrm>
            <a:off x="539110" y="1852985"/>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提升市场份额</a:t>
            </a:r>
          </a:p>
        </p:txBody>
      </p:sp>
      <p:sp>
        <p:nvSpPr>
          <p:cNvPr id="4" name="TextBox 4"/>
          <p:cNvSpPr txBox="1"/>
          <p:nvPr/>
        </p:nvSpPr>
        <p:spPr>
          <a:xfrm>
            <a:off x="539110" y="3443352"/>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客户关系维护</a:t>
            </a:r>
          </a:p>
        </p:txBody>
      </p:sp>
      <p:sp>
        <p:nvSpPr>
          <p:cNvPr id="5" name="TextBox 5"/>
          <p:cNvSpPr txBox="1"/>
          <p:nvPr/>
        </p:nvSpPr>
        <p:spPr>
          <a:xfrm>
            <a:off x="539110" y="5135911"/>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实现销售目标</a:t>
            </a:r>
          </a:p>
        </p:txBody>
      </p:sp>
      <p:sp>
        <p:nvSpPr>
          <p:cNvPr id="6" name="TextBox 6"/>
          <p:cNvSpPr txBox="1"/>
          <p:nvPr/>
        </p:nvSpPr>
        <p:spPr>
          <a:xfrm>
            <a:off x="539110" y="2187220"/>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大客户作为企业的重要收入来源，针对其制定营销管理策略有助于提升市场份额，增强企业竞争力。</a:t>
            </a:r>
          </a:p>
        </p:txBody>
      </p:sp>
      <p:sp>
        <p:nvSpPr>
          <p:cNvPr id="7" name="TextBox 7"/>
          <p:cNvSpPr txBox="1"/>
          <p:nvPr/>
        </p:nvSpPr>
        <p:spPr>
          <a:xfrm>
            <a:off x="539110" y="3804338"/>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大客户通常对企业的产品和服务有更高的要求，通过营销管理策略的实施，可以更好地满足客户需求，维护良好的客户关系。</a:t>
            </a:r>
          </a:p>
        </p:txBody>
      </p:sp>
      <p:sp>
        <p:nvSpPr>
          <p:cNvPr id="8" name="TextBox 8"/>
          <p:cNvSpPr txBox="1"/>
          <p:nvPr/>
        </p:nvSpPr>
        <p:spPr>
          <a:xfrm>
            <a:off x="539110" y="5477922"/>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大客户营销管理策略的制定和执行，有助于企业实现销售目标，提高销售业绩。</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204294" y="1287329"/>
            <a:ext cx="2035112" cy="2035112"/>
            <a:chOff x="1204294" y="1287329"/>
            <a:chExt cx="2035112" cy="2035112"/>
          </a:xfrm>
        </p:grpSpPr>
        <p:sp>
          <p:nvSpPr>
            <p:cNvPr id="3" name="AutoShape 3"/>
            <p:cNvSpPr/>
            <p:nvPr/>
          </p:nvSpPr>
          <p:spPr>
            <a:xfrm flipH="1">
              <a:off x="1204294" y="1287329"/>
              <a:ext cx="2035112" cy="2035112"/>
            </a:xfrm>
            <a:prstGeom prst="ellipse">
              <a:avLst/>
            </a:prstGeom>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4" name="Freeform 4"/>
            <p:cNvSpPr/>
            <p:nvPr/>
          </p:nvSpPr>
          <p:spPr>
            <a:xfrm>
              <a:off x="1791319" y="1987226"/>
              <a:ext cx="891159" cy="635222"/>
            </a:xfrm>
            <a:custGeom>
              <a:rect l="l" t="t" r="r" b="b"/>
              <a:pathLst>
                <a:path w="21600" h="2160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3838147" y="1287233"/>
            <a:ext cx="2035112" cy="2035112"/>
            <a:chOff x="3838147" y="1287233"/>
            <a:chExt cx="2035112" cy="2035112"/>
          </a:xfrm>
        </p:grpSpPr>
        <p:sp>
          <p:nvSpPr>
            <p:cNvPr id="6" name="AutoShape 6"/>
            <p:cNvSpPr/>
            <p:nvPr/>
          </p:nvSpPr>
          <p:spPr>
            <a:xfrm flipH="1">
              <a:off x="3838147" y="1287233"/>
              <a:ext cx="2035112" cy="2035112"/>
            </a:xfrm>
            <a:prstGeom prst="ellipse">
              <a:avLst/>
            </a:prstGeom>
            <a:ln w="9525">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7" name="Group 7"/>
          <p:cNvGrpSpPr/>
          <p:nvPr/>
        </p:nvGrpSpPr>
        <p:grpSpPr>
          <a:xfrm>
            <a:off x="4556617" y="1941220"/>
            <a:ext cx="595503" cy="1060133"/>
            <a:chOff x="4556617" y="1941220"/>
            <a:chExt cx="595503" cy="1060133"/>
          </a:xfrm>
        </p:grpSpPr>
        <p:sp>
          <p:nvSpPr>
            <p:cNvPr id="8" name="Freeform 8"/>
            <p:cNvSpPr/>
            <p:nvPr/>
          </p:nvSpPr>
          <p:spPr>
            <a:xfrm>
              <a:off x="4556617" y="1941220"/>
              <a:ext cx="595503" cy="1060133"/>
            </a:xfrm>
            <a:custGeom>
              <a:rect l="l" t="t"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4729210" y="1757387"/>
            <a:ext cx="261747" cy="541878"/>
            <a:chOff x="4729210" y="1757387"/>
            <a:chExt cx="261747" cy="541878"/>
          </a:xfrm>
        </p:grpSpPr>
        <p:sp>
          <p:nvSpPr>
            <p:cNvPr id="10" name="Freeform 10"/>
            <p:cNvSpPr/>
            <p:nvPr/>
          </p:nvSpPr>
          <p:spPr>
            <a:xfrm>
              <a:off x="4866656" y="2100573"/>
              <a:ext cx="80296" cy="45244"/>
            </a:xfrm>
            <a:custGeom>
              <a:rect l="l" t="t"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940380" y="1956650"/>
              <a:ext cx="28004" cy="60674"/>
            </a:xfrm>
            <a:custGeom>
              <a:rect l="l" t="t"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866656" y="2032755"/>
              <a:ext cx="74962" cy="52388"/>
            </a:xfrm>
            <a:custGeom>
              <a:rect l="l" t="t" r="r" b="b"/>
              <a:pathLst>
                <a:path w="52" h="37">
                  <a:moveTo>
                    <a:pt x="0" y="37"/>
                  </a:moveTo>
                  <a:cubicBezTo>
                    <a:pt x="53" y="37"/>
                    <a:pt x="53" y="37"/>
                    <a:pt x="53" y="37"/>
                  </a:cubicBezTo>
                  <a:cubicBezTo>
                    <a:pt x="52" y="25"/>
                    <a:pt x="51" y="13"/>
                    <a:pt x="50"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4949905" y="2032755"/>
              <a:ext cx="29718" cy="52388"/>
            </a:xfrm>
            <a:custGeom>
              <a:rect l="l" t="t"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917139" y="1828158"/>
              <a:ext cx="20193" cy="49339"/>
            </a:xfrm>
            <a:custGeom>
              <a:rect l="l" t="t"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30283" y="1894167"/>
              <a:ext cx="22574" cy="46958"/>
            </a:xfrm>
            <a:custGeom>
              <a:rect l="l" t="t"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733306" y="2100573"/>
              <a:ext cx="33909" cy="45244"/>
            </a:xfrm>
            <a:custGeom>
              <a:rect l="l" t="t"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4766072" y="1894167"/>
              <a:ext cx="26765" cy="46958"/>
            </a:xfrm>
            <a:custGeom>
              <a:rect l="l" t="t"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4740450" y="2032755"/>
              <a:ext cx="32766" cy="52388"/>
            </a:xfrm>
            <a:custGeom>
              <a:rect l="l" t="t"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4822555" y="1757387"/>
              <a:ext cx="30956" cy="55340"/>
            </a:xfrm>
            <a:custGeom>
              <a:rect l="l" t="t"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4866656" y="1757387"/>
              <a:ext cx="33909" cy="55340"/>
            </a:xfrm>
            <a:custGeom>
              <a:rect l="l" t="t"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4807125" y="1804346"/>
              <a:ext cx="4191" cy="8287"/>
            </a:xfrm>
            <a:custGeom>
              <a:rect l="l" t="t" r="r" b="b"/>
              <a:pathLst>
                <a:path w="3" h="6">
                  <a:moveTo>
                    <a:pt x="0" y="6"/>
                  </a:moveTo>
                  <a:cubicBezTo>
                    <a:pt x="2" y="6"/>
                    <a:pt x="2" y="6"/>
                    <a:pt x="2" y="6"/>
                  </a:cubicBezTo>
                  <a:cubicBezTo>
                    <a:pt x="2" y="4"/>
                    <a:pt x="3" y="2"/>
                    <a:pt x="3" y="0"/>
                  </a:cubicBezTo>
                  <a:cubicBezTo>
                    <a:pt x="2" y="2"/>
                    <a:pt x="1" y="4"/>
                    <a:pt x="0" y="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4782741" y="1828158"/>
              <a:ext cx="23241" cy="49339"/>
            </a:xfrm>
            <a:custGeom>
              <a:rect l="l" t="t"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4751785" y="1956650"/>
              <a:ext cx="30956" cy="60674"/>
            </a:xfrm>
            <a:custGeom>
              <a:rect l="l" t="t"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4866656" y="2161343"/>
              <a:ext cx="83248" cy="52388"/>
            </a:xfrm>
            <a:custGeom>
              <a:rect l="l" t="t"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4788646" y="1956650"/>
              <a:ext cx="64865" cy="60674"/>
            </a:xfrm>
            <a:custGeom>
              <a:rect l="l" t="t"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4810078" y="1828158"/>
              <a:ext cx="43434" cy="49339"/>
            </a:xfrm>
            <a:custGeom>
              <a:rect l="l" t="t"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4781503" y="2032755"/>
              <a:ext cx="72009" cy="52388"/>
            </a:xfrm>
            <a:custGeom>
              <a:rect l="l" t="t"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4866656" y="1956650"/>
              <a:ext cx="67818" cy="60674"/>
            </a:xfrm>
            <a:custGeom>
              <a:rect l="l" t="t"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4866656" y="1828158"/>
              <a:ext cx="46387" cy="49339"/>
            </a:xfrm>
            <a:custGeom>
              <a:rect l="l" t="t"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4866656" y="1894167"/>
              <a:ext cx="57721" cy="46958"/>
            </a:xfrm>
            <a:custGeom>
              <a:rect l="l" t="t"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4799981" y="1894167"/>
              <a:ext cx="53530" cy="46958"/>
            </a:xfrm>
            <a:custGeom>
              <a:rect l="l" t="t"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4773216" y="2229161"/>
              <a:ext cx="80296" cy="54769"/>
            </a:xfrm>
            <a:custGeom>
              <a:rect l="l" t="t"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4777407" y="2100573"/>
              <a:ext cx="76105" cy="45244"/>
            </a:xfrm>
            <a:custGeom>
              <a:rect l="l" t="t"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4774359" y="2161343"/>
              <a:ext cx="79153" cy="52388"/>
            </a:xfrm>
            <a:custGeom>
              <a:rect l="l" t="t"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4729210" y="2161343"/>
              <a:ext cx="33909" cy="52388"/>
            </a:xfrm>
            <a:custGeom>
              <a:rect l="l" t="t"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4961239" y="2161343"/>
              <a:ext cx="29718" cy="52388"/>
            </a:xfrm>
            <a:custGeom>
              <a:rect l="l" t="t"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4957049" y="2100573"/>
              <a:ext cx="28575" cy="45244"/>
            </a:xfrm>
            <a:custGeom>
              <a:rect l="l" t="t"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4805887" y="1812728"/>
              <a:ext cx="17812" cy="15431"/>
            </a:xfrm>
            <a:custGeom>
              <a:rect l="l" t="t"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4900565" y="1812728"/>
              <a:ext cx="16669" cy="15431"/>
            </a:xfrm>
            <a:custGeom>
              <a:rect l="l" t="t"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853512" y="1812728"/>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4792837" y="1877498"/>
              <a:ext cx="17240" cy="16669"/>
            </a:xfrm>
            <a:custGeom>
              <a:rect l="l" t="t"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4913043" y="1877498"/>
              <a:ext cx="17240" cy="16669"/>
            </a:xfrm>
            <a:custGeom>
              <a:rect l="l" t="t"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853512" y="1877498"/>
              <a:ext cx="13049" cy="1666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4782741" y="1941220"/>
              <a:ext cx="17240" cy="15431"/>
            </a:xfrm>
            <a:custGeom>
              <a:rect l="l" t="t"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4924283" y="1941220"/>
              <a:ext cx="16097" cy="15431"/>
            </a:xfrm>
            <a:custGeom>
              <a:rect l="l" t="t"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853512" y="1941220"/>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4773216" y="2017325"/>
              <a:ext cx="15431" cy="15431"/>
            </a:xfrm>
            <a:custGeom>
              <a:rect l="l" t="t"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4934474" y="2017325"/>
              <a:ext cx="15431" cy="15431"/>
            </a:xfrm>
            <a:custGeom>
              <a:rect l="l" t="t"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4853512" y="2017325"/>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4766072" y="2085143"/>
              <a:ext cx="15431" cy="15431"/>
            </a:xfrm>
            <a:custGeom>
              <a:rect l="l" t="t"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4941523" y="2085143"/>
              <a:ext cx="15431" cy="15431"/>
            </a:xfrm>
            <a:custGeom>
              <a:rect l="l" t="t"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4853512" y="2085143"/>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4763119" y="2145817"/>
              <a:ext cx="14288" cy="15431"/>
            </a:xfrm>
            <a:custGeom>
              <a:rect l="l" t="t"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4946952" y="2145817"/>
              <a:ext cx="14288" cy="15431"/>
            </a:xfrm>
            <a:custGeom>
              <a:rect l="l" t="t"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4853512" y="2145817"/>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4760166" y="2213635"/>
              <a:ext cx="13049" cy="15431"/>
            </a:xfrm>
            <a:custGeom>
              <a:rect l="l" t="t"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4949905" y="2213635"/>
              <a:ext cx="14288" cy="15431"/>
            </a:xfrm>
            <a:custGeom>
              <a:rect l="l" t="t"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853512" y="2213635"/>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4853512" y="2283834"/>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6479524" y="1287233"/>
            <a:ext cx="2035112" cy="2035112"/>
            <a:chOff x="6479524" y="1287233"/>
            <a:chExt cx="2035112" cy="2035112"/>
          </a:xfrm>
        </p:grpSpPr>
        <p:sp>
          <p:nvSpPr>
            <p:cNvPr id="61" name="AutoShape 61"/>
            <p:cNvSpPr/>
            <p:nvPr/>
          </p:nvSpPr>
          <p:spPr>
            <a:xfrm flipH="1">
              <a:off x="6479524" y="1287233"/>
              <a:ext cx="2035112" cy="2035112"/>
            </a:xfrm>
            <a:prstGeom prst="ellipse">
              <a:avLst/>
            </a:prstGeom>
            <a:ln w="9525">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2" name="Freeform 62"/>
            <p:cNvSpPr/>
            <p:nvPr/>
          </p:nvSpPr>
          <p:spPr>
            <a:xfrm>
              <a:off x="7181041" y="1888451"/>
              <a:ext cx="662750" cy="833056"/>
            </a:xfrm>
            <a:custGeom>
              <a:rect l="l" t="t" r="r" b="b"/>
              <a:pathLst>
                <a:path w="21600" h="21600">
                  <a:moveTo>
                    <a:pt x="10799" y="0"/>
                  </a:moveTo>
                  <a:cubicBezTo>
                    <a:pt x="4836" y="0"/>
                    <a:pt x="0" y="1447"/>
                    <a:pt x="0" y="3231"/>
                  </a:cubicBezTo>
                  <a:lnTo>
                    <a:pt x="0" y="4776"/>
                  </a:lnTo>
                  <a:cubicBezTo>
                    <a:pt x="0" y="6669"/>
                    <a:pt x="4836" y="8203"/>
                    <a:pt x="10799" y="8203"/>
                  </a:cubicBezTo>
                  <a:cubicBezTo>
                    <a:pt x="16764" y="8203"/>
                    <a:pt x="21600" y="6669"/>
                    <a:pt x="21600" y="4776"/>
                  </a:cubicBezTo>
                  <a:lnTo>
                    <a:pt x="21600" y="3231"/>
                  </a:lnTo>
                  <a:cubicBezTo>
                    <a:pt x="21600" y="1447"/>
                    <a:pt x="16764" y="0"/>
                    <a:pt x="10799" y="0"/>
                  </a:cubicBezTo>
                  <a:close/>
                  <a:moveTo>
                    <a:pt x="21195" y="8008"/>
                  </a:moveTo>
                  <a:cubicBezTo>
                    <a:pt x="19915" y="9488"/>
                    <a:pt x="15746" y="10572"/>
                    <a:pt x="10799" y="10572"/>
                  </a:cubicBezTo>
                  <a:cubicBezTo>
                    <a:pt x="5856" y="10572"/>
                    <a:pt x="1685" y="9488"/>
                    <a:pt x="405" y="8008"/>
                  </a:cubicBezTo>
                  <a:cubicBezTo>
                    <a:pt x="141" y="7702"/>
                    <a:pt x="0" y="7868"/>
                    <a:pt x="0" y="8007"/>
                  </a:cubicBezTo>
                  <a:cubicBezTo>
                    <a:pt x="0" y="8144"/>
                    <a:pt x="0" y="10898"/>
                    <a:pt x="0" y="10898"/>
                  </a:cubicBezTo>
                  <a:cubicBezTo>
                    <a:pt x="0" y="13061"/>
                    <a:pt x="4836" y="14814"/>
                    <a:pt x="10799" y="14814"/>
                  </a:cubicBezTo>
                  <a:cubicBezTo>
                    <a:pt x="16764" y="14814"/>
                    <a:pt x="21600" y="13061"/>
                    <a:pt x="21600" y="10898"/>
                  </a:cubicBezTo>
                  <a:cubicBezTo>
                    <a:pt x="21600" y="10898"/>
                    <a:pt x="21600" y="8144"/>
                    <a:pt x="21600" y="8007"/>
                  </a:cubicBezTo>
                  <a:cubicBezTo>
                    <a:pt x="21600" y="7868"/>
                    <a:pt x="21459" y="7702"/>
                    <a:pt x="21195" y="8008"/>
                  </a:cubicBezTo>
                  <a:close/>
                  <a:moveTo>
                    <a:pt x="21176" y="14285"/>
                  </a:moveTo>
                  <a:cubicBezTo>
                    <a:pt x="19876" y="15959"/>
                    <a:pt x="15722" y="17184"/>
                    <a:pt x="10799" y="17184"/>
                  </a:cubicBezTo>
                  <a:cubicBezTo>
                    <a:pt x="5878" y="17184"/>
                    <a:pt x="1724" y="15959"/>
                    <a:pt x="424" y="14285"/>
                  </a:cubicBezTo>
                  <a:cubicBezTo>
                    <a:pt x="147" y="13932"/>
                    <a:pt x="0" y="14121"/>
                    <a:pt x="0" y="14297"/>
                  </a:cubicBezTo>
                  <a:cubicBezTo>
                    <a:pt x="0" y="14472"/>
                    <a:pt x="0" y="16754"/>
                    <a:pt x="0" y="16754"/>
                  </a:cubicBezTo>
                  <a:cubicBezTo>
                    <a:pt x="0" y="19133"/>
                    <a:pt x="4836" y="21600"/>
                    <a:pt x="10799" y="21600"/>
                  </a:cubicBezTo>
                  <a:cubicBezTo>
                    <a:pt x="16764" y="21600"/>
                    <a:pt x="21600" y="19133"/>
                    <a:pt x="21600" y="16754"/>
                  </a:cubicBezTo>
                  <a:cubicBezTo>
                    <a:pt x="21600" y="16754"/>
                    <a:pt x="21600" y="14472"/>
                    <a:pt x="21600" y="14297"/>
                  </a:cubicBezTo>
                  <a:cubicBezTo>
                    <a:pt x="21600" y="14121"/>
                    <a:pt x="21453" y="13932"/>
                    <a:pt x="21176" y="14285"/>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3" name="Group 63"/>
          <p:cNvGrpSpPr/>
          <p:nvPr/>
        </p:nvGrpSpPr>
        <p:grpSpPr>
          <a:xfrm>
            <a:off x="9103948" y="1287329"/>
            <a:ext cx="2035112" cy="2035112"/>
            <a:chOff x="9103948" y="1287329"/>
            <a:chExt cx="2035112" cy="2035112"/>
          </a:xfrm>
        </p:grpSpPr>
        <p:sp>
          <p:nvSpPr>
            <p:cNvPr id="64" name="AutoShape 64"/>
            <p:cNvSpPr/>
            <p:nvPr/>
          </p:nvSpPr>
          <p:spPr>
            <a:xfrm flipH="1">
              <a:off x="9103948" y="1287329"/>
              <a:ext cx="2035112" cy="2035112"/>
            </a:xfrm>
            <a:prstGeom prst="ellipse">
              <a:avLst/>
            </a:prstGeom>
            <a:ln w="9525">
              <a:solidFill>
                <a:schemeClr val="accent4">
                  <a:alpha val="100000"/>
                </a:schemeClr>
              </a:solidFill>
              <a:prstDash val="solid"/>
            </a:ln>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5" name="Freeform 65"/>
            <p:cNvSpPr/>
            <p:nvPr/>
          </p:nvSpPr>
          <p:spPr>
            <a:xfrm>
              <a:off x="9551051" y="2130196"/>
              <a:ext cx="1279493" cy="450056"/>
            </a:xfrm>
            <a:custGeom>
              <a:rect l="l" t="t" r="r" b="b"/>
              <a:pathLst>
                <a:path w="412" h="132">
                  <a:moveTo>
                    <a:pt x="412" y="15"/>
                  </a:moveTo>
                  <a:cubicBezTo>
                    <a:pt x="412" y="12"/>
                    <a:pt x="411" y="10"/>
                    <a:pt x="407" y="10"/>
                  </a:cubicBezTo>
                  <a:cubicBezTo>
                    <a:pt x="406" y="10"/>
                    <a:pt x="406" y="10"/>
                    <a:pt x="405" y="11"/>
                  </a:cubicBezTo>
                  <a:cubicBezTo>
                    <a:pt x="342" y="44"/>
                    <a:pt x="342" y="44"/>
                    <a:pt x="342" y="44"/>
                  </a:cubicBezTo>
                  <a:cubicBezTo>
                    <a:pt x="299" y="26"/>
                    <a:pt x="258" y="14"/>
                    <a:pt x="219" y="8"/>
                  </a:cubicBezTo>
                  <a:cubicBezTo>
                    <a:pt x="180" y="2"/>
                    <a:pt x="148" y="0"/>
                    <a:pt x="125" y="3"/>
                  </a:cubicBezTo>
                  <a:cubicBezTo>
                    <a:pt x="101" y="5"/>
                    <a:pt x="79" y="11"/>
                    <a:pt x="59" y="19"/>
                  </a:cubicBezTo>
                  <a:cubicBezTo>
                    <a:pt x="39" y="26"/>
                    <a:pt x="26" y="32"/>
                    <a:pt x="20" y="37"/>
                  </a:cubicBezTo>
                  <a:cubicBezTo>
                    <a:pt x="15" y="41"/>
                    <a:pt x="10" y="44"/>
                    <a:pt x="7" y="46"/>
                  </a:cubicBezTo>
                  <a:cubicBezTo>
                    <a:pt x="7" y="47"/>
                    <a:pt x="7" y="48"/>
                    <a:pt x="7" y="49"/>
                  </a:cubicBezTo>
                  <a:cubicBezTo>
                    <a:pt x="7" y="49"/>
                    <a:pt x="7" y="50"/>
                    <a:pt x="7" y="51"/>
                  </a:cubicBezTo>
                  <a:cubicBezTo>
                    <a:pt x="48" y="71"/>
                    <a:pt x="48" y="71"/>
                    <a:pt x="48" y="71"/>
                  </a:cubicBezTo>
                  <a:cubicBezTo>
                    <a:pt x="49" y="72"/>
                    <a:pt x="50" y="73"/>
                    <a:pt x="50" y="75"/>
                  </a:cubicBezTo>
                  <a:cubicBezTo>
                    <a:pt x="50" y="78"/>
                    <a:pt x="48" y="79"/>
                    <a:pt x="46" y="79"/>
                  </a:cubicBezTo>
                  <a:cubicBezTo>
                    <a:pt x="2" y="79"/>
                    <a:pt x="2" y="79"/>
                    <a:pt x="2" y="79"/>
                  </a:cubicBezTo>
                  <a:cubicBezTo>
                    <a:pt x="1" y="79"/>
                    <a:pt x="0" y="79"/>
                    <a:pt x="0" y="80"/>
                  </a:cubicBezTo>
                  <a:cubicBezTo>
                    <a:pt x="0" y="81"/>
                    <a:pt x="1" y="81"/>
                    <a:pt x="1" y="81"/>
                  </a:cubicBezTo>
                  <a:cubicBezTo>
                    <a:pt x="24" y="101"/>
                    <a:pt x="51" y="114"/>
                    <a:pt x="82" y="122"/>
                  </a:cubicBezTo>
                  <a:cubicBezTo>
                    <a:pt x="114" y="129"/>
                    <a:pt x="144" y="132"/>
                    <a:pt x="173" y="130"/>
                  </a:cubicBezTo>
                  <a:cubicBezTo>
                    <a:pt x="203" y="127"/>
                    <a:pt x="230" y="123"/>
                    <a:pt x="256" y="117"/>
                  </a:cubicBezTo>
                  <a:cubicBezTo>
                    <a:pt x="282" y="111"/>
                    <a:pt x="303" y="106"/>
                    <a:pt x="318" y="100"/>
                  </a:cubicBezTo>
                  <a:cubicBezTo>
                    <a:pt x="334" y="95"/>
                    <a:pt x="342" y="92"/>
                    <a:pt x="342" y="91"/>
                  </a:cubicBezTo>
                  <a:cubicBezTo>
                    <a:pt x="405" y="124"/>
                    <a:pt x="405" y="124"/>
                    <a:pt x="405" y="124"/>
                  </a:cubicBezTo>
                  <a:cubicBezTo>
                    <a:pt x="407" y="124"/>
                    <a:pt x="407" y="124"/>
                    <a:pt x="407" y="124"/>
                  </a:cubicBezTo>
                  <a:cubicBezTo>
                    <a:pt x="411" y="124"/>
                    <a:pt x="412" y="123"/>
                    <a:pt x="412" y="119"/>
                  </a:cubicBezTo>
                  <a:cubicBezTo>
                    <a:pt x="412" y="118"/>
                    <a:pt x="412" y="118"/>
                    <a:pt x="411" y="116"/>
                  </a:cubicBezTo>
                  <a:cubicBezTo>
                    <a:pt x="375" y="67"/>
                    <a:pt x="375" y="67"/>
                    <a:pt x="375" y="67"/>
                  </a:cubicBezTo>
                  <a:cubicBezTo>
                    <a:pt x="411" y="18"/>
                    <a:pt x="411" y="18"/>
                    <a:pt x="411" y="18"/>
                  </a:cubicBezTo>
                  <a:cubicBezTo>
                    <a:pt x="412" y="17"/>
                    <a:pt x="412" y="16"/>
                    <a:pt x="412" y="15"/>
                  </a:cubicBezTo>
                  <a:close/>
                  <a:moveTo>
                    <a:pt x="82" y="57"/>
                  </a:moveTo>
                  <a:cubicBezTo>
                    <a:pt x="79" y="60"/>
                    <a:pt x="76" y="61"/>
                    <a:pt x="72" y="61"/>
                  </a:cubicBezTo>
                  <a:cubicBezTo>
                    <a:pt x="68" y="61"/>
                    <a:pt x="64" y="60"/>
                    <a:pt x="61" y="57"/>
                  </a:cubicBezTo>
                  <a:cubicBezTo>
                    <a:pt x="58" y="54"/>
                    <a:pt x="57" y="50"/>
                    <a:pt x="57" y="45"/>
                  </a:cubicBezTo>
                  <a:cubicBezTo>
                    <a:pt x="57" y="41"/>
                    <a:pt x="58" y="37"/>
                    <a:pt x="61" y="34"/>
                  </a:cubicBezTo>
                  <a:cubicBezTo>
                    <a:pt x="64" y="31"/>
                    <a:pt x="68" y="29"/>
                    <a:pt x="72" y="29"/>
                  </a:cubicBezTo>
                  <a:cubicBezTo>
                    <a:pt x="76" y="29"/>
                    <a:pt x="79" y="31"/>
                    <a:pt x="82" y="34"/>
                  </a:cubicBezTo>
                  <a:cubicBezTo>
                    <a:pt x="85" y="37"/>
                    <a:pt x="87" y="41"/>
                    <a:pt x="87" y="45"/>
                  </a:cubicBezTo>
                  <a:cubicBezTo>
                    <a:pt x="87" y="50"/>
                    <a:pt x="85" y="54"/>
                    <a:pt x="82" y="57"/>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6" name="Group 66"/>
          <p:cNvGrpSpPr/>
          <p:nvPr/>
        </p:nvGrpSpPr>
        <p:grpSpPr>
          <a:xfrm>
            <a:off x="1061323" y="2678169"/>
            <a:ext cx="653320" cy="651796"/>
            <a:chOff x="1061323" y="2678169"/>
            <a:chExt cx="653320" cy="651796"/>
          </a:xfrm>
        </p:grpSpPr>
        <p:sp>
          <p:nvSpPr>
            <p:cNvPr id="67" name="AutoShape 67"/>
            <p:cNvSpPr/>
            <p:nvPr/>
          </p:nvSpPr>
          <p:spPr>
            <a:xfrm flipH="1">
              <a:off x="1061323" y="2678169"/>
              <a:ext cx="653320" cy="65179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8" name="Group 68"/>
          <p:cNvGrpSpPr/>
          <p:nvPr/>
        </p:nvGrpSpPr>
        <p:grpSpPr>
          <a:xfrm>
            <a:off x="3695557" y="2678169"/>
            <a:ext cx="653320" cy="651796"/>
            <a:chOff x="3695557" y="2678169"/>
            <a:chExt cx="653320" cy="651796"/>
          </a:xfrm>
        </p:grpSpPr>
        <p:sp>
          <p:nvSpPr>
            <p:cNvPr id="69" name="AutoShape 69"/>
            <p:cNvSpPr/>
            <p:nvPr/>
          </p:nvSpPr>
          <p:spPr>
            <a:xfrm flipH="1">
              <a:off x="3695557" y="2678169"/>
              <a:ext cx="653320" cy="65179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0" name="Group 70"/>
          <p:cNvGrpSpPr/>
          <p:nvPr/>
        </p:nvGrpSpPr>
        <p:grpSpPr>
          <a:xfrm>
            <a:off x="6337221" y="2678169"/>
            <a:ext cx="653320" cy="651796"/>
            <a:chOff x="6337221" y="2678169"/>
            <a:chExt cx="653320" cy="651796"/>
          </a:xfrm>
        </p:grpSpPr>
        <p:sp>
          <p:nvSpPr>
            <p:cNvPr id="71" name="AutoShape 71"/>
            <p:cNvSpPr/>
            <p:nvPr/>
          </p:nvSpPr>
          <p:spPr>
            <a:xfrm flipH="1">
              <a:off x="6337221" y="2678169"/>
              <a:ext cx="653320" cy="65179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2" name="Group 72"/>
          <p:cNvGrpSpPr/>
          <p:nvPr/>
        </p:nvGrpSpPr>
        <p:grpSpPr>
          <a:xfrm>
            <a:off x="8962406" y="2678169"/>
            <a:ext cx="651796" cy="651796"/>
            <a:chOff x="8962406" y="2678169"/>
            <a:chExt cx="651796" cy="651796"/>
          </a:xfrm>
        </p:grpSpPr>
        <p:sp>
          <p:nvSpPr>
            <p:cNvPr id="73" name="AutoShape 73"/>
            <p:cNvSpPr/>
            <p:nvPr/>
          </p:nvSpPr>
          <p:spPr>
            <a:xfrm flipH="1">
              <a:off x="8962406" y="2678169"/>
              <a:ext cx="651796" cy="651796"/>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4" name="TextBox 74"/>
          <p:cNvSpPr txBox="1"/>
          <p:nvPr/>
        </p:nvSpPr>
        <p:spPr>
          <a:xfrm>
            <a:off x="948881" y="2735700"/>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01</a:t>
            </a:r>
          </a:p>
        </p:txBody>
      </p:sp>
      <p:sp>
        <p:nvSpPr>
          <p:cNvPr id="75" name="TextBox 75"/>
          <p:cNvSpPr txBox="1"/>
          <p:nvPr/>
        </p:nvSpPr>
        <p:spPr>
          <a:xfrm>
            <a:off x="3592640" y="2745225"/>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02</a:t>
            </a:r>
          </a:p>
        </p:txBody>
      </p:sp>
      <p:sp>
        <p:nvSpPr>
          <p:cNvPr id="76" name="TextBox 76"/>
          <p:cNvSpPr txBox="1"/>
          <p:nvPr/>
        </p:nvSpPr>
        <p:spPr>
          <a:xfrm>
            <a:off x="6234303" y="2727032"/>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03</a:t>
            </a:r>
          </a:p>
        </p:txBody>
      </p:sp>
      <p:sp>
        <p:nvSpPr>
          <p:cNvPr id="77" name="TextBox 77"/>
          <p:cNvSpPr txBox="1"/>
          <p:nvPr/>
        </p:nvSpPr>
        <p:spPr>
          <a:xfrm>
            <a:off x="8858727" y="2727032"/>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04</a:t>
            </a:r>
          </a:p>
        </p:txBody>
      </p:sp>
      <p:sp>
        <p:nvSpPr>
          <p:cNvPr id="78" name="TextBox 78"/>
          <p:cNvSpPr txBox="1"/>
          <p:nvPr/>
        </p:nvSpPr>
        <p:spPr>
          <a:xfrm>
            <a:off x="948881"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1">
                    <a:alpha val="100000"/>
                  </a:schemeClr>
                </a:solidFill>
                <a:latin typeface="Microsoft Yahei"/>
                <a:ea typeface="Microsoft Yahei"/>
                <a:cs typeface="Microsoft Yahei"/>
              </a:rPr>
              <a:t>大客户识别与选择</a:t>
            </a:r>
          </a:p>
        </p:txBody>
      </p:sp>
      <p:sp>
        <p:nvSpPr>
          <p:cNvPr id="79" name="TextBox 79"/>
          <p:cNvSpPr txBox="1"/>
          <p:nvPr/>
        </p:nvSpPr>
        <p:spPr>
          <a:xfrm>
            <a:off x="3582734"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2">
                    <a:alpha val="100000"/>
                  </a:schemeClr>
                </a:solidFill>
                <a:latin typeface="Microsoft Yahei"/>
                <a:ea typeface="Microsoft Yahei"/>
                <a:cs typeface="Microsoft Yahei"/>
              </a:rPr>
              <a:t>营销策略制定</a:t>
            </a:r>
          </a:p>
        </p:txBody>
      </p:sp>
      <p:sp>
        <p:nvSpPr>
          <p:cNvPr id="80" name="TextBox 80"/>
          <p:cNvSpPr txBox="1"/>
          <p:nvPr/>
        </p:nvSpPr>
        <p:spPr>
          <a:xfrm>
            <a:off x="6224111"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3">
                    <a:alpha val="100000"/>
                  </a:schemeClr>
                </a:solidFill>
                <a:latin typeface="Microsoft Yahei"/>
                <a:ea typeface="Microsoft Yahei"/>
                <a:cs typeface="Microsoft Yahei"/>
              </a:rPr>
              <a:t>营销计划执行与控制</a:t>
            </a:r>
          </a:p>
        </p:txBody>
      </p:sp>
      <p:sp>
        <p:nvSpPr>
          <p:cNvPr id="81" name="TextBox 81"/>
          <p:cNvSpPr txBox="1"/>
          <p:nvPr/>
        </p:nvSpPr>
        <p:spPr>
          <a:xfrm>
            <a:off x="8848535"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4">
                    <a:alpha val="100000"/>
                  </a:schemeClr>
                </a:solidFill>
                <a:latin typeface="Microsoft Yahei"/>
                <a:ea typeface="Microsoft Yahei"/>
                <a:cs typeface="Microsoft Yahei"/>
              </a:rPr>
              <a:t>营销效果评估与改进</a:t>
            </a:r>
          </a:p>
        </p:txBody>
      </p:sp>
      <p:grpSp>
        <p:nvGrpSpPr>
          <p:cNvPr id="82" name="Group 82"/>
          <p:cNvGrpSpPr/>
          <p:nvPr/>
        </p:nvGrpSpPr>
        <p:grpSpPr>
          <a:xfrm>
            <a:off x="454963" y="93878"/>
            <a:ext cx="10641129" cy="914400"/>
            <a:chOff x="454963" y="93878"/>
            <a:chExt cx="10641129" cy="914400"/>
          </a:xfrm>
        </p:grpSpPr>
        <p:sp>
          <p:nvSpPr>
            <p:cNvPr id="83" name="AutoShape 8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AutoShape 8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AutoShape 8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6" name="AutoShape 8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7" name="AutoShape 8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AutoShape 8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AutoShape 8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AutoShape 9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AutoShape 9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2" name="AutoShape 9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3" name="AutoShape 9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AutoShape 9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AutoShape 9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6" name="AutoShape 9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7" name="AutoShape 9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AutoShape 9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AutoShape 9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AutoShape 10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1" name="AutoShape 10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2" name="AutoShape 10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3" name="TextBox 10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
        <p:nvSpPr>
          <p:cNvPr id="104" name="TextBox 104"/>
          <p:cNvSpPr txBox="1"/>
          <p:nvPr/>
        </p:nvSpPr>
        <p:spPr>
          <a:xfrm>
            <a:off x="6257058"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阐述如何制定营销计划，以及如何在执行过程中进行监控和调整，确保营销目标的实现。</a:t>
            </a:r>
          </a:p>
        </p:txBody>
      </p:sp>
      <p:sp>
        <p:nvSpPr>
          <p:cNvPr id="105" name="TextBox 105"/>
          <p:cNvSpPr txBox="1"/>
          <p:nvPr/>
        </p:nvSpPr>
        <p:spPr>
          <a:xfrm>
            <a:off x="3600742"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详细介绍针对大客户的营销策略，包括产品策略、价格策略、渠道策略和促销策略等。</a:t>
            </a:r>
          </a:p>
        </p:txBody>
      </p:sp>
      <p:sp>
        <p:nvSpPr>
          <p:cNvPr id="106" name="TextBox 106"/>
          <p:cNvSpPr txBox="1"/>
          <p:nvPr/>
        </p:nvSpPr>
        <p:spPr>
          <a:xfrm>
            <a:off x="944426"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阐述如何识别潜在的大客户，以及选择哪些客户作为大客户进行重点管理。</a:t>
            </a:r>
          </a:p>
        </p:txBody>
      </p:sp>
      <p:sp>
        <p:nvSpPr>
          <p:cNvPr id="107" name="TextBox 107"/>
          <p:cNvSpPr txBox="1"/>
          <p:nvPr/>
        </p:nvSpPr>
        <p:spPr>
          <a:xfrm>
            <a:off x="8913375"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对大客户营销管理策略的实施效果进行评估，并提出改进措施和建议，以便不断完善和优化策略。</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02</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大客户市场现状及趋势分析</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948881" y="2203706"/>
            <a:ext cx="1313497" cy="2082451"/>
          </a:xfrm>
          <a:custGeom>
            <a:rect l="l" t="t" r="r" b="b"/>
            <a:pathLst>
              <a:path w="81" h="128">
                <a:moveTo>
                  <a:pt x="3" y="103"/>
                </a:moveTo>
                <a:cubicBezTo>
                  <a:pt x="10" y="118"/>
                  <a:pt x="24" y="128"/>
                  <a:pt x="41" y="128"/>
                </a:cubicBezTo>
                <a:cubicBezTo>
                  <a:pt x="57" y="128"/>
                  <a:pt x="70" y="118"/>
                  <a:pt x="78" y="104"/>
                </a:cubicBezTo>
                <a:cubicBezTo>
                  <a:pt x="81" y="98"/>
                  <a:pt x="81" y="95"/>
                  <a:pt x="79" y="89"/>
                </a:cubicBezTo>
                <a:cubicBezTo>
                  <a:pt x="46" y="4"/>
                  <a:pt x="46" y="4"/>
                  <a:pt x="46" y="4"/>
                </a:cubicBezTo>
                <a:cubicBezTo>
                  <a:pt x="46" y="2"/>
                  <a:pt x="45" y="1"/>
                  <a:pt x="43" y="0"/>
                </a:cubicBezTo>
                <a:cubicBezTo>
                  <a:pt x="41" y="0"/>
                  <a:pt x="38" y="1"/>
                  <a:pt x="37" y="3"/>
                </a:cubicBezTo>
                <a:cubicBezTo>
                  <a:pt x="37" y="3"/>
                  <a:pt x="37" y="3"/>
                  <a:pt x="37" y="3"/>
                </a:cubicBezTo>
                <a:cubicBezTo>
                  <a:pt x="25" y="37"/>
                  <a:pt x="14" y="56"/>
                  <a:pt x="2" y="89"/>
                </a:cubicBezTo>
                <a:cubicBezTo>
                  <a:pt x="0" y="95"/>
                  <a:pt x="0" y="98"/>
                  <a:pt x="3" y="103"/>
                </a:cubicBezTo>
                <a:close/>
                <a:moveTo>
                  <a:pt x="10" y="96"/>
                </a:moveTo>
                <a:cubicBezTo>
                  <a:pt x="41" y="20"/>
                  <a:pt x="41" y="20"/>
                  <a:pt x="41"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058508" y="2203706"/>
            <a:ext cx="1313497" cy="2082451"/>
          </a:xfrm>
          <a:custGeom>
            <a:rect l="l" t="t" r="r" b="b"/>
            <a:pathLst>
              <a:path w="81" h="128">
                <a:moveTo>
                  <a:pt x="3" y="103"/>
                </a:moveTo>
                <a:cubicBezTo>
                  <a:pt x="11" y="118"/>
                  <a:pt x="24" y="128"/>
                  <a:pt x="41" y="128"/>
                </a:cubicBezTo>
                <a:cubicBezTo>
                  <a:pt x="57" y="128"/>
                  <a:pt x="71" y="118"/>
                  <a:pt x="78" y="104"/>
                </a:cubicBezTo>
                <a:cubicBezTo>
                  <a:pt x="81" y="98"/>
                  <a:pt x="81" y="95"/>
                  <a:pt x="79" y="89"/>
                </a:cubicBezTo>
                <a:cubicBezTo>
                  <a:pt x="47" y="4"/>
                  <a:pt x="47" y="4"/>
                  <a:pt x="47" y="4"/>
                </a:cubicBezTo>
                <a:cubicBezTo>
                  <a:pt x="46" y="2"/>
                  <a:pt x="45" y="1"/>
                  <a:pt x="43" y="0"/>
                </a:cubicBezTo>
                <a:cubicBezTo>
                  <a:pt x="41" y="0"/>
                  <a:pt x="38" y="1"/>
                  <a:pt x="37" y="3"/>
                </a:cubicBezTo>
                <a:cubicBezTo>
                  <a:pt x="37" y="3"/>
                  <a:pt x="37" y="3"/>
                  <a:pt x="37" y="3"/>
                </a:cubicBezTo>
                <a:cubicBezTo>
                  <a:pt x="26" y="37"/>
                  <a:pt x="14" y="56"/>
                  <a:pt x="2" y="89"/>
                </a:cubicBezTo>
                <a:cubicBezTo>
                  <a:pt x="0" y="95"/>
                  <a:pt x="0" y="98"/>
                  <a:pt x="3" y="103"/>
                </a:cubicBezTo>
                <a:close/>
                <a:moveTo>
                  <a:pt x="10" y="96"/>
                </a:moveTo>
                <a:cubicBezTo>
                  <a:pt x="42" y="20"/>
                  <a:pt x="42" y="20"/>
                  <a:pt x="42"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547717" y="2211136"/>
            <a:ext cx="3266694" cy="115729"/>
          </a:xfrm>
          <a:custGeom>
            <a:rect l="l" t="t" r="r" b="b"/>
            <a:pathLst>
              <a:path w="201" h="7">
                <a:moveTo>
                  <a:pt x="3" y="0"/>
                </a:moveTo>
                <a:cubicBezTo>
                  <a:pt x="198" y="0"/>
                  <a:pt x="198" y="0"/>
                  <a:pt x="198" y="0"/>
                </a:cubicBezTo>
                <a:cubicBezTo>
                  <a:pt x="200" y="0"/>
                  <a:pt x="201" y="2"/>
                  <a:pt x="201" y="4"/>
                </a:cubicBezTo>
                <a:cubicBezTo>
                  <a:pt x="201" y="4"/>
                  <a:pt x="201" y="4"/>
                  <a:pt x="201" y="4"/>
                </a:cubicBezTo>
                <a:cubicBezTo>
                  <a:pt x="201" y="6"/>
                  <a:pt x="200" y="7"/>
                  <a:pt x="198" y="7"/>
                </a:cubicBezTo>
                <a:cubicBezTo>
                  <a:pt x="3" y="7"/>
                  <a:pt x="3" y="7"/>
                  <a:pt x="3" y="7"/>
                </a:cubicBezTo>
                <a:cubicBezTo>
                  <a:pt x="1" y="7"/>
                  <a:pt x="0" y="6"/>
                  <a:pt x="0" y="4"/>
                </a:cubicBezTo>
                <a:cubicBezTo>
                  <a:pt x="0" y="4"/>
                  <a:pt x="0" y="4"/>
                  <a:pt x="0" y="4"/>
                </a:cubicBezTo>
                <a:cubicBezTo>
                  <a:pt x="0" y="2"/>
                  <a:pt x="1" y="0"/>
                  <a:pt x="3"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330387" y="2081786"/>
            <a:ext cx="1701355" cy="3225832"/>
          </a:xfrm>
          <a:custGeom>
            <a:rect l="l" t="t" r="r" b="b"/>
            <a:pathLst>
              <a:path w="105" h="198">
                <a:moveTo>
                  <a:pt x="62" y="176"/>
                </a:moveTo>
                <a:cubicBezTo>
                  <a:pt x="79" y="178"/>
                  <a:pt x="94" y="186"/>
                  <a:pt x="105" y="198"/>
                </a:cubicBezTo>
                <a:cubicBezTo>
                  <a:pt x="0" y="198"/>
                  <a:pt x="0" y="198"/>
                  <a:pt x="0" y="198"/>
                </a:cubicBezTo>
                <a:cubicBezTo>
                  <a:pt x="11" y="186"/>
                  <a:pt x="26" y="178"/>
                  <a:pt x="43" y="176"/>
                </a:cubicBezTo>
                <a:cubicBezTo>
                  <a:pt x="43" y="26"/>
                  <a:pt x="43" y="26"/>
                  <a:pt x="43" y="26"/>
                </a:cubicBezTo>
                <a:cubicBezTo>
                  <a:pt x="40" y="23"/>
                  <a:pt x="38" y="19"/>
                  <a:pt x="38" y="15"/>
                </a:cubicBezTo>
                <a:cubicBezTo>
                  <a:pt x="38" y="7"/>
                  <a:pt x="44" y="0"/>
                  <a:pt x="52" y="0"/>
                </a:cubicBezTo>
                <a:cubicBezTo>
                  <a:pt x="60" y="0"/>
                  <a:pt x="67" y="7"/>
                  <a:pt x="67" y="15"/>
                </a:cubicBezTo>
                <a:cubicBezTo>
                  <a:pt x="67" y="19"/>
                  <a:pt x="65" y="23"/>
                  <a:pt x="62" y="26"/>
                </a:cubicBezTo>
                <a:lnTo>
                  <a:pt x="62" y="17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05582" y="1797228"/>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05582" y="4037128"/>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6458495" y="1389081"/>
            <a:ext cx="5076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市场规模</a:t>
            </a:r>
          </a:p>
        </p:txBody>
      </p:sp>
      <p:sp>
        <p:nvSpPr>
          <p:cNvPr id="9" name="TextBox 9"/>
          <p:cNvSpPr txBox="1"/>
          <p:nvPr/>
        </p:nvSpPr>
        <p:spPr>
          <a:xfrm>
            <a:off x="6458495" y="4046529"/>
            <a:ext cx="50768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4">
                    <a:alpha val="100000"/>
                  </a:schemeClr>
                </a:solidFill>
                <a:latin typeface="Microsoft Yahei"/>
                <a:ea typeface="Microsoft Yahei"/>
                <a:cs typeface="Microsoft Yahei"/>
              </a:rPr>
              <a:t>增长率</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大客户市场规模及增长</a:t>
              </a:r>
            </a:p>
          </p:txBody>
        </p:sp>
      </p:grpSp>
      <p:sp>
        <p:nvSpPr>
          <p:cNvPr id="32" name="AutoShape 32"/>
          <p:cNvSpPr/>
          <p:nvPr/>
        </p:nvSpPr>
        <p:spPr>
          <a:xfrm>
            <a:off x="6830551" y="2047294"/>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30551" y="4287194"/>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6458495" y="1716941"/>
            <a:ext cx="5076825" cy="20288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大客户市场通常指的是那些具有较高采购额和长期合作潜力的客户群体。随着全球化和数字化的推进，大客户市场规模不断扩大，成为企业争夺市场份额和利润增长的重要战场。</a:t>
            </a:r>
          </a:p>
        </p:txBody>
      </p:sp>
      <p:sp>
        <p:nvSpPr>
          <p:cNvPr id="35" name="TextBox 35"/>
          <p:cNvSpPr txBox="1"/>
          <p:nvPr/>
        </p:nvSpPr>
        <p:spPr>
          <a:xfrm>
            <a:off x="6458495" y="4396703"/>
            <a:ext cx="5076825" cy="1990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大客户市场的增长率通常高于整体市场增长率，因为大客户往往具有更高的采购能力和更稳定的合作关系。随着市场竞争的加剧，企业对于大客户的争夺也愈发激烈。</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376988" y="1678781"/>
            <a:ext cx="1617059" cy="1618488"/>
            <a:chOff x="6376988" y="1678781"/>
            <a:chExt cx="1617059" cy="1618488"/>
          </a:xfrm>
        </p:grpSpPr>
        <p:sp>
          <p:nvSpPr>
            <p:cNvPr id="3" name="Freeform 3"/>
            <p:cNvSpPr/>
            <p:nvPr/>
          </p:nvSpPr>
          <p:spPr>
            <a:xfrm>
              <a:off x="6376988"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7102030" y="2315623"/>
              <a:ext cx="519970" cy="337947"/>
            </a:xfrm>
            <a:custGeom>
              <a:rect l="l" t="t" r="r" b="b"/>
              <a:pathLst>
                <a:path w="21600" h="21600">
                  <a:moveTo>
                    <a:pt x="12281" y="13211"/>
                  </a:moveTo>
                  <a:cubicBezTo>
                    <a:pt x="11747" y="14381"/>
                    <a:pt x="9458" y="18011"/>
                    <a:pt x="9360" y="18165"/>
                  </a:cubicBezTo>
                  <a:cubicBezTo>
                    <a:pt x="9249" y="18377"/>
                    <a:pt x="8939" y="18735"/>
                    <a:pt x="8644" y="18441"/>
                  </a:cubicBezTo>
                  <a:cubicBezTo>
                    <a:pt x="8559" y="18357"/>
                    <a:pt x="8459" y="18187"/>
                    <a:pt x="8459" y="17853"/>
                  </a:cubicBezTo>
                  <a:cubicBezTo>
                    <a:pt x="8459" y="17530"/>
                    <a:pt x="8554" y="17204"/>
                    <a:pt x="8565" y="17168"/>
                  </a:cubicBezTo>
                  <a:lnTo>
                    <a:pt x="9680" y="13369"/>
                  </a:lnTo>
                  <a:cubicBezTo>
                    <a:pt x="9471" y="13239"/>
                    <a:pt x="9111" y="13015"/>
                    <a:pt x="8832" y="12829"/>
                  </a:cubicBezTo>
                  <a:lnTo>
                    <a:pt x="8758" y="12781"/>
                  </a:lnTo>
                  <a:cubicBezTo>
                    <a:pt x="8476" y="12597"/>
                    <a:pt x="8124" y="12367"/>
                    <a:pt x="8124" y="11770"/>
                  </a:cubicBezTo>
                  <a:cubicBezTo>
                    <a:pt x="8124" y="11484"/>
                    <a:pt x="8211" y="11152"/>
                    <a:pt x="8393" y="10758"/>
                  </a:cubicBezTo>
                  <a:cubicBezTo>
                    <a:pt x="8927" y="9588"/>
                    <a:pt x="11216" y="5958"/>
                    <a:pt x="11314" y="5804"/>
                  </a:cubicBezTo>
                  <a:cubicBezTo>
                    <a:pt x="11426" y="5592"/>
                    <a:pt x="11735" y="5234"/>
                    <a:pt x="12030" y="5528"/>
                  </a:cubicBezTo>
                  <a:cubicBezTo>
                    <a:pt x="12115" y="5612"/>
                    <a:pt x="12215" y="5782"/>
                    <a:pt x="12215" y="6116"/>
                  </a:cubicBezTo>
                  <a:cubicBezTo>
                    <a:pt x="12215" y="6438"/>
                    <a:pt x="12120" y="6765"/>
                    <a:pt x="12110" y="6801"/>
                  </a:cubicBezTo>
                  <a:lnTo>
                    <a:pt x="10992" y="10600"/>
                  </a:lnTo>
                  <a:cubicBezTo>
                    <a:pt x="11203" y="10730"/>
                    <a:pt x="11563" y="10954"/>
                    <a:pt x="11842" y="11140"/>
                  </a:cubicBezTo>
                  <a:lnTo>
                    <a:pt x="11916" y="11188"/>
                  </a:lnTo>
                  <a:cubicBezTo>
                    <a:pt x="12198" y="11372"/>
                    <a:pt x="12550" y="11602"/>
                    <a:pt x="12550" y="12201"/>
                  </a:cubicBezTo>
                  <a:cubicBezTo>
                    <a:pt x="12550" y="12485"/>
                    <a:pt x="12462" y="12817"/>
                    <a:pt x="12281" y="13211"/>
                  </a:cubicBezTo>
                  <a:close/>
                  <a:moveTo>
                    <a:pt x="16430" y="6048"/>
                  </a:moveTo>
                  <a:cubicBezTo>
                    <a:pt x="16132" y="6048"/>
                    <a:pt x="15840" y="6088"/>
                    <a:pt x="15557" y="6162"/>
                  </a:cubicBezTo>
                  <a:cubicBezTo>
                    <a:pt x="14848" y="2597"/>
                    <a:pt x="12653" y="0"/>
                    <a:pt x="10054" y="0"/>
                  </a:cubicBezTo>
                  <a:cubicBezTo>
                    <a:pt x="6881" y="0"/>
                    <a:pt x="4310" y="3869"/>
                    <a:pt x="4310" y="8641"/>
                  </a:cubicBezTo>
                  <a:cubicBezTo>
                    <a:pt x="4310" y="9067"/>
                    <a:pt x="4330" y="9486"/>
                    <a:pt x="4369" y="9896"/>
                  </a:cubicBezTo>
                  <a:cubicBezTo>
                    <a:pt x="4217" y="9868"/>
                    <a:pt x="4064" y="9850"/>
                    <a:pt x="3906" y="9850"/>
                  </a:cubicBezTo>
                  <a:cubicBezTo>
                    <a:pt x="1749" y="9850"/>
                    <a:pt x="0" y="12481"/>
                    <a:pt x="0" y="15726"/>
                  </a:cubicBezTo>
                  <a:cubicBezTo>
                    <a:pt x="0" y="18969"/>
                    <a:pt x="1749" y="21600"/>
                    <a:pt x="3906" y="21600"/>
                  </a:cubicBezTo>
                  <a:lnTo>
                    <a:pt x="16430" y="21600"/>
                  </a:lnTo>
                  <a:cubicBezTo>
                    <a:pt x="19285" y="21600"/>
                    <a:pt x="21600" y="18119"/>
                    <a:pt x="21600" y="13823"/>
                  </a:cubicBezTo>
                  <a:cubicBezTo>
                    <a:pt x="21600" y="9530"/>
                    <a:pt x="19285" y="6048"/>
                    <a:pt x="16430" y="6048"/>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3672114" y="2961703"/>
            <a:ext cx="1188615" cy="782652"/>
            <a:chOff x="3672114" y="2961703"/>
            <a:chExt cx="1188615" cy="782652"/>
          </a:xfrm>
        </p:grpSpPr>
        <p:cxnSp>
          <p:nvCxnSpPr>
            <p:cNvPr id="6" name="Connector 6"/>
            <p:cNvCxnSpPr/>
            <p:nvPr/>
          </p:nvCxnSpPr>
          <p:spPr>
            <a:xfrm flipH="1">
              <a:off x="4412712" y="2961703"/>
              <a:ext cx="448017" cy="773517"/>
            </a:xfrm>
            <a:prstGeom prst="line">
              <a:avLst/>
            </a:prstGeom>
            <a:ln w="12700">
              <a:solidFill>
                <a:schemeClr val="lt1">
                  <a:lumMod val="65000"/>
                </a:schemeClr>
              </a:solidFill>
              <a:prstDash val="solid"/>
            </a:ln>
          </p:spPr>
          <p:style>
            <a:lnRef idx="0">
              <a:schemeClr val="lt1"/>
            </a:lnRef>
            <a:fillRef idx="1">
              <a:schemeClr val="lt1"/>
            </a:fillRef>
            <a:effectRef idx="0">
              <a:schemeClr val="lt1"/>
            </a:effectRef>
            <a:fontRef idx="minor">
              <a:schemeClr val="lt1"/>
            </a:fontRef>
          </p:style>
        </p:cxnSp>
        <p:cxnSp>
          <p:nvCxnSpPr>
            <p:cNvPr id="7" name="Connector 7"/>
            <p:cNvCxnSpPr/>
            <p:nvPr/>
          </p:nvCxnSpPr>
          <p:spPr>
            <a:xfrm flipH="1">
              <a:off x="3672114" y="3744355"/>
              <a:ext cx="740598" cy="0"/>
            </a:xfrm>
            <a:prstGeom prst="line">
              <a:avLst/>
            </a:prstGeom>
            <a:ln w="12700">
              <a:solidFill>
                <a:schemeClr val="lt1">
                  <a:lumMod val="65000"/>
                </a:schemeClr>
              </a:solidFill>
              <a:prstDash val="solid"/>
            </a:ln>
          </p:spPr>
          <p:style>
            <a:lnRef idx="0">
              <a:schemeClr val="lt1"/>
            </a:lnRef>
            <a:fillRef idx="1">
              <a:schemeClr val="lt1"/>
            </a:fillRef>
            <a:effectRef idx="0">
              <a:schemeClr val="lt1"/>
            </a:effectRef>
            <a:fontRef idx="minor">
              <a:schemeClr val="lt1"/>
            </a:fontRef>
          </p:style>
        </p:cxnSp>
      </p:grpSp>
      <p:grpSp>
        <p:nvGrpSpPr>
          <p:cNvPr id="8" name="Group 8"/>
          <p:cNvGrpSpPr/>
          <p:nvPr/>
        </p:nvGrpSpPr>
        <p:grpSpPr>
          <a:xfrm>
            <a:off x="3672114" y="2961703"/>
            <a:ext cx="1188615" cy="782652"/>
            <a:chOff x="3672114" y="2961703"/>
            <a:chExt cx="1188615" cy="782652"/>
          </a:xfrm>
        </p:grpSpPr>
        <p:cxnSp>
          <p:nvCxnSpPr>
            <p:cNvPr id="9" name="Connector 9"/>
            <p:cNvCxnSpPr/>
            <p:nvPr/>
          </p:nvCxnSpPr>
          <p:spPr>
            <a:xfrm flipH="1">
              <a:off x="4411797" y="2961703"/>
              <a:ext cx="448932" cy="773621"/>
            </a:xfrm>
            <a:prstGeom prst="line">
              <a:avLst/>
            </a:prstGeom>
            <a:ln w="12700">
              <a:solidFill>
                <a:schemeClr val="lt1">
                  <a:lumMod val="65000"/>
                </a:schemeClr>
              </a:solidFill>
              <a:prstDash val="solid"/>
            </a:ln>
          </p:spPr>
          <p:style>
            <a:lnRef idx="0">
              <a:schemeClr val="lt1"/>
            </a:lnRef>
            <a:fillRef idx="1">
              <a:schemeClr val="lt1"/>
            </a:fillRef>
            <a:effectRef idx="0">
              <a:schemeClr val="lt1"/>
            </a:effectRef>
            <a:fontRef idx="minor">
              <a:schemeClr val="lt1"/>
            </a:fontRef>
          </p:style>
        </p:cxnSp>
        <p:cxnSp>
          <p:nvCxnSpPr>
            <p:cNvPr id="10" name="Connector 10"/>
            <p:cNvCxnSpPr/>
            <p:nvPr/>
          </p:nvCxnSpPr>
          <p:spPr>
            <a:xfrm flipH="1">
              <a:off x="3672114" y="3744355"/>
              <a:ext cx="739683" cy="0"/>
            </a:xfrm>
            <a:prstGeom prst="line">
              <a:avLst/>
            </a:prstGeom>
            <a:ln w="12700">
              <a:solidFill>
                <a:schemeClr val="lt1">
                  <a:lumMod val="65000"/>
                </a:schemeClr>
              </a:solidFill>
              <a:prstDash val="solid"/>
            </a:ln>
          </p:spPr>
          <p:style>
            <a:lnRef idx="0">
              <a:schemeClr val="lt1"/>
            </a:lnRef>
            <a:fillRef idx="1">
              <a:schemeClr val="lt1"/>
            </a:fillRef>
            <a:effectRef idx="0">
              <a:schemeClr val="lt1"/>
            </a:effectRef>
            <a:fontRef idx="minor">
              <a:schemeClr val="lt1"/>
            </a:fontRef>
          </p:style>
        </p:cxnSp>
      </p:grpSp>
      <p:grpSp>
        <p:nvGrpSpPr>
          <p:cNvPr id="11" name="Group 11"/>
          <p:cNvGrpSpPr/>
          <p:nvPr/>
        </p:nvGrpSpPr>
        <p:grpSpPr>
          <a:xfrm>
            <a:off x="3672114" y="2961703"/>
            <a:ext cx="1188615" cy="782652"/>
            <a:chOff x="3672114" y="2961703"/>
            <a:chExt cx="1188615" cy="782652"/>
          </a:xfrm>
        </p:grpSpPr>
        <p:cxnSp>
          <p:nvCxnSpPr>
            <p:cNvPr id="12" name="Connector 12"/>
            <p:cNvCxnSpPr/>
            <p:nvPr/>
          </p:nvCxnSpPr>
          <p:spPr>
            <a:xfrm flipH="1">
              <a:off x="4411561" y="2961703"/>
              <a:ext cx="449168" cy="773517"/>
            </a:xfrm>
            <a:prstGeom prst="line">
              <a:avLst/>
            </a:prstGeom>
            <a:ln w="12700">
              <a:solidFill>
                <a:schemeClr val="dk1"/>
              </a:solidFill>
              <a:prstDash val="solid"/>
            </a:ln>
          </p:spPr>
          <p:style>
            <a:lnRef idx="0">
              <a:schemeClr val="dk1"/>
            </a:lnRef>
            <a:fillRef idx="1">
              <a:schemeClr val="dk1"/>
            </a:fillRef>
            <a:effectRef idx="0">
              <a:schemeClr val="dk1"/>
            </a:effectRef>
            <a:fontRef idx="minor">
              <a:schemeClr val="lt1"/>
            </a:fontRef>
          </p:style>
        </p:cxnSp>
        <p:cxnSp>
          <p:nvCxnSpPr>
            <p:cNvPr id="13" name="Connector 13"/>
            <p:cNvCxnSpPr/>
            <p:nvPr/>
          </p:nvCxnSpPr>
          <p:spPr>
            <a:xfrm flipH="1">
              <a:off x="3672114" y="3744355"/>
              <a:ext cx="739447" cy="0"/>
            </a:xfrm>
            <a:prstGeom prst="line">
              <a:avLst/>
            </a:prstGeom>
            <a:ln w="12700">
              <a:solidFill>
                <a:schemeClr val="dk1"/>
              </a:solidFill>
              <a:prstDash val="solid"/>
            </a:ln>
          </p:spPr>
          <p:style>
            <a:lnRef idx="0">
              <a:schemeClr val="dk1"/>
            </a:lnRef>
            <a:fillRef idx="1">
              <a:schemeClr val="dk1"/>
            </a:fillRef>
            <a:effectRef idx="0">
              <a:schemeClr val="dk1"/>
            </a:effectRef>
            <a:fontRef idx="minor">
              <a:schemeClr val="lt1"/>
            </a:fontRef>
          </p:style>
        </p:cxnSp>
      </p:grpSp>
      <p:grpSp>
        <p:nvGrpSpPr>
          <p:cNvPr id="14" name="Group 14"/>
          <p:cNvGrpSpPr/>
          <p:nvPr/>
        </p:nvGrpSpPr>
        <p:grpSpPr>
          <a:xfrm>
            <a:off x="5631466" y="4068128"/>
            <a:ext cx="957358" cy="688848"/>
            <a:chOff x="5631466" y="4068128"/>
            <a:chExt cx="957358" cy="688848"/>
          </a:xfrm>
        </p:grpSpPr>
        <p:sp>
          <p:nvSpPr>
            <p:cNvPr id="15" name="AutoShape 15"/>
            <p:cNvSpPr/>
            <p:nvPr/>
          </p:nvSpPr>
          <p:spPr>
            <a:xfrm>
              <a:off x="5631466" y="4068699"/>
              <a:ext cx="957358" cy="68789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110192" y="4068128"/>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5631466" y="4819555"/>
            <a:ext cx="957358" cy="688848"/>
            <a:chOff x="5631466" y="4819555"/>
            <a:chExt cx="957358" cy="688848"/>
          </a:xfrm>
        </p:grpSpPr>
        <p:sp>
          <p:nvSpPr>
            <p:cNvPr id="18" name="AutoShape 18"/>
            <p:cNvSpPr/>
            <p:nvPr/>
          </p:nvSpPr>
          <p:spPr>
            <a:xfrm>
              <a:off x="5631466" y="4819840"/>
              <a:ext cx="957358" cy="687896"/>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110192" y="4819555"/>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5631466" y="5567458"/>
            <a:ext cx="957358" cy="480727"/>
            <a:chOff x="5631466" y="5567458"/>
            <a:chExt cx="957358" cy="480727"/>
          </a:xfrm>
        </p:grpSpPr>
        <p:sp>
          <p:nvSpPr>
            <p:cNvPr id="21" name="Freeform 21"/>
            <p:cNvSpPr/>
            <p:nvPr/>
          </p:nvSpPr>
          <p:spPr>
            <a:xfrm>
              <a:off x="5631466" y="5567458"/>
              <a:ext cx="957358" cy="480727"/>
            </a:xfrm>
            <a:custGeom>
              <a:rect l="l" t="t" r="r" b="b"/>
              <a:pathLst>
                <a:path w="520" h="261">
                  <a:moveTo>
                    <a:pt x="260" y="261"/>
                  </a:moveTo>
                  <a:lnTo>
                    <a:pt x="0" y="0"/>
                  </a:lnTo>
                  <a:lnTo>
                    <a:pt x="520" y="0"/>
                  </a:lnTo>
                  <a:lnTo>
                    <a:pt x="260" y="261"/>
                  </a:lnTo>
                  <a:close/>
                </a:path>
              </a:pathLst>
            </a:custGeom>
            <a:solidFill>
              <a:srgbClr val="ECAE7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5970270" y="5904452"/>
              <a:ext cx="279844" cy="143637"/>
            </a:xfrm>
            <a:custGeom>
              <a:rect l="l" t="t" r="r" b="b"/>
              <a:pathLst>
                <a:path w="152" h="78">
                  <a:moveTo>
                    <a:pt x="76" y="78"/>
                  </a:moveTo>
                  <a:lnTo>
                    <a:pt x="152" y="0"/>
                  </a:lnTo>
                  <a:lnTo>
                    <a:pt x="0" y="0"/>
                  </a:lnTo>
                  <a:lnTo>
                    <a:pt x="76" y="78"/>
                  </a:lnTo>
                  <a:close/>
                </a:path>
              </a:pathLst>
            </a:custGeom>
            <a:solidFill>
              <a:srgbClr val="3333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6110192" y="5567458"/>
              <a:ext cx="478631" cy="480727"/>
            </a:xfrm>
            <a:custGeom>
              <a:rect l="l" t="t" r="r" b="b"/>
              <a:pathLst>
                <a:path w="260" h="261">
                  <a:moveTo>
                    <a:pt x="0" y="261"/>
                  </a:moveTo>
                  <a:lnTo>
                    <a:pt x="260" y="0"/>
                  </a:lnTo>
                  <a:lnTo>
                    <a:pt x="0" y="0"/>
                  </a:lnTo>
                  <a:lnTo>
                    <a:pt x="0" y="261"/>
                  </a:lnTo>
                  <a:close/>
                </a:path>
              </a:pathLst>
            </a:cu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 name="Group 24"/>
          <p:cNvGrpSpPr/>
          <p:nvPr/>
        </p:nvGrpSpPr>
        <p:grpSpPr>
          <a:xfrm>
            <a:off x="5631466" y="3308604"/>
            <a:ext cx="957358" cy="689419"/>
            <a:chOff x="5631466" y="3308604"/>
            <a:chExt cx="957358" cy="689419"/>
          </a:xfrm>
        </p:grpSpPr>
        <p:sp>
          <p:nvSpPr>
            <p:cNvPr id="25" name="AutoShape 25"/>
            <p:cNvSpPr/>
            <p:nvPr/>
          </p:nvSpPr>
          <p:spPr>
            <a:xfrm>
              <a:off x="5631466" y="3308604"/>
              <a:ext cx="957358" cy="68941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110192" y="3308604"/>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 name="Group 27"/>
          <p:cNvGrpSpPr/>
          <p:nvPr/>
        </p:nvGrpSpPr>
        <p:grpSpPr>
          <a:xfrm>
            <a:off x="4186047" y="1678781"/>
            <a:ext cx="1617059" cy="1618488"/>
            <a:chOff x="4186047" y="1678781"/>
            <a:chExt cx="1617059" cy="1618488"/>
          </a:xfrm>
        </p:grpSpPr>
        <p:sp>
          <p:nvSpPr>
            <p:cNvPr id="28" name="Freeform 28"/>
            <p:cNvSpPr/>
            <p:nvPr/>
          </p:nvSpPr>
          <p:spPr>
            <a:xfrm>
              <a:off x="4186047"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4582096" y="2292477"/>
              <a:ext cx="535496" cy="428339"/>
            </a:xfrm>
            <a:custGeom>
              <a:rect l="l" t="t" r="r" b="b"/>
              <a:pathLst>
                <a:path w="21600" h="2160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 name="Group 30"/>
          <p:cNvGrpSpPr/>
          <p:nvPr/>
        </p:nvGrpSpPr>
        <p:grpSpPr>
          <a:xfrm>
            <a:off x="5278469" y="1678781"/>
            <a:ext cx="1617059" cy="1618488"/>
            <a:chOff x="5278469" y="1678781"/>
            <a:chExt cx="1617059" cy="1618488"/>
          </a:xfrm>
        </p:grpSpPr>
        <p:sp>
          <p:nvSpPr>
            <p:cNvPr id="31" name="Freeform 31"/>
            <p:cNvSpPr/>
            <p:nvPr/>
          </p:nvSpPr>
          <p:spPr>
            <a:xfrm>
              <a:off x="5278469"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5861590" y="2325624"/>
              <a:ext cx="490728" cy="405384"/>
            </a:xfrm>
            <a:custGeom>
              <a:rect l="l" t="t"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 name="Group 33"/>
          <p:cNvGrpSpPr/>
          <p:nvPr/>
        </p:nvGrpSpPr>
        <p:grpSpPr>
          <a:xfrm>
            <a:off x="6501829" y="3141178"/>
            <a:ext cx="1550007" cy="856845"/>
            <a:chOff x="6501829" y="3141178"/>
            <a:chExt cx="1550007" cy="856845"/>
          </a:xfrm>
        </p:grpSpPr>
        <p:cxnSp>
          <p:nvCxnSpPr>
            <p:cNvPr id="34" name="Connector 34"/>
            <p:cNvCxnSpPr/>
            <p:nvPr/>
          </p:nvCxnSpPr>
          <p:spPr>
            <a:xfrm>
              <a:off x="6501829" y="3141178"/>
              <a:ext cx="772981" cy="856845"/>
            </a:xfrm>
            <a:prstGeom prst="line">
              <a:avLst/>
            </a:prstGeom>
            <a:ln w="12700">
              <a:solidFill>
                <a:schemeClr val="dk1"/>
              </a:solidFill>
              <a:prstDash val="solid"/>
            </a:ln>
          </p:spPr>
          <p:style>
            <a:lnRef idx="0">
              <a:schemeClr val="dk1"/>
            </a:lnRef>
            <a:fillRef idx="1">
              <a:schemeClr val="dk1"/>
            </a:fillRef>
            <a:effectRef idx="0">
              <a:schemeClr val="dk1"/>
            </a:effectRef>
            <a:fontRef idx="minor">
              <a:schemeClr val="lt1"/>
            </a:fontRef>
          </p:style>
        </p:cxnSp>
        <p:cxnSp>
          <p:nvCxnSpPr>
            <p:cNvPr id="35" name="Connector 35"/>
            <p:cNvCxnSpPr/>
            <p:nvPr/>
          </p:nvCxnSpPr>
          <p:spPr>
            <a:xfrm>
              <a:off x="7235821" y="3990692"/>
              <a:ext cx="816015" cy="0"/>
            </a:xfrm>
            <a:prstGeom prst="line">
              <a:avLst/>
            </a:prstGeom>
            <a:ln w="12700">
              <a:solidFill>
                <a:schemeClr val="dk1"/>
              </a:solidFill>
              <a:prstDash val="solid"/>
            </a:ln>
          </p:spPr>
          <p:style>
            <a:lnRef idx="0">
              <a:schemeClr val="dk1"/>
            </a:lnRef>
            <a:fillRef idx="1">
              <a:schemeClr val="dk1"/>
            </a:fillRef>
            <a:effectRef idx="0">
              <a:schemeClr val="dk1"/>
            </a:effectRef>
            <a:fontRef idx="minor">
              <a:schemeClr val="lt1"/>
            </a:fontRef>
          </p:style>
        </p:cxnSp>
      </p:grpSp>
      <p:grpSp>
        <p:nvGrpSpPr>
          <p:cNvPr id="36" name="Group 36"/>
          <p:cNvGrpSpPr/>
          <p:nvPr/>
        </p:nvGrpSpPr>
        <p:grpSpPr>
          <a:xfrm>
            <a:off x="7817411" y="2488025"/>
            <a:ext cx="1038363" cy="440204"/>
            <a:chOff x="7817411" y="2488025"/>
            <a:chExt cx="1038363" cy="440204"/>
          </a:xfrm>
        </p:grpSpPr>
        <p:cxnSp>
          <p:nvCxnSpPr>
            <p:cNvPr id="37" name="Connector 37"/>
            <p:cNvCxnSpPr/>
            <p:nvPr/>
          </p:nvCxnSpPr>
          <p:spPr>
            <a:xfrm>
              <a:off x="7817411" y="2488025"/>
              <a:ext cx="467443" cy="440204"/>
            </a:xfrm>
            <a:prstGeom prst="line">
              <a:avLst/>
            </a:prstGeom>
            <a:ln w="12700">
              <a:solidFill>
                <a:schemeClr val="dk1"/>
              </a:solidFill>
              <a:prstDash val="solid"/>
            </a:ln>
          </p:spPr>
          <p:style>
            <a:lnRef idx="0">
              <a:schemeClr val="dk1"/>
            </a:lnRef>
            <a:fillRef idx="1">
              <a:schemeClr val="dk1"/>
            </a:fillRef>
            <a:effectRef idx="0">
              <a:schemeClr val="dk1"/>
            </a:effectRef>
            <a:fontRef idx="minor">
              <a:schemeClr val="lt1"/>
            </a:fontRef>
          </p:style>
        </p:cxnSp>
        <p:cxnSp>
          <p:nvCxnSpPr>
            <p:cNvPr id="38" name="Connector 38"/>
            <p:cNvCxnSpPr/>
            <p:nvPr/>
          </p:nvCxnSpPr>
          <p:spPr>
            <a:xfrm>
              <a:off x="8261968" y="2920898"/>
              <a:ext cx="593806" cy="0"/>
            </a:xfrm>
            <a:prstGeom prst="line">
              <a:avLst/>
            </a:prstGeom>
            <a:ln w="12700">
              <a:solidFill>
                <a:schemeClr val="dk1"/>
              </a:solidFill>
              <a:prstDash val="solid"/>
            </a:ln>
          </p:spPr>
          <p:style>
            <a:lnRef idx="0">
              <a:schemeClr val="dk1"/>
            </a:lnRef>
            <a:fillRef idx="1">
              <a:schemeClr val="dk1"/>
            </a:fillRef>
            <a:effectRef idx="0">
              <a:schemeClr val="dk1"/>
            </a:effectRef>
            <a:fontRef idx="minor">
              <a:schemeClr val="lt1"/>
            </a:fontRef>
          </p:style>
        </p:cxnSp>
      </p:grpSp>
      <p:sp>
        <p:nvSpPr>
          <p:cNvPr id="39" name="TextBox 39"/>
          <p:cNvSpPr txBox="1"/>
          <p:nvPr/>
        </p:nvSpPr>
        <p:spPr>
          <a:xfrm>
            <a:off x="1062867" y="2798540"/>
            <a:ext cx="2447925" cy="476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个性化需求</a:t>
            </a:r>
          </a:p>
        </p:txBody>
      </p:sp>
      <p:sp>
        <p:nvSpPr>
          <p:cNvPr id="40" name="TextBox 40"/>
          <p:cNvSpPr txBox="1"/>
          <p:nvPr/>
        </p:nvSpPr>
        <p:spPr>
          <a:xfrm>
            <a:off x="9053162" y="1296588"/>
            <a:ext cx="2447925" cy="5048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575" b="1">
                <a:solidFill>
                  <a:schemeClr val="accent1">
                    <a:alpha val="100000"/>
                  </a:schemeClr>
                </a:solidFill>
                <a:latin typeface="Microsoft Yahei"/>
                <a:ea typeface="Microsoft Yahei"/>
                <a:cs typeface="Microsoft Yahei"/>
              </a:rPr>
              <a:t>多元化需求</a:t>
            </a:r>
          </a:p>
        </p:txBody>
      </p:sp>
      <p:sp>
        <p:nvSpPr>
          <p:cNvPr id="41" name="TextBox 41"/>
          <p:cNvSpPr txBox="1"/>
          <p:nvPr/>
        </p:nvSpPr>
        <p:spPr>
          <a:xfrm>
            <a:off x="8163435" y="3945922"/>
            <a:ext cx="2447925" cy="47625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高品质要求</a:t>
            </a:r>
          </a:p>
        </p:txBody>
      </p:sp>
      <p:grpSp>
        <p:nvGrpSpPr>
          <p:cNvPr id="42" name="Group 42"/>
          <p:cNvGrpSpPr/>
          <p:nvPr/>
        </p:nvGrpSpPr>
        <p:grpSpPr>
          <a:xfrm>
            <a:off x="454963" y="93878"/>
            <a:ext cx="10641129" cy="914400"/>
            <a:chOff x="454963" y="93878"/>
            <a:chExt cx="10641129" cy="914400"/>
          </a:xfrm>
        </p:grpSpPr>
        <p:sp>
          <p:nvSpPr>
            <p:cNvPr id="43" name="AutoShape 4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TextBox 6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客户需求变化</a:t>
              </a:r>
            </a:p>
          </p:txBody>
        </p:sp>
      </p:grpSp>
      <p:sp>
        <p:nvSpPr>
          <p:cNvPr id="64" name="TextBox 64"/>
          <p:cNvSpPr txBox="1"/>
          <p:nvPr/>
        </p:nvSpPr>
        <p:spPr>
          <a:xfrm>
            <a:off x="9053162" y="1610913"/>
            <a:ext cx="2447925" cy="191691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大客户的需求日益多元化，涉及产品、服务、解决方案等多个方面。企业需要提供综合性的解决方案来满足大客户的多元化需求。</a:t>
            </a:r>
          </a:p>
        </p:txBody>
      </p:sp>
      <p:sp>
        <p:nvSpPr>
          <p:cNvPr id="65" name="TextBox 65"/>
          <p:cNvSpPr txBox="1"/>
          <p:nvPr/>
        </p:nvSpPr>
        <p:spPr>
          <a:xfrm>
            <a:off x="8163435" y="4312904"/>
            <a:ext cx="2447925"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大客户对于产品和服务的品质要求更高，要求企业提供高品质、高可靠性的产品和服务。这需要企业加强质量管理和品牌建设。</a:t>
            </a:r>
          </a:p>
        </p:txBody>
      </p:sp>
      <p:sp>
        <p:nvSpPr>
          <p:cNvPr id="66" name="TextBox 66"/>
          <p:cNvSpPr txBox="1"/>
          <p:nvPr/>
        </p:nvSpPr>
        <p:spPr>
          <a:xfrm>
            <a:off x="1062867" y="3124390"/>
            <a:ext cx="2447925"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大客户往往具有更高的个性化需求，要求企业提供定制化的产品和服务。这需要企业具备快速响应和灵活调整的能力。</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7424" b="17424"/>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7928" b="792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市场竞争格局</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竞争对手分析</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在大客户市场中，竞争对手往往具有相似的实力和资源，因此需要对竞争对手进行深入的分析和了解，以便制定有效的竞争策略。</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市场份额争夺</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大客户市场的份额争夺非常激烈，企业需要制定有针对性的营销策略，提高品牌知名度和市场份额。</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合作与联盟</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为了增强竞争力，企业之间可以建立合作与联盟关系，共同开发大客户市场，实现资源共享和优势互补。</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75" r="16675"/>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随着数字化和智能化技术的不断发展，大客户市场将更加注重数字化和智能化的应用，提高营销效率和客户满意度。</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数字化和智能化</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大客户对于个性化和定制化的需求将不断增加，企业需要提高个性化和定制化的能力，满足大客户的特殊需求。</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个性化和定制化</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未来大客户市场将更加注重绿色环保和社会责任，企业需要关注环保和社会责任方面的要求，积极履行社会责任，提升企业形象和品牌价值。</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绿色环保和社会责任</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未来发展趋势预测</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03</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大客户营销策略制定</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417731" y="2063687"/>
            <a:ext cx="1240346" cy="962406"/>
            <a:chOff x="2417731" y="2063687"/>
            <a:chExt cx="1240346" cy="962406"/>
          </a:xfrm>
        </p:grpSpPr>
        <p:sp>
          <p:nvSpPr>
            <p:cNvPr id="3" name="Freeform 3"/>
            <p:cNvSpPr/>
            <p:nvPr/>
          </p:nvSpPr>
          <p:spPr>
            <a:xfrm>
              <a:off x="2995231"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417731"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2591991" y="2965418"/>
            <a:ext cx="906780" cy="396240"/>
            <a:chOff x="2591991" y="2965418"/>
            <a:chExt cx="906780" cy="396240"/>
          </a:xfrm>
        </p:grpSpPr>
        <p:sp>
          <p:nvSpPr>
            <p:cNvPr id="6" name="TextBox 6"/>
            <p:cNvSpPr txBox="1"/>
            <p:nvPr/>
          </p:nvSpPr>
          <p:spPr>
            <a:xfrm>
              <a:off x="2591991"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1">
                      <a:alpha val="100000"/>
                    </a:schemeClr>
                  </a:solidFill>
                  <a:latin typeface="Microsoft Yahei"/>
                  <a:ea typeface="Microsoft Yahei"/>
                  <a:cs typeface="Microsoft Yahei"/>
                </a:rPr>
                <a:t>80%</a:t>
              </a:r>
            </a:p>
          </p:txBody>
        </p:sp>
      </p:grpSp>
      <p:grpSp>
        <p:nvGrpSpPr>
          <p:cNvPr id="7" name="Group 7"/>
          <p:cNvGrpSpPr/>
          <p:nvPr/>
        </p:nvGrpSpPr>
        <p:grpSpPr>
          <a:xfrm>
            <a:off x="8595360" y="2063687"/>
            <a:ext cx="1240346" cy="962406"/>
            <a:chOff x="8595360" y="2063687"/>
            <a:chExt cx="1240346" cy="962406"/>
          </a:xfrm>
        </p:grpSpPr>
        <p:sp>
          <p:nvSpPr>
            <p:cNvPr id="8" name="Freeform 8"/>
            <p:cNvSpPr/>
            <p:nvPr/>
          </p:nvSpPr>
          <p:spPr>
            <a:xfrm>
              <a:off x="9172766"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8595360"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8769620" y="2965418"/>
            <a:ext cx="906780" cy="396240"/>
            <a:chOff x="8769620" y="2965418"/>
            <a:chExt cx="906780" cy="396240"/>
          </a:xfrm>
        </p:grpSpPr>
        <p:sp>
          <p:nvSpPr>
            <p:cNvPr id="11" name="TextBox 11"/>
            <p:cNvSpPr txBox="1"/>
            <p:nvPr/>
          </p:nvSpPr>
          <p:spPr>
            <a:xfrm>
              <a:off x="8769620"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3">
                      <a:alpha val="100000"/>
                    </a:schemeClr>
                  </a:solidFill>
                  <a:latin typeface="Microsoft Yahei"/>
                  <a:ea typeface="Microsoft Yahei"/>
                  <a:cs typeface="Microsoft Yahei"/>
                </a:rPr>
                <a:t>80%</a:t>
              </a:r>
            </a:p>
          </p:txBody>
        </p:sp>
      </p:grpSp>
      <p:grpSp>
        <p:nvGrpSpPr>
          <p:cNvPr id="12" name="Group 12"/>
          <p:cNvGrpSpPr/>
          <p:nvPr/>
        </p:nvGrpSpPr>
        <p:grpSpPr>
          <a:xfrm>
            <a:off x="5258181" y="1559433"/>
            <a:ext cx="1600105" cy="1242060"/>
            <a:chOff x="5258181" y="1559433"/>
            <a:chExt cx="1600105" cy="1242060"/>
          </a:xfrm>
        </p:grpSpPr>
        <p:sp>
          <p:nvSpPr>
            <p:cNvPr id="13" name="Freeform 13"/>
            <p:cNvSpPr/>
            <p:nvPr/>
          </p:nvSpPr>
          <p:spPr>
            <a:xfrm rot="3243678">
              <a:off x="6003131" y="2277046"/>
              <a:ext cx="515112" cy="199454"/>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5258181" y="1559433"/>
              <a:ext cx="1600105" cy="1242060"/>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5481304" y="2723007"/>
            <a:ext cx="1173480" cy="396240"/>
            <a:chOff x="5481304" y="2723007"/>
            <a:chExt cx="1173480" cy="396240"/>
          </a:xfrm>
        </p:grpSpPr>
        <p:sp>
          <p:nvSpPr>
            <p:cNvPr id="16" name="TextBox 16"/>
            <p:cNvSpPr txBox="1"/>
            <p:nvPr/>
          </p:nvSpPr>
          <p:spPr>
            <a:xfrm>
              <a:off x="5481304" y="2723007"/>
              <a:ext cx="11734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2">
                      <a:alpha val="100000"/>
                    </a:schemeClr>
                  </a:solidFill>
                  <a:latin typeface="Microsoft Yahei"/>
                  <a:ea typeface="Microsoft Yahei"/>
                  <a:cs typeface="Microsoft Yahei"/>
                </a:rPr>
                <a:t>100%</a:t>
              </a:r>
            </a:p>
          </p:txBody>
        </p:sp>
      </p:gr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目标客户群体定位</a:t>
              </a:r>
            </a:p>
          </p:txBody>
        </p:sp>
      </p:grpSp>
      <p:grpSp>
        <p:nvGrpSpPr>
          <p:cNvPr id="39" name="Group 39"/>
          <p:cNvGrpSpPr/>
          <p:nvPr/>
        </p:nvGrpSpPr>
        <p:grpSpPr>
          <a:xfrm>
            <a:off x="1482995" y="3429572"/>
            <a:ext cx="2944273" cy="1699450"/>
            <a:chOff x="1482995" y="3429572"/>
            <a:chExt cx="2944273" cy="1699450"/>
          </a:xfrm>
        </p:grpSpPr>
        <p:sp>
          <p:nvSpPr>
            <p:cNvPr id="40" name="AutoShape 40"/>
            <p:cNvSpPr/>
            <p:nvPr/>
          </p:nvSpPr>
          <p:spPr>
            <a:xfrm>
              <a:off x="1482995" y="3429572"/>
              <a:ext cx="2944273" cy="1699450"/>
            </a:xfrm>
            <a:prstGeom prst="roundRect">
              <a:avLst>
                <a:gd name="adj" fmla="val 19953"/>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1" name="Group 41"/>
          <p:cNvGrpSpPr/>
          <p:nvPr/>
        </p:nvGrpSpPr>
        <p:grpSpPr>
          <a:xfrm>
            <a:off x="4595860" y="3248978"/>
            <a:ext cx="2944273" cy="1880045"/>
            <a:chOff x="4595860" y="3248978"/>
            <a:chExt cx="2944273" cy="1880045"/>
          </a:xfrm>
        </p:grpSpPr>
        <p:sp>
          <p:nvSpPr>
            <p:cNvPr id="42" name="AutoShape 42"/>
            <p:cNvSpPr/>
            <p:nvPr/>
          </p:nvSpPr>
          <p:spPr>
            <a:xfrm>
              <a:off x="4595860" y="3248978"/>
              <a:ext cx="2944273" cy="1880045"/>
            </a:xfrm>
            <a:prstGeom prst="roundRect">
              <a:avLst>
                <a:gd name="adj" fmla="val 19953"/>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3" name="Group 43"/>
          <p:cNvGrpSpPr/>
          <p:nvPr/>
        </p:nvGrpSpPr>
        <p:grpSpPr>
          <a:xfrm>
            <a:off x="7710249" y="3429572"/>
            <a:ext cx="2942844" cy="1699450"/>
            <a:chOff x="7710249" y="3429572"/>
            <a:chExt cx="2942844" cy="1699450"/>
          </a:xfrm>
        </p:grpSpPr>
        <p:sp>
          <p:nvSpPr>
            <p:cNvPr id="44" name="AutoShape 44"/>
            <p:cNvSpPr/>
            <p:nvPr/>
          </p:nvSpPr>
          <p:spPr>
            <a:xfrm>
              <a:off x="7710249" y="3429572"/>
              <a:ext cx="2942844" cy="1699450"/>
            </a:xfrm>
            <a:prstGeom prst="roundRect">
              <a:avLst>
                <a:gd name="adj" fmla="val 19953"/>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5" name="TextBox 45"/>
          <p:cNvSpPr txBox="1"/>
          <p:nvPr/>
        </p:nvSpPr>
        <p:spPr>
          <a:xfrm>
            <a:off x="1645039" y="3909822"/>
            <a:ext cx="2619375" cy="1219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根据企业产品或服务的特点，确定目标客户群体，包括行业、企业规模、地域等方面的特征。</a:t>
            </a:r>
          </a:p>
        </p:txBody>
      </p:sp>
      <p:sp>
        <p:nvSpPr>
          <p:cNvPr id="46" name="TextBox 46"/>
          <p:cNvSpPr txBox="1"/>
          <p:nvPr/>
        </p:nvSpPr>
        <p:spPr>
          <a:xfrm>
            <a:off x="4757904" y="3802476"/>
            <a:ext cx="2619375" cy="1219200"/>
          </a:xfrm>
          <a:prstGeom prst="rect">
            <a:avLst/>
          </a:prstGeom>
        </p:spPr>
        <p:txBody>
          <a:bodyPr vert="horz" wrap="square" lIns="95250" tIns="95250" rIns="47625" bIns="952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通过市场调研和数据分析，深入了解目标客户的需求、偏好和购买行为，为制定营销策略提供依据。</a:t>
            </a:r>
          </a:p>
        </p:txBody>
      </p:sp>
      <p:sp>
        <p:nvSpPr>
          <p:cNvPr id="47" name="TextBox 47"/>
          <p:cNvSpPr txBox="1"/>
          <p:nvPr/>
        </p:nvSpPr>
        <p:spPr>
          <a:xfrm>
            <a:off x="7828464" y="3909822"/>
            <a:ext cx="2662490" cy="12192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根据客户对企业的贡献度、忠诚度、潜在价值等因素，对客户进行评估和分类，确定重点关注和开发的大客户。</a:t>
            </a:r>
          </a:p>
        </p:txBody>
      </p:sp>
      <p:sp>
        <p:nvSpPr>
          <p:cNvPr id="48" name="TextBox 48"/>
          <p:cNvSpPr txBox="1"/>
          <p:nvPr/>
        </p:nvSpPr>
        <p:spPr>
          <a:xfrm>
            <a:off x="164503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确定目标客户群体</a:t>
            </a:r>
          </a:p>
        </p:txBody>
      </p:sp>
      <p:sp>
        <p:nvSpPr>
          <p:cNvPr id="49" name="TextBox 49"/>
          <p:cNvSpPr txBox="1"/>
          <p:nvPr/>
        </p:nvSpPr>
        <p:spPr>
          <a:xfrm>
            <a:off x="4757600" y="3350143"/>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分析客户需求</a:t>
            </a:r>
          </a:p>
        </p:txBody>
      </p:sp>
      <p:sp>
        <p:nvSpPr>
          <p:cNvPr id="50" name="TextBox 50"/>
          <p:cNvSpPr txBox="1"/>
          <p:nvPr/>
        </p:nvSpPr>
        <p:spPr>
          <a:xfrm>
            <a:off x="787157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评估客户价值</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针对大客户的特殊需求，提供个性化的产品或服务定制方案，满足客户的独特需求。</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个性化产品定制</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2524" r="12524"/>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高品质服务保障</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4941" r="14941"/>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增值服务提供</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524" r="1252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提供高品质的服务保障，包括售前咨询、售中支持和售后服务等，提升客户满意度和忠诚度。</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根据客户需求，提供增值服务如培训、技术支持、市场策划等，增加客户黏性。</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产品与服务策略</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价格优惠措施</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针对大客户提供价格优惠措施，如折扣、返点等，降低客户购买成本，提高客户购买意愿。</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竞争定价策略</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根据市场竞争状况和客户心理预期，制定合理的竞争定价策略，保持价格竞争力。</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灵活定价机制</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根据大客户的购买量、合作期限、付款方式等因素，制定灵活的定价机制，实现价格与价值的匹配。</a:t>
            </a:r>
          </a:p>
        </p:txBody>
      </p:sp>
      <p:pic>
        <p:nvPicPr>
          <p:cNvPr id="10" name="Picture 10"/>
          <p:cNvPicPr>
            <a:picLocks noChangeAspect="1"/>
          </p:cNvPicPr>
          <p:nvPr/>
        </p:nvPicPr>
        <p:blipFill>
          <a:blip r:embed="rId2"/>
          <a:srcRect l="21875" r="21875"/>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价格策略</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439" r="439"/>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利用多种渠道如直销、代理商、电商平台等拓展大客户市场，提高市场覆盖率和品牌影响力。</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多渠道拓展</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对渠道进行优化管理，包括渠道选择、渠道激励、渠道冲突解决等，确保渠道畅通和高效运作。</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渠道优化管理</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建立和维护良好的客户关系网络，通过定期拜访、沟通交流、活动举办等方式增进客户感情和信任度。</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客户关系维护</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渠道策略</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04</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大客户营销团队建设与管理</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t="833" b="833"/>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组建专业、高效的大客户营销团队</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选拔具备专业技能和丰富经验的营销人员，组建一支专业、高效的大客户营销团队，确保团队成员具备大客户开发和维护的能力。</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明确团队成员职责与分工</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根据团队成员的特长和经验，明确各自的职责和分工，确保团队工作的高效运转。</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配备专业的大客户经理</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为大客户提供一对一的专业服务，确保大客户的满意度和忠诚度。</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团队组建与人员配置</a:t>
              </a:r>
            </a:p>
          </p:txBody>
        </p:sp>
      </p:gr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https://d.book118.com/416105135123010034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5F6"/>
      </a:lt1>
      <a:dk2>
        <a:srgbClr val="410024"/>
      </a:dk2>
      <a:lt2>
        <a:srgbClr val="FFFFFF"/>
      </a:lt2>
      <a:accent1>
        <a:srgbClr val="CD5095"/>
      </a:accent1>
      <a:accent2>
        <a:srgbClr val="EF62B0"/>
      </a:accent2>
      <a:accent3>
        <a:srgbClr val="B7468F"/>
      </a:accent3>
      <a:accent4>
        <a:srgbClr val="9E84D2"/>
      </a:accent4>
      <a:accent5>
        <a:srgbClr val="B59BEB"/>
      </a:accent5>
      <a:accent6>
        <a:srgbClr val="97D5E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116</Paragraphs>
  <Slides>18</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18</vt:i4>
      </vt:variant>
    </vt:vector>
  </HeadingPairs>
  <TitlesOfParts>
    <vt:vector baseType="lpstr" size="23">
      <vt:lpstr>Arial</vt:lpstr>
      <vt:lpstr>Calibri</vt:lpstr>
      <vt:lpstr>微软雅黑</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2024-09-03T18:55:13.062</cp:lastPrinted>
  <dcterms:created xsi:type="dcterms:W3CDTF">2024-09-03T10:55:13Z</dcterms:created>
  <dcterms:modified xsi:type="dcterms:W3CDTF">2024-09-03T10:55:15Z</dcterms:modified>
</cp:coreProperties>
</file>