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2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B9CEF03-4070-4BD7-983A-70156AA824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AC4155-179C-4ECF-A5B4-2C01D9F093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4371630-3275-49D2-8CE5-09B09D2175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9DA6BC-1309-4B42-9AAC-BC058526C8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8B22EBC-B919-4C6C-B9EA-2C181DBE6CB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079C25D-F04F-49CA-A298-0FFCC3C7711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B2BD456-7EAD-4823-B53F-E194B508A82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93F455-C347-4A7C-8FA7-A00079D6A5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37577B-D251-41F7-8E41-27DBF0E8A7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470DC3-D0E5-44AC-8DEA-81350AA127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B26C15-85F9-4EE5-B8A4-741D1985DF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9" name="矩形 1">
            <a:extLst>
              <a:ext uri="{FF2B5EF4-FFF2-40B4-BE49-F238E27FC236}">
                <a16:creationId xmlns:a16="http://schemas.microsoft.com/office/drawing/2014/main" id="{991E3A09-94D5-95DA-A09D-D6790948C4B9}"/>
              </a:ext>
            </a:extLst>
          </p:cNvPr>
          <p:cNvSpPr/>
          <p:nvPr userDrawn="1"/>
        </p:nvSpPr>
        <p:spPr>
          <a:xfrm>
            <a:off x="0" y="2438436"/>
            <a:ext cx="12192000" cy="2657416"/>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460611" y="3015568"/>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cxnSp>
        <p:nvCxnSpPr>
          <p:cNvPr id="12" name="直接连接符 5">
            <a:extLst>
              <a:ext uri="{FF2B5EF4-FFF2-40B4-BE49-F238E27FC236}">
                <a16:creationId xmlns:a16="http://schemas.microsoft.com/office/drawing/2014/main" id="{33D14092-9CB7-5660-78A9-45F165867C4A}"/>
              </a:ext>
            </a:extLst>
          </p:cNvPr>
          <p:cNvCxnSpPr/>
          <p:nvPr userDrawn="1"/>
        </p:nvCxnSpPr>
        <p:spPr>
          <a:xfrm flipH="1">
            <a:off x="2111556" y="2939642"/>
            <a:ext cx="0" cy="1360019"/>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2580049" y="3359047"/>
            <a:ext cx="909880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4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ur="5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dur="5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5" name="直角三角形 6">
            <a:extLst>
              <a:ext uri="{FF2B5EF4-FFF2-40B4-BE49-F238E27FC236}">
                <a16:creationId xmlns:a16="http://schemas.microsoft.com/office/drawing/2014/main" id="{DE6DAEAD-84DF-C840-F723-F590C143A1D6}"/>
              </a:ext>
            </a:extLst>
          </p:cNvPr>
          <p:cNvSpPr/>
          <p:nvPr userDrawn="1"/>
        </p:nvSpPr>
        <p:spPr>
          <a:xfrm>
            <a:off x="-3175" y="-12700"/>
            <a:ext cx="12228830" cy="6883400"/>
          </a:xfrm>
          <a:prstGeom prst="rtTriangl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 name="object 8">
            <a:extLst>
              <a:ext uri="{FF2B5EF4-FFF2-40B4-BE49-F238E27FC236}">
                <a16:creationId xmlns:a16="http://schemas.microsoft.com/office/drawing/2014/main" id="{6E309751-36AF-CC0F-7B03-E300DF928F43}"/>
              </a:ext>
            </a:extLst>
          </p:cNvPr>
          <p:cNvSpPr txBox="1"/>
          <p:nvPr userDrawn="1"/>
        </p:nvSpPr>
        <p:spPr>
          <a:xfrm>
            <a:off x="826896" y="3665435"/>
            <a:ext cx="5734473" cy="1494426"/>
          </a:xfrm>
          <a:prstGeom prst="rect">
            <a:avLst/>
          </a:prstGeom>
        </p:spPr>
        <p:txBody>
          <a:bodyPr vert="horz" wrap="square" lIns="0" tIns="16933"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933" marR="0" lvl="0" indent="0" algn="l" defTabSz="1219170" rtl="0" eaLnBrk="1" fontAlgn="auto" latinLnBrk="0" hangingPunct="1">
              <a:lnSpc>
                <a:spcPct val="100000"/>
              </a:lnSpc>
              <a:spcBef>
                <a:spcPts val="133"/>
              </a:spcBef>
              <a:spcAft>
                <a:spcPct val="0"/>
              </a:spcAft>
              <a:buClrTx/>
              <a:buSzTx/>
              <a:buFontTx/>
              <a:buNone/>
              <a:defRPr/>
            </a:pPr>
            <a:r>
              <a:rPr kumimoji="0" lang="zh-CN" altLang="en-US" sz="9600" b="0" i="0" u="none" strike="noStrike" kern="1200" cap="none" spc="-2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Britannic Bold"/>
              </a:rPr>
              <a:t>谢谢观看</a:t>
            </a:r>
            <a:endParaRPr kumimoji="0" sz="96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Britannic Bold"/>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75733" y="274320"/>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5" name="组合 87">
            <a:extLst>
              <a:ext uri="{FF2B5EF4-FFF2-40B4-BE49-F238E27FC236}">
                <a16:creationId xmlns:a16="http://schemas.microsoft.com/office/drawing/2014/main" id="{7CD9F9A0-1BAA-B2C0-2308-BFBB8B612CBD}"/>
              </a:ext>
            </a:extLst>
          </p:cNvPr>
          <p:cNvGrpSpPr/>
          <p:nvPr userDrawn="1"/>
        </p:nvGrpSpPr>
        <p:grpSpPr>
          <a:xfrm>
            <a:off x="277962" y="337417"/>
            <a:ext cx="263341" cy="395013"/>
            <a:chOff x="5284519" y="1508166"/>
            <a:chExt cx="213756" cy="427512"/>
          </a:xfrm>
        </p:grpSpPr>
        <p:cxnSp>
          <p:nvCxnSpPr>
            <p:cNvPr id="7" name="直接连接符 88">
              <a:extLst>
                <a:ext uri="{FF2B5EF4-FFF2-40B4-BE49-F238E27FC236}">
                  <a16:creationId xmlns:a16="http://schemas.microsoft.com/office/drawing/2014/main" id="{65C46A35-DDED-6ACA-5520-BC201280C5CE}"/>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8" name="直接连接符 89">
              <a:extLst>
                <a:ext uri="{FF2B5EF4-FFF2-40B4-BE49-F238E27FC236}">
                  <a16:creationId xmlns:a16="http://schemas.microsoft.com/office/drawing/2014/main" id="{F1EFB464-763F-50A8-1E3C-144903E4B393}"/>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0" name="直接连接符 3">
            <a:extLst>
              <a:ext uri="{FF2B5EF4-FFF2-40B4-BE49-F238E27FC236}">
                <a16:creationId xmlns:a16="http://schemas.microsoft.com/office/drawing/2014/main" id="{1E40E55D-9A81-C638-800A-E72784991325}"/>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16463"/>
            <a:ext cx="3307873" cy="3198157"/>
            <a:chOff x="679641" y="1792943"/>
            <a:chExt cx="3307873" cy="3198157"/>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pic>
          <p:nvPicPr>
            <p:cNvPr id="55" name="Picture 4" descr="d:\users\administrator\appdata\roaming\360se6\User Data\temp\9279051_094912394000_2.jpg">
              <a:extLst>
                <a:ext uri="{FF2B5EF4-FFF2-40B4-BE49-F238E27FC236}">
                  <a16:creationId xmlns:a16="http://schemas.microsoft.com/office/drawing/2014/main" id="{A247AC10-0CB0-4617-8685-0A413B258813}"/>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1895363" y="1792943"/>
              <a:ext cx="1032344" cy="7489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6" name="Picture 4" descr="d:\users\administrator\appdata\roaming\360se6\User Data\temp\9279051_094912394000_2.jpg">
              <a:extLst>
                <a:ext uri="{FF2B5EF4-FFF2-40B4-BE49-F238E27FC236}">
                  <a16:creationId xmlns:a16="http://schemas.microsoft.com/office/drawing/2014/main" id="{AA357F51-3D2E-2A37-715F-BF6F8DA79356}"/>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2955170" y="3396219"/>
              <a:ext cx="1032344" cy="7489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60" name="图片 61">
              <a:extLst>
                <a:ext uri="{FF2B5EF4-FFF2-40B4-BE49-F238E27FC236}">
                  <a16:creationId xmlns:a16="http://schemas.microsoft.com/office/drawing/2014/main" id="{14E1D772-C73E-1AB1-49A4-13AF2DF70BF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26511" y="4334420"/>
              <a:ext cx="853640" cy="565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图片 61">
              <a:extLst>
                <a:ext uri="{FF2B5EF4-FFF2-40B4-BE49-F238E27FC236}">
                  <a16:creationId xmlns:a16="http://schemas.microsoft.com/office/drawing/2014/main" id="{77F98ED7-1D69-5C71-2DA2-8CEADDB29CA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47835" y="1946556"/>
              <a:ext cx="899313" cy="565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par>
                          <p:cTn id="14" fill="hold" nodeType="afterGroup">
                            <p:stCondLst>
                              <p:cond delay="1000"/>
                            </p:stCondLst>
                            <p:childTnLst>
                              <p:par>
                                <p:cTn id="15" presetID="10" presetClass="entr" presetSubtype="0" dur="5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nodeType="afterGroup">
                            <p:stCondLst>
                              <p:cond delay="1500"/>
                            </p:stCondLst>
                            <p:childTnLst>
                              <p:par>
                                <p:cTn id="19" presetID="22" presetClass="entr" presetSubtype="8" dur="5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14400" y="274320"/>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583620" y="1014217"/>
            <a:ext cx="5709220"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292256" y="1661090"/>
            <a:ext cx="601684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marL="609494" indent="0">
              <a:lnSpc>
                <a:spcPct val="150000"/>
              </a:lnSpc>
              <a:buNone/>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5583620" y="3819674"/>
            <a:ext cx="5709220"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5292256" y="4466547"/>
            <a:ext cx="601684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4" name="Freeform 11">
            <a:extLst>
              <a:ext uri="{FF2B5EF4-FFF2-40B4-BE49-F238E27FC236}">
                <a16:creationId xmlns:a16="http://schemas.microsoft.com/office/drawing/2014/main" id="{89CB7724-A599-F52D-19D0-B3ECC33A19F0}"/>
              </a:ext>
            </a:extLst>
          </p:cNvPr>
          <p:cNvSpPr/>
          <p:nvPr userDrawn="1"/>
        </p:nvSpPr>
        <p:spPr bwMode="auto">
          <a:xfrm>
            <a:off x="4743291" y="97503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877192" y="114505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8" name="Freeform 9">
            <a:extLst>
              <a:ext uri="{FF2B5EF4-FFF2-40B4-BE49-F238E27FC236}">
                <a16:creationId xmlns:a16="http://schemas.microsoft.com/office/drawing/2014/main" id="{84BC3713-C74B-D36C-BC0B-99BAFF3566CE}"/>
              </a:ext>
            </a:extLst>
          </p:cNvPr>
          <p:cNvSpPr/>
          <p:nvPr userDrawn="1"/>
        </p:nvSpPr>
        <p:spPr bwMode="auto">
          <a:xfrm>
            <a:off x="4734564" y="3819674"/>
            <a:ext cx="548966" cy="591317"/>
          </a:xfrm>
          <a:custGeom>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4848460" y="397786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5" name="组合 87">
            <a:extLst>
              <a:ext uri="{FF2B5EF4-FFF2-40B4-BE49-F238E27FC236}">
                <a16:creationId xmlns:a16="http://schemas.microsoft.com/office/drawing/2014/main" id="{9C4CDDB5-37E9-8B9C-3E96-CEC647622AA5}"/>
              </a:ext>
            </a:extLst>
          </p:cNvPr>
          <p:cNvGrpSpPr/>
          <p:nvPr userDrawn="1"/>
        </p:nvGrpSpPr>
        <p:grpSpPr>
          <a:xfrm>
            <a:off x="277962" y="337417"/>
            <a:ext cx="263341" cy="395013"/>
            <a:chOff x="5284519" y="1508166"/>
            <a:chExt cx="213756" cy="427512"/>
          </a:xfrm>
        </p:grpSpPr>
        <p:cxnSp>
          <p:nvCxnSpPr>
            <p:cNvPr id="18" name="直接连接符 88">
              <a:extLst>
                <a:ext uri="{FF2B5EF4-FFF2-40B4-BE49-F238E27FC236}">
                  <a16:creationId xmlns:a16="http://schemas.microsoft.com/office/drawing/2014/main" id="{22C20764-C7B2-5B7C-BD20-D86B1110E7DA}"/>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89">
              <a:extLst>
                <a:ext uri="{FF2B5EF4-FFF2-40B4-BE49-F238E27FC236}">
                  <a16:creationId xmlns:a16="http://schemas.microsoft.com/office/drawing/2014/main" id="{6DDDB4BA-CB3A-C44E-8194-0AA012675498}"/>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20" name="直接连接符 3">
            <a:extLst>
              <a:ext uri="{FF2B5EF4-FFF2-40B4-BE49-F238E27FC236}">
                <a16:creationId xmlns:a16="http://schemas.microsoft.com/office/drawing/2014/main" id="{DE70264A-4EDC-D184-A2C7-42F5E9DB338E}"/>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4FBD7BC9-24FA-9ACA-DAA4-5BED565061F8}"/>
              </a:ext>
            </a:extLst>
          </p:cNvPr>
          <p:cNvGrpSpPr/>
          <p:nvPr userDrawn="1"/>
        </p:nvGrpSpPr>
        <p:grpSpPr>
          <a:xfrm>
            <a:off x="388221" y="1767840"/>
            <a:ext cx="3265805" cy="3674745"/>
            <a:chOff x="388221" y="1767840"/>
            <a:chExt cx="3265805" cy="3674745"/>
          </a:xfrm>
        </p:grpSpPr>
        <p:grpSp>
          <p:nvGrpSpPr>
            <p:cNvPr id="11" name="组合 1">
              <a:extLst>
                <a:ext uri="{FF2B5EF4-FFF2-40B4-BE49-F238E27FC236}">
                  <a16:creationId xmlns:a16="http://schemas.microsoft.com/office/drawing/2014/main" id="{4E412C5F-53F4-78DA-7735-D9DC1C82CD00}"/>
                </a:ext>
              </a:extLst>
            </p:cNvPr>
            <p:cNvGrpSpPr/>
            <p:nvPr userDrawn="1"/>
          </p:nvGrpSpPr>
          <p:grpSpPr>
            <a:xfrm>
              <a:off x="388221" y="1767840"/>
              <a:ext cx="3265805" cy="3674745"/>
              <a:chOff x="2939800" y="1138775"/>
              <a:chExt cx="3285587" cy="3696144"/>
            </a:xfrm>
            <a:solidFill>
              <a:srgbClr val="0067B4"/>
            </a:solidFill>
          </p:grpSpPr>
          <p:sp>
            <p:nvSpPr>
              <p:cNvPr id="12" name="Freeform 5">
                <a:extLst>
                  <a:ext uri="{FF2B5EF4-FFF2-40B4-BE49-F238E27FC236}">
                    <a16:creationId xmlns:a16="http://schemas.microsoft.com/office/drawing/2014/main" id="{6DDCAB94-B82F-F7D4-D9A2-54886BE8EAC5}"/>
                  </a:ext>
                </a:extLst>
              </p:cNvPr>
              <p:cNvSpPr/>
              <p:nvPr/>
            </p:nvSpPr>
            <p:spPr bwMode="auto">
              <a:xfrm rot="19846273">
                <a:off x="4785178" y="1138775"/>
                <a:ext cx="898525" cy="1651000"/>
              </a:xfrm>
              <a:custGeom>
                <a:gdLst>
                  <a:gd name="T0" fmla="*/ 458 w 566"/>
                  <a:gd name="T1" fmla="*/ 264 h 1040"/>
                  <a:gd name="T2" fmla="*/ 206 w 566"/>
                  <a:gd name="T3" fmla="*/ 120 h 1040"/>
                  <a:gd name="T4" fmla="*/ 0 w 566"/>
                  <a:gd name="T5" fmla="*/ 0 h 1040"/>
                  <a:gd name="T6" fmla="*/ 0 w 566"/>
                  <a:gd name="T7" fmla="*/ 0 h 1040"/>
                  <a:gd name="T8" fmla="*/ 10 w 566"/>
                  <a:gd name="T9" fmla="*/ 16 h 1040"/>
                  <a:gd name="T10" fmla="*/ 16 w 566"/>
                  <a:gd name="T11" fmla="*/ 32 h 1040"/>
                  <a:gd name="T12" fmla="*/ 24 w 566"/>
                  <a:gd name="T13" fmla="*/ 52 h 1040"/>
                  <a:gd name="T14" fmla="*/ 30 w 566"/>
                  <a:gd name="T15" fmla="*/ 74 h 1040"/>
                  <a:gd name="T16" fmla="*/ 36 w 566"/>
                  <a:gd name="T17" fmla="*/ 98 h 1040"/>
                  <a:gd name="T18" fmla="*/ 40 w 566"/>
                  <a:gd name="T19" fmla="*/ 124 h 1040"/>
                  <a:gd name="T20" fmla="*/ 42 w 566"/>
                  <a:gd name="T21" fmla="*/ 154 h 1040"/>
                  <a:gd name="T22" fmla="*/ 42 w 566"/>
                  <a:gd name="T23" fmla="*/ 186 h 1040"/>
                  <a:gd name="T24" fmla="*/ 42 w 566"/>
                  <a:gd name="T25" fmla="*/ 186 h 1040"/>
                  <a:gd name="T26" fmla="*/ 42 w 566"/>
                  <a:gd name="T27" fmla="*/ 214 h 1040"/>
                  <a:gd name="T28" fmla="*/ 42 w 566"/>
                  <a:gd name="T29" fmla="*/ 214 h 1040"/>
                  <a:gd name="T30" fmla="*/ 42 w 566"/>
                  <a:gd name="T31" fmla="*/ 626 h 1040"/>
                  <a:gd name="T32" fmla="*/ 42 w 566"/>
                  <a:gd name="T33" fmla="*/ 626 h 1040"/>
                  <a:gd name="T34" fmla="*/ 42 w 566"/>
                  <a:gd name="T35" fmla="*/ 1040 h 1040"/>
                  <a:gd name="T36" fmla="*/ 42 w 566"/>
                  <a:gd name="T37" fmla="*/ 1040 h 1040"/>
                  <a:gd name="T38" fmla="*/ 404 w 566"/>
                  <a:gd name="T39" fmla="*/ 832 h 1040"/>
                  <a:gd name="T40" fmla="*/ 404 w 566"/>
                  <a:gd name="T41" fmla="*/ 832 h 1040"/>
                  <a:gd name="T42" fmla="*/ 424 w 566"/>
                  <a:gd name="T43" fmla="*/ 820 h 1040"/>
                  <a:gd name="T44" fmla="*/ 424 w 566"/>
                  <a:gd name="T45" fmla="*/ 820 h 1040"/>
                  <a:gd name="T46" fmla="*/ 452 w 566"/>
                  <a:gd name="T47" fmla="*/ 802 h 1040"/>
                  <a:gd name="T48" fmla="*/ 478 w 566"/>
                  <a:gd name="T49" fmla="*/ 786 h 1040"/>
                  <a:gd name="T50" fmla="*/ 498 w 566"/>
                  <a:gd name="T51" fmla="*/ 768 h 1040"/>
                  <a:gd name="T52" fmla="*/ 518 w 566"/>
                  <a:gd name="T53" fmla="*/ 752 h 1040"/>
                  <a:gd name="T54" fmla="*/ 532 w 566"/>
                  <a:gd name="T55" fmla="*/ 734 h 1040"/>
                  <a:gd name="T56" fmla="*/ 546 w 566"/>
                  <a:gd name="T57" fmla="*/ 718 h 1040"/>
                  <a:gd name="T58" fmla="*/ 558 w 566"/>
                  <a:gd name="T59" fmla="*/ 702 h 1040"/>
                  <a:gd name="T60" fmla="*/ 566 w 566"/>
                  <a:gd name="T61" fmla="*/ 688 h 1040"/>
                  <a:gd name="T62" fmla="*/ 566 w 566"/>
                  <a:gd name="T63" fmla="*/ 450 h 1040"/>
                  <a:gd name="T64" fmla="*/ 566 w 566"/>
                  <a:gd name="T65" fmla="*/ 450 h 1040"/>
                  <a:gd name="T66" fmla="*/ 564 w 566"/>
                  <a:gd name="T67" fmla="*/ 422 h 1040"/>
                  <a:gd name="T68" fmla="*/ 558 w 566"/>
                  <a:gd name="T69" fmla="*/ 394 h 1040"/>
                  <a:gd name="T70" fmla="*/ 550 w 566"/>
                  <a:gd name="T71" fmla="*/ 368 h 1040"/>
                  <a:gd name="T72" fmla="*/ 538 w 566"/>
                  <a:gd name="T73" fmla="*/ 344 h 1040"/>
                  <a:gd name="T74" fmla="*/ 522 w 566"/>
                  <a:gd name="T75" fmla="*/ 320 h 1040"/>
                  <a:gd name="T76" fmla="*/ 504 w 566"/>
                  <a:gd name="T77" fmla="*/ 300 h 1040"/>
                  <a:gd name="T78" fmla="*/ 482 w 566"/>
                  <a:gd name="T79" fmla="*/ 280 h 1040"/>
                  <a:gd name="T80" fmla="*/ 458 w 566"/>
                  <a:gd name="T81" fmla="*/ 264 h 1040"/>
                  <a:gd name="T82" fmla="*/ 458 w 566"/>
                  <a:gd name="T83" fmla="*/ 264 h 10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6" h="1040">
                    <a:moveTo>
                      <a:pt x="458" y="264"/>
                    </a:moveTo>
                    <a:lnTo>
                      <a:pt x="206" y="120"/>
                    </a:lnTo>
                    <a:lnTo>
                      <a:pt x="0" y="0"/>
                    </a:lnTo>
                    <a:lnTo>
                      <a:pt x="0" y="0"/>
                    </a:lnTo>
                    <a:lnTo>
                      <a:pt x="10" y="16"/>
                    </a:lnTo>
                    <a:lnTo>
                      <a:pt x="16" y="32"/>
                    </a:lnTo>
                    <a:lnTo>
                      <a:pt x="24" y="52"/>
                    </a:lnTo>
                    <a:lnTo>
                      <a:pt x="30" y="74"/>
                    </a:lnTo>
                    <a:lnTo>
                      <a:pt x="36" y="98"/>
                    </a:lnTo>
                    <a:lnTo>
                      <a:pt x="40" y="124"/>
                    </a:lnTo>
                    <a:lnTo>
                      <a:pt x="42" y="154"/>
                    </a:lnTo>
                    <a:lnTo>
                      <a:pt x="42" y="186"/>
                    </a:lnTo>
                    <a:lnTo>
                      <a:pt x="42" y="186"/>
                    </a:lnTo>
                    <a:lnTo>
                      <a:pt x="42" y="214"/>
                    </a:lnTo>
                    <a:lnTo>
                      <a:pt x="42" y="214"/>
                    </a:lnTo>
                    <a:lnTo>
                      <a:pt x="42" y="626"/>
                    </a:lnTo>
                    <a:lnTo>
                      <a:pt x="42" y="626"/>
                    </a:lnTo>
                    <a:lnTo>
                      <a:pt x="42" y="1040"/>
                    </a:lnTo>
                    <a:lnTo>
                      <a:pt x="42" y="1040"/>
                    </a:lnTo>
                    <a:lnTo>
                      <a:pt x="404" y="832"/>
                    </a:lnTo>
                    <a:lnTo>
                      <a:pt x="404" y="832"/>
                    </a:lnTo>
                    <a:lnTo>
                      <a:pt x="424" y="820"/>
                    </a:lnTo>
                    <a:lnTo>
                      <a:pt x="424" y="820"/>
                    </a:lnTo>
                    <a:lnTo>
                      <a:pt x="452" y="802"/>
                    </a:lnTo>
                    <a:lnTo>
                      <a:pt x="478" y="786"/>
                    </a:lnTo>
                    <a:lnTo>
                      <a:pt x="498" y="768"/>
                    </a:lnTo>
                    <a:lnTo>
                      <a:pt x="518" y="752"/>
                    </a:lnTo>
                    <a:lnTo>
                      <a:pt x="532" y="734"/>
                    </a:lnTo>
                    <a:lnTo>
                      <a:pt x="546" y="718"/>
                    </a:lnTo>
                    <a:lnTo>
                      <a:pt x="558" y="702"/>
                    </a:lnTo>
                    <a:lnTo>
                      <a:pt x="566" y="688"/>
                    </a:lnTo>
                    <a:lnTo>
                      <a:pt x="566" y="450"/>
                    </a:lnTo>
                    <a:lnTo>
                      <a:pt x="566" y="450"/>
                    </a:lnTo>
                    <a:lnTo>
                      <a:pt x="564" y="422"/>
                    </a:lnTo>
                    <a:lnTo>
                      <a:pt x="558" y="394"/>
                    </a:lnTo>
                    <a:lnTo>
                      <a:pt x="550" y="368"/>
                    </a:lnTo>
                    <a:lnTo>
                      <a:pt x="538" y="344"/>
                    </a:lnTo>
                    <a:lnTo>
                      <a:pt x="522" y="320"/>
                    </a:lnTo>
                    <a:lnTo>
                      <a:pt x="504" y="300"/>
                    </a:lnTo>
                    <a:lnTo>
                      <a:pt x="482" y="280"/>
                    </a:lnTo>
                    <a:lnTo>
                      <a:pt x="458" y="264"/>
                    </a:lnTo>
                    <a:lnTo>
                      <a:pt x="458" y="264"/>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23A5CA"/>
                  </a:solidFill>
                  <a:cs typeface="+mn-ea"/>
                  <a:sym typeface="+mn-lt"/>
                </a:endParaRPr>
              </a:p>
            </p:txBody>
          </p:sp>
          <p:sp>
            <p:nvSpPr>
              <p:cNvPr id="13" name="Freeform 6">
                <a:extLst>
                  <a:ext uri="{FF2B5EF4-FFF2-40B4-BE49-F238E27FC236}">
                    <a16:creationId xmlns:a16="http://schemas.microsoft.com/office/drawing/2014/main" id="{D1F28272-536E-7675-511D-747E9EC3B5B5}"/>
                  </a:ext>
                </a:extLst>
              </p:cNvPr>
              <p:cNvSpPr/>
              <p:nvPr/>
            </p:nvSpPr>
            <p:spPr bwMode="auto">
              <a:xfrm rot="19846273">
                <a:off x="4510544" y="3218059"/>
                <a:ext cx="1476375" cy="1231900"/>
              </a:xfrm>
              <a:custGeom>
                <a:gdLst>
                  <a:gd name="T0" fmla="*/ 744 w 930"/>
                  <a:gd name="T1" fmla="*/ 426 h 776"/>
                  <a:gd name="T2" fmla="*/ 744 w 930"/>
                  <a:gd name="T3" fmla="*/ 426 h 776"/>
                  <a:gd name="T4" fmla="*/ 716 w 930"/>
                  <a:gd name="T5" fmla="*/ 410 h 776"/>
                  <a:gd name="T6" fmla="*/ 716 w 930"/>
                  <a:gd name="T7" fmla="*/ 410 h 776"/>
                  <a:gd name="T8" fmla="*/ 360 w 930"/>
                  <a:gd name="T9" fmla="*/ 206 h 776"/>
                  <a:gd name="T10" fmla="*/ 360 w 930"/>
                  <a:gd name="T11" fmla="*/ 206 h 776"/>
                  <a:gd name="T12" fmla="*/ 0 w 930"/>
                  <a:gd name="T13" fmla="*/ 0 h 776"/>
                  <a:gd name="T14" fmla="*/ 0 w 930"/>
                  <a:gd name="T15" fmla="*/ 0 h 776"/>
                  <a:gd name="T16" fmla="*/ 0 w 930"/>
                  <a:gd name="T17" fmla="*/ 412 h 776"/>
                  <a:gd name="T18" fmla="*/ 0 w 930"/>
                  <a:gd name="T19" fmla="*/ 412 h 776"/>
                  <a:gd name="T20" fmla="*/ 0 w 930"/>
                  <a:gd name="T21" fmla="*/ 442 h 776"/>
                  <a:gd name="T22" fmla="*/ 0 w 930"/>
                  <a:gd name="T23" fmla="*/ 442 h 776"/>
                  <a:gd name="T24" fmla="*/ 2 w 930"/>
                  <a:gd name="T25" fmla="*/ 472 h 776"/>
                  <a:gd name="T26" fmla="*/ 4 w 930"/>
                  <a:gd name="T27" fmla="*/ 502 h 776"/>
                  <a:gd name="T28" fmla="*/ 8 w 930"/>
                  <a:gd name="T29" fmla="*/ 528 h 776"/>
                  <a:gd name="T30" fmla="*/ 14 w 930"/>
                  <a:gd name="T31" fmla="*/ 552 h 776"/>
                  <a:gd name="T32" fmla="*/ 20 w 930"/>
                  <a:gd name="T33" fmla="*/ 574 h 776"/>
                  <a:gd name="T34" fmla="*/ 26 w 930"/>
                  <a:gd name="T35" fmla="*/ 594 h 776"/>
                  <a:gd name="T36" fmla="*/ 34 w 930"/>
                  <a:gd name="T37" fmla="*/ 610 h 776"/>
                  <a:gd name="T38" fmla="*/ 42 w 930"/>
                  <a:gd name="T39" fmla="*/ 626 h 776"/>
                  <a:gd name="T40" fmla="*/ 254 w 930"/>
                  <a:gd name="T41" fmla="*/ 748 h 776"/>
                  <a:gd name="T42" fmla="*/ 254 w 930"/>
                  <a:gd name="T43" fmla="*/ 748 h 776"/>
                  <a:gd name="T44" fmla="*/ 280 w 930"/>
                  <a:gd name="T45" fmla="*/ 760 h 776"/>
                  <a:gd name="T46" fmla="*/ 306 w 930"/>
                  <a:gd name="T47" fmla="*/ 770 h 776"/>
                  <a:gd name="T48" fmla="*/ 332 w 930"/>
                  <a:gd name="T49" fmla="*/ 774 h 776"/>
                  <a:gd name="T50" fmla="*/ 360 w 930"/>
                  <a:gd name="T51" fmla="*/ 776 h 776"/>
                  <a:gd name="T52" fmla="*/ 388 w 930"/>
                  <a:gd name="T53" fmla="*/ 774 h 776"/>
                  <a:gd name="T54" fmla="*/ 416 w 930"/>
                  <a:gd name="T55" fmla="*/ 770 h 776"/>
                  <a:gd name="T56" fmla="*/ 442 w 930"/>
                  <a:gd name="T57" fmla="*/ 760 h 776"/>
                  <a:gd name="T58" fmla="*/ 468 w 930"/>
                  <a:gd name="T59" fmla="*/ 748 h 776"/>
                  <a:gd name="T60" fmla="*/ 716 w 930"/>
                  <a:gd name="T61" fmla="*/ 604 h 776"/>
                  <a:gd name="T62" fmla="*/ 930 w 930"/>
                  <a:gd name="T63" fmla="*/ 480 h 776"/>
                  <a:gd name="T64" fmla="*/ 930 w 930"/>
                  <a:gd name="T65" fmla="*/ 480 h 776"/>
                  <a:gd name="T66" fmla="*/ 914 w 930"/>
                  <a:gd name="T67" fmla="*/ 480 h 776"/>
                  <a:gd name="T68" fmla="*/ 894 w 930"/>
                  <a:gd name="T69" fmla="*/ 480 h 776"/>
                  <a:gd name="T70" fmla="*/ 872 w 930"/>
                  <a:gd name="T71" fmla="*/ 476 h 776"/>
                  <a:gd name="T72" fmla="*/ 850 w 930"/>
                  <a:gd name="T73" fmla="*/ 472 h 776"/>
                  <a:gd name="T74" fmla="*/ 826 w 930"/>
                  <a:gd name="T75" fmla="*/ 464 h 776"/>
                  <a:gd name="T76" fmla="*/ 800 w 930"/>
                  <a:gd name="T77" fmla="*/ 454 h 776"/>
                  <a:gd name="T78" fmla="*/ 772 w 930"/>
                  <a:gd name="T79" fmla="*/ 442 h 776"/>
                  <a:gd name="T80" fmla="*/ 744 w 930"/>
                  <a:gd name="T81" fmla="*/ 426 h 776"/>
                  <a:gd name="T82" fmla="*/ 744 w 930"/>
                  <a:gd name="T83" fmla="*/ 426 h 7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776">
                    <a:moveTo>
                      <a:pt x="744" y="426"/>
                    </a:moveTo>
                    <a:lnTo>
                      <a:pt x="744" y="426"/>
                    </a:lnTo>
                    <a:lnTo>
                      <a:pt x="716" y="410"/>
                    </a:lnTo>
                    <a:lnTo>
                      <a:pt x="716" y="410"/>
                    </a:lnTo>
                    <a:lnTo>
                      <a:pt x="360" y="206"/>
                    </a:lnTo>
                    <a:lnTo>
                      <a:pt x="360" y="206"/>
                    </a:lnTo>
                    <a:lnTo>
                      <a:pt x="0" y="0"/>
                    </a:lnTo>
                    <a:lnTo>
                      <a:pt x="0" y="0"/>
                    </a:lnTo>
                    <a:lnTo>
                      <a:pt x="0" y="412"/>
                    </a:lnTo>
                    <a:lnTo>
                      <a:pt x="0" y="412"/>
                    </a:lnTo>
                    <a:lnTo>
                      <a:pt x="0" y="442"/>
                    </a:lnTo>
                    <a:lnTo>
                      <a:pt x="0" y="442"/>
                    </a:lnTo>
                    <a:lnTo>
                      <a:pt x="2" y="472"/>
                    </a:lnTo>
                    <a:lnTo>
                      <a:pt x="4" y="502"/>
                    </a:lnTo>
                    <a:lnTo>
                      <a:pt x="8" y="528"/>
                    </a:lnTo>
                    <a:lnTo>
                      <a:pt x="14" y="552"/>
                    </a:lnTo>
                    <a:lnTo>
                      <a:pt x="20" y="574"/>
                    </a:lnTo>
                    <a:lnTo>
                      <a:pt x="26" y="594"/>
                    </a:lnTo>
                    <a:lnTo>
                      <a:pt x="34" y="610"/>
                    </a:lnTo>
                    <a:lnTo>
                      <a:pt x="42" y="626"/>
                    </a:lnTo>
                    <a:lnTo>
                      <a:pt x="254" y="748"/>
                    </a:lnTo>
                    <a:lnTo>
                      <a:pt x="254" y="748"/>
                    </a:lnTo>
                    <a:lnTo>
                      <a:pt x="280" y="760"/>
                    </a:lnTo>
                    <a:lnTo>
                      <a:pt x="306" y="770"/>
                    </a:lnTo>
                    <a:lnTo>
                      <a:pt x="332" y="774"/>
                    </a:lnTo>
                    <a:lnTo>
                      <a:pt x="360" y="776"/>
                    </a:lnTo>
                    <a:lnTo>
                      <a:pt x="388" y="774"/>
                    </a:lnTo>
                    <a:lnTo>
                      <a:pt x="416" y="770"/>
                    </a:lnTo>
                    <a:lnTo>
                      <a:pt x="442" y="760"/>
                    </a:lnTo>
                    <a:lnTo>
                      <a:pt x="468" y="748"/>
                    </a:lnTo>
                    <a:lnTo>
                      <a:pt x="716" y="604"/>
                    </a:lnTo>
                    <a:lnTo>
                      <a:pt x="930" y="480"/>
                    </a:lnTo>
                    <a:lnTo>
                      <a:pt x="930" y="480"/>
                    </a:lnTo>
                    <a:lnTo>
                      <a:pt x="914" y="480"/>
                    </a:lnTo>
                    <a:lnTo>
                      <a:pt x="894" y="480"/>
                    </a:lnTo>
                    <a:lnTo>
                      <a:pt x="872" y="476"/>
                    </a:lnTo>
                    <a:lnTo>
                      <a:pt x="850" y="472"/>
                    </a:lnTo>
                    <a:lnTo>
                      <a:pt x="826" y="464"/>
                    </a:lnTo>
                    <a:lnTo>
                      <a:pt x="800" y="454"/>
                    </a:lnTo>
                    <a:lnTo>
                      <a:pt x="772" y="442"/>
                    </a:lnTo>
                    <a:lnTo>
                      <a:pt x="744" y="426"/>
                    </a:lnTo>
                    <a:lnTo>
                      <a:pt x="744" y="426"/>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4" name="Freeform 7">
                <a:extLst>
                  <a:ext uri="{FF2B5EF4-FFF2-40B4-BE49-F238E27FC236}">
                    <a16:creationId xmlns:a16="http://schemas.microsoft.com/office/drawing/2014/main" id="{2E26A003-CC46-344A-FAA5-E13222CF1D9D}"/>
                  </a:ext>
                </a:extLst>
              </p:cNvPr>
              <p:cNvSpPr/>
              <p:nvPr/>
            </p:nvSpPr>
            <p:spPr bwMode="auto">
              <a:xfrm rot="19846273">
                <a:off x="4828387" y="2336949"/>
                <a:ext cx="1397000" cy="1320800"/>
              </a:xfrm>
              <a:custGeom>
                <a:gdLst>
                  <a:gd name="T0" fmla="*/ 738 w 880"/>
                  <a:gd name="T1" fmla="*/ 132 h 832"/>
                  <a:gd name="T2" fmla="*/ 738 w 880"/>
                  <a:gd name="T3" fmla="*/ 132 h 832"/>
                  <a:gd name="T4" fmla="*/ 718 w 880"/>
                  <a:gd name="T5" fmla="*/ 144 h 832"/>
                  <a:gd name="T6" fmla="*/ 718 w 880"/>
                  <a:gd name="T7" fmla="*/ 144 h 832"/>
                  <a:gd name="T8" fmla="*/ 356 w 880"/>
                  <a:gd name="T9" fmla="*/ 352 h 832"/>
                  <a:gd name="T10" fmla="*/ 356 w 880"/>
                  <a:gd name="T11" fmla="*/ 352 h 832"/>
                  <a:gd name="T12" fmla="*/ 0 w 880"/>
                  <a:gd name="T13" fmla="*/ 558 h 832"/>
                  <a:gd name="T14" fmla="*/ 0 w 880"/>
                  <a:gd name="T15" fmla="*/ 558 h 832"/>
                  <a:gd name="T16" fmla="*/ 356 w 880"/>
                  <a:gd name="T17" fmla="*/ 762 h 832"/>
                  <a:gd name="T18" fmla="*/ 356 w 880"/>
                  <a:gd name="T19" fmla="*/ 762 h 832"/>
                  <a:gd name="T20" fmla="*/ 384 w 880"/>
                  <a:gd name="T21" fmla="*/ 778 h 832"/>
                  <a:gd name="T22" fmla="*/ 384 w 880"/>
                  <a:gd name="T23" fmla="*/ 778 h 832"/>
                  <a:gd name="T24" fmla="*/ 412 w 880"/>
                  <a:gd name="T25" fmla="*/ 794 h 832"/>
                  <a:gd name="T26" fmla="*/ 440 w 880"/>
                  <a:gd name="T27" fmla="*/ 806 h 832"/>
                  <a:gd name="T28" fmla="*/ 466 w 880"/>
                  <a:gd name="T29" fmla="*/ 816 h 832"/>
                  <a:gd name="T30" fmla="*/ 490 w 880"/>
                  <a:gd name="T31" fmla="*/ 824 h 832"/>
                  <a:gd name="T32" fmla="*/ 512 w 880"/>
                  <a:gd name="T33" fmla="*/ 828 h 832"/>
                  <a:gd name="T34" fmla="*/ 534 w 880"/>
                  <a:gd name="T35" fmla="*/ 832 h 832"/>
                  <a:gd name="T36" fmla="*/ 554 w 880"/>
                  <a:gd name="T37" fmla="*/ 832 h 832"/>
                  <a:gd name="T38" fmla="*/ 570 w 880"/>
                  <a:gd name="T39" fmla="*/ 832 h 832"/>
                  <a:gd name="T40" fmla="*/ 772 w 880"/>
                  <a:gd name="T41" fmla="*/ 716 h 832"/>
                  <a:gd name="T42" fmla="*/ 772 w 880"/>
                  <a:gd name="T43" fmla="*/ 716 h 832"/>
                  <a:gd name="T44" fmla="*/ 796 w 880"/>
                  <a:gd name="T45" fmla="*/ 700 h 832"/>
                  <a:gd name="T46" fmla="*/ 818 w 880"/>
                  <a:gd name="T47" fmla="*/ 682 h 832"/>
                  <a:gd name="T48" fmla="*/ 836 w 880"/>
                  <a:gd name="T49" fmla="*/ 660 h 832"/>
                  <a:gd name="T50" fmla="*/ 852 w 880"/>
                  <a:gd name="T51" fmla="*/ 638 h 832"/>
                  <a:gd name="T52" fmla="*/ 864 w 880"/>
                  <a:gd name="T53" fmla="*/ 612 h 832"/>
                  <a:gd name="T54" fmla="*/ 872 w 880"/>
                  <a:gd name="T55" fmla="*/ 586 h 832"/>
                  <a:gd name="T56" fmla="*/ 878 w 880"/>
                  <a:gd name="T57" fmla="*/ 558 h 832"/>
                  <a:gd name="T58" fmla="*/ 880 w 880"/>
                  <a:gd name="T59" fmla="*/ 530 h 832"/>
                  <a:gd name="T60" fmla="*/ 880 w 880"/>
                  <a:gd name="T61" fmla="*/ 236 h 832"/>
                  <a:gd name="T62" fmla="*/ 880 w 880"/>
                  <a:gd name="T63" fmla="*/ 0 h 832"/>
                  <a:gd name="T64" fmla="*/ 880 w 880"/>
                  <a:gd name="T65" fmla="*/ 0 h 832"/>
                  <a:gd name="T66" fmla="*/ 872 w 880"/>
                  <a:gd name="T67" fmla="*/ 14 h 832"/>
                  <a:gd name="T68" fmla="*/ 860 w 880"/>
                  <a:gd name="T69" fmla="*/ 30 h 832"/>
                  <a:gd name="T70" fmla="*/ 846 w 880"/>
                  <a:gd name="T71" fmla="*/ 46 h 832"/>
                  <a:gd name="T72" fmla="*/ 832 w 880"/>
                  <a:gd name="T73" fmla="*/ 64 h 832"/>
                  <a:gd name="T74" fmla="*/ 812 w 880"/>
                  <a:gd name="T75" fmla="*/ 80 h 832"/>
                  <a:gd name="T76" fmla="*/ 792 w 880"/>
                  <a:gd name="T77" fmla="*/ 98 h 832"/>
                  <a:gd name="T78" fmla="*/ 766 w 880"/>
                  <a:gd name="T79" fmla="*/ 114 h 832"/>
                  <a:gd name="T80" fmla="*/ 738 w 880"/>
                  <a:gd name="T81" fmla="*/ 132 h 832"/>
                  <a:gd name="T82" fmla="*/ 738 w 880"/>
                  <a:gd name="T83" fmla="*/ 132 h 83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0" h="832">
                    <a:moveTo>
                      <a:pt x="738" y="132"/>
                    </a:moveTo>
                    <a:lnTo>
                      <a:pt x="738" y="132"/>
                    </a:lnTo>
                    <a:lnTo>
                      <a:pt x="718" y="144"/>
                    </a:lnTo>
                    <a:lnTo>
                      <a:pt x="718" y="144"/>
                    </a:lnTo>
                    <a:lnTo>
                      <a:pt x="356" y="352"/>
                    </a:lnTo>
                    <a:lnTo>
                      <a:pt x="356" y="352"/>
                    </a:lnTo>
                    <a:lnTo>
                      <a:pt x="0" y="558"/>
                    </a:lnTo>
                    <a:lnTo>
                      <a:pt x="0" y="558"/>
                    </a:lnTo>
                    <a:lnTo>
                      <a:pt x="356" y="762"/>
                    </a:lnTo>
                    <a:lnTo>
                      <a:pt x="356" y="762"/>
                    </a:lnTo>
                    <a:lnTo>
                      <a:pt x="384" y="778"/>
                    </a:lnTo>
                    <a:lnTo>
                      <a:pt x="384" y="778"/>
                    </a:lnTo>
                    <a:lnTo>
                      <a:pt x="412" y="794"/>
                    </a:lnTo>
                    <a:lnTo>
                      <a:pt x="440" y="806"/>
                    </a:lnTo>
                    <a:lnTo>
                      <a:pt x="466" y="816"/>
                    </a:lnTo>
                    <a:lnTo>
                      <a:pt x="490" y="824"/>
                    </a:lnTo>
                    <a:lnTo>
                      <a:pt x="512" y="828"/>
                    </a:lnTo>
                    <a:lnTo>
                      <a:pt x="534" y="832"/>
                    </a:lnTo>
                    <a:lnTo>
                      <a:pt x="554" y="832"/>
                    </a:lnTo>
                    <a:lnTo>
                      <a:pt x="570" y="832"/>
                    </a:lnTo>
                    <a:lnTo>
                      <a:pt x="772" y="716"/>
                    </a:lnTo>
                    <a:lnTo>
                      <a:pt x="772" y="716"/>
                    </a:lnTo>
                    <a:lnTo>
                      <a:pt x="796" y="700"/>
                    </a:lnTo>
                    <a:lnTo>
                      <a:pt x="818" y="682"/>
                    </a:lnTo>
                    <a:lnTo>
                      <a:pt x="836" y="660"/>
                    </a:lnTo>
                    <a:lnTo>
                      <a:pt x="852" y="638"/>
                    </a:lnTo>
                    <a:lnTo>
                      <a:pt x="864" y="612"/>
                    </a:lnTo>
                    <a:lnTo>
                      <a:pt x="872" y="586"/>
                    </a:lnTo>
                    <a:lnTo>
                      <a:pt x="878" y="558"/>
                    </a:lnTo>
                    <a:lnTo>
                      <a:pt x="880" y="530"/>
                    </a:lnTo>
                    <a:lnTo>
                      <a:pt x="880" y="236"/>
                    </a:lnTo>
                    <a:lnTo>
                      <a:pt x="880" y="0"/>
                    </a:lnTo>
                    <a:lnTo>
                      <a:pt x="880" y="0"/>
                    </a:lnTo>
                    <a:lnTo>
                      <a:pt x="872" y="14"/>
                    </a:lnTo>
                    <a:lnTo>
                      <a:pt x="860" y="30"/>
                    </a:lnTo>
                    <a:lnTo>
                      <a:pt x="846" y="46"/>
                    </a:lnTo>
                    <a:lnTo>
                      <a:pt x="832" y="64"/>
                    </a:lnTo>
                    <a:lnTo>
                      <a:pt x="812" y="80"/>
                    </a:lnTo>
                    <a:lnTo>
                      <a:pt x="792" y="98"/>
                    </a:lnTo>
                    <a:lnTo>
                      <a:pt x="766" y="114"/>
                    </a:lnTo>
                    <a:lnTo>
                      <a:pt x="738" y="132"/>
                    </a:lnTo>
                    <a:lnTo>
                      <a:pt x="738" y="132"/>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5" name="Freeform 8">
                <a:extLst>
                  <a:ext uri="{FF2B5EF4-FFF2-40B4-BE49-F238E27FC236}">
                    <a16:creationId xmlns:a16="http://schemas.microsoft.com/office/drawing/2014/main" id="{B6BBB553-F737-B7E9-CCD3-AB19AA4B0F3A}"/>
                  </a:ext>
                </a:extLst>
              </p:cNvPr>
              <p:cNvSpPr/>
              <p:nvPr/>
            </p:nvSpPr>
            <p:spPr bwMode="auto">
              <a:xfrm rot="19846273">
                <a:off x="2939800" y="2306910"/>
                <a:ext cx="1390650" cy="1311275"/>
              </a:xfrm>
              <a:custGeom>
                <a:gdLst>
                  <a:gd name="T0" fmla="*/ 518 w 876"/>
                  <a:gd name="T1" fmla="*/ 70 h 826"/>
                  <a:gd name="T2" fmla="*/ 518 w 876"/>
                  <a:gd name="T3" fmla="*/ 70 h 826"/>
                  <a:gd name="T4" fmla="*/ 492 w 876"/>
                  <a:gd name="T5" fmla="*/ 54 h 826"/>
                  <a:gd name="T6" fmla="*/ 492 w 876"/>
                  <a:gd name="T7" fmla="*/ 54 h 826"/>
                  <a:gd name="T8" fmla="*/ 464 w 876"/>
                  <a:gd name="T9" fmla="*/ 40 h 826"/>
                  <a:gd name="T10" fmla="*/ 438 w 876"/>
                  <a:gd name="T11" fmla="*/ 28 h 826"/>
                  <a:gd name="T12" fmla="*/ 414 w 876"/>
                  <a:gd name="T13" fmla="*/ 18 h 826"/>
                  <a:gd name="T14" fmla="*/ 392 w 876"/>
                  <a:gd name="T15" fmla="*/ 10 h 826"/>
                  <a:gd name="T16" fmla="*/ 370 w 876"/>
                  <a:gd name="T17" fmla="*/ 6 h 826"/>
                  <a:gd name="T18" fmla="*/ 350 w 876"/>
                  <a:gd name="T19" fmla="*/ 2 h 826"/>
                  <a:gd name="T20" fmla="*/ 330 w 876"/>
                  <a:gd name="T21" fmla="*/ 0 h 826"/>
                  <a:gd name="T22" fmla="*/ 314 w 876"/>
                  <a:gd name="T23" fmla="*/ 0 h 826"/>
                  <a:gd name="T24" fmla="*/ 106 w 876"/>
                  <a:gd name="T25" fmla="*/ 118 h 826"/>
                  <a:gd name="T26" fmla="*/ 106 w 876"/>
                  <a:gd name="T27" fmla="*/ 118 h 826"/>
                  <a:gd name="T28" fmla="*/ 82 w 876"/>
                  <a:gd name="T29" fmla="*/ 134 h 826"/>
                  <a:gd name="T30" fmla="*/ 62 w 876"/>
                  <a:gd name="T31" fmla="*/ 154 h 826"/>
                  <a:gd name="T32" fmla="*/ 44 w 876"/>
                  <a:gd name="T33" fmla="*/ 174 h 826"/>
                  <a:gd name="T34" fmla="*/ 28 w 876"/>
                  <a:gd name="T35" fmla="*/ 198 h 826"/>
                  <a:gd name="T36" fmla="*/ 16 w 876"/>
                  <a:gd name="T37" fmla="*/ 222 h 826"/>
                  <a:gd name="T38" fmla="*/ 6 w 876"/>
                  <a:gd name="T39" fmla="*/ 248 h 826"/>
                  <a:gd name="T40" fmla="*/ 2 w 876"/>
                  <a:gd name="T41" fmla="*/ 276 h 826"/>
                  <a:gd name="T42" fmla="*/ 0 w 876"/>
                  <a:gd name="T43" fmla="*/ 304 h 826"/>
                  <a:gd name="T44" fmla="*/ 0 w 876"/>
                  <a:gd name="T45" fmla="*/ 598 h 826"/>
                  <a:gd name="T46" fmla="*/ 0 w 876"/>
                  <a:gd name="T47" fmla="*/ 826 h 826"/>
                  <a:gd name="T48" fmla="*/ 0 w 876"/>
                  <a:gd name="T49" fmla="*/ 826 h 826"/>
                  <a:gd name="T50" fmla="*/ 8 w 876"/>
                  <a:gd name="T51" fmla="*/ 810 h 826"/>
                  <a:gd name="T52" fmla="*/ 20 w 876"/>
                  <a:gd name="T53" fmla="*/ 796 h 826"/>
                  <a:gd name="T54" fmla="*/ 32 w 876"/>
                  <a:gd name="T55" fmla="*/ 780 h 826"/>
                  <a:gd name="T56" fmla="*/ 48 w 876"/>
                  <a:gd name="T57" fmla="*/ 764 h 826"/>
                  <a:gd name="T58" fmla="*/ 66 w 876"/>
                  <a:gd name="T59" fmla="*/ 748 h 826"/>
                  <a:gd name="T60" fmla="*/ 86 w 876"/>
                  <a:gd name="T61" fmla="*/ 732 h 826"/>
                  <a:gd name="T62" fmla="*/ 110 w 876"/>
                  <a:gd name="T63" fmla="*/ 716 h 826"/>
                  <a:gd name="T64" fmla="*/ 136 w 876"/>
                  <a:gd name="T65" fmla="*/ 700 h 826"/>
                  <a:gd name="T66" fmla="*/ 136 w 876"/>
                  <a:gd name="T67" fmla="*/ 700 h 826"/>
                  <a:gd name="T68" fmla="*/ 158 w 876"/>
                  <a:gd name="T69" fmla="*/ 688 h 826"/>
                  <a:gd name="T70" fmla="*/ 158 w 876"/>
                  <a:gd name="T71" fmla="*/ 688 h 826"/>
                  <a:gd name="T72" fmla="*/ 518 w 876"/>
                  <a:gd name="T73" fmla="*/ 480 h 826"/>
                  <a:gd name="T74" fmla="*/ 518 w 876"/>
                  <a:gd name="T75" fmla="*/ 480 h 826"/>
                  <a:gd name="T76" fmla="*/ 876 w 876"/>
                  <a:gd name="T77" fmla="*/ 274 h 826"/>
                  <a:gd name="T78" fmla="*/ 876 w 876"/>
                  <a:gd name="T79" fmla="*/ 274 h 826"/>
                  <a:gd name="T80" fmla="*/ 518 w 876"/>
                  <a:gd name="T81" fmla="*/ 70 h 826"/>
                  <a:gd name="T82" fmla="*/ 518 w 876"/>
                  <a:gd name="T83" fmla="*/ 70 h 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6" h="825">
                    <a:moveTo>
                      <a:pt x="518" y="70"/>
                    </a:moveTo>
                    <a:lnTo>
                      <a:pt x="518" y="70"/>
                    </a:lnTo>
                    <a:lnTo>
                      <a:pt x="492" y="54"/>
                    </a:lnTo>
                    <a:lnTo>
                      <a:pt x="492" y="54"/>
                    </a:lnTo>
                    <a:lnTo>
                      <a:pt x="464" y="40"/>
                    </a:lnTo>
                    <a:lnTo>
                      <a:pt x="438" y="28"/>
                    </a:lnTo>
                    <a:lnTo>
                      <a:pt x="414" y="18"/>
                    </a:lnTo>
                    <a:lnTo>
                      <a:pt x="392" y="10"/>
                    </a:lnTo>
                    <a:lnTo>
                      <a:pt x="370" y="6"/>
                    </a:lnTo>
                    <a:lnTo>
                      <a:pt x="350" y="2"/>
                    </a:lnTo>
                    <a:lnTo>
                      <a:pt x="330" y="0"/>
                    </a:lnTo>
                    <a:lnTo>
                      <a:pt x="314" y="0"/>
                    </a:lnTo>
                    <a:lnTo>
                      <a:pt x="106" y="118"/>
                    </a:lnTo>
                    <a:lnTo>
                      <a:pt x="106" y="118"/>
                    </a:lnTo>
                    <a:lnTo>
                      <a:pt x="82" y="134"/>
                    </a:lnTo>
                    <a:lnTo>
                      <a:pt x="62" y="154"/>
                    </a:lnTo>
                    <a:lnTo>
                      <a:pt x="44" y="174"/>
                    </a:lnTo>
                    <a:lnTo>
                      <a:pt x="28" y="198"/>
                    </a:lnTo>
                    <a:lnTo>
                      <a:pt x="16" y="222"/>
                    </a:lnTo>
                    <a:lnTo>
                      <a:pt x="6" y="248"/>
                    </a:lnTo>
                    <a:lnTo>
                      <a:pt x="2" y="276"/>
                    </a:lnTo>
                    <a:lnTo>
                      <a:pt x="0" y="304"/>
                    </a:lnTo>
                    <a:lnTo>
                      <a:pt x="0" y="598"/>
                    </a:lnTo>
                    <a:lnTo>
                      <a:pt x="0" y="826"/>
                    </a:lnTo>
                    <a:lnTo>
                      <a:pt x="0" y="826"/>
                    </a:lnTo>
                    <a:lnTo>
                      <a:pt x="8" y="810"/>
                    </a:lnTo>
                    <a:lnTo>
                      <a:pt x="20" y="796"/>
                    </a:lnTo>
                    <a:lnTo>
                      <a:pt x="32" y="780"/>
                    </a:lnTo>
                    <a:lnTo>
                      <a:pt x="48" y="764"/>
                    </a:lnTo>
                    <a:lnTo>
                      <a:pt x="66" y="748"/>
                    </a:lnTo>
                    <a:lnTo>
                      <a:pt x="86" y="732"/>
                    </a:lnTo>
                    <a:lnTo>
                      <a:pt x="110" y="716"/>
                    </a:lnTo>
                    <a:lnTo>
                      <a:pt x="136" y="700"/>
                    </a:lnTo>
                    <a:lnTo>
                      <a:pt x="136" y="700"/>
                    </a:lnTo>
                    <a:lnTo>
                      <a:pt x="158" y="688"/>
                    </a:lnTo>
                    <a:lnTo>
                      <a:pt x="158" y="688"/>
                    </a:lnTo>
                    <a:lnTo>
                      <a:pt x="518" y="480"/>
                    </a:lnTo>
                    <a:lnTo>
                      <a:pt x="518" y="480"/>
                    </a:lnTo>
                    <a:lnTo>
                      <a:pt x="876" y="274"/>
                    </a:lnTo>
                    <a:lnTo>
                      <a:pt x="876" y="274"/>
                    </a:lnTo>
                    <a:lnTo>
                      <a:pt x="518" y="70"/>
                    </a:lnTo>
                    <a:lnTo>
                      <a:pt x="518" y="70"/>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6" name="Freeform 9">
                <a:extLst>
                  <a:ext uri="{FF2B5EF4-FFF2-40B4-BE49-F238E27FC236}">
                    <a16:creationId xmlns:a16="http://schemas.microsoft.com/office/drawing/2014/main" id="{CFE02588-E405-DD56-7A18-4D37DC717730}"/>
                  </a:ext>
                </a:extLst>
              </p:cNvPr>
              <p:cNvSpPr/>
              <p:nvPr/>
            </p:nvSpPr>
            <p:spPr bwMode="auto">
              <a:xfrm rot="19846273">
                <a:off x="3178555" y="1520859"/>
                <a:ext cx="1460500" cy="1228725"/>
              </a:xfrm>
              <a:custGeom>
                <a:gdLst>
                  <a:gd name="T0" fmla="*/ 878 w 920"/>
                  <a:gd name="T1" fmla="*/ 148 h 774"/>
                  <a:gd name="T2" fmla="*/ 672 w 920"/>
                  <a:gd name="T3" fmla="*/ 28 h 774"/>
                  <a:gd name="T4" fmla="*/ 672 w 920"/>
                  <a:gd name="T5" fmla="*/ 28 h 774"/>
                  <a:gd name="T6" fmla="*/ 646 w 920"/>
                  <a:gd name="T7" fmla="*/ 16 h 774"/>
                  <a:gd name="T8" fmla="*/ 620 w 920"/>
                  <a:gd name="T9" fmla="*/ 8 h 774"/>
                  <a:gd name="T10" fmla="*/ 592 w 920"/>
                  <a:gd name="T11" fmla="*/ 2 h 774"/>
                  <a:gd name="T12" fmla="*/ 564 w 920"/>
                  <a:gd name="T13" fmla="*/ 0 h 774"/>
                  <a:gd name="T14" fmla="*/ 536 w 920"/>
                  <a:gd name="T15" fmla="*/ 2 h 774"/>
                  <a:gd name="T16" fmla="*/ 510 w 920"/>
                  <a:gd name="T17" fmla="*/ 8 h 774"/>
                  <a:gd name="T18" fmla="*/ 484 w 920"/>
                  <a:gd name="T19" fmla="*/ 16 h 774"/>
                  <a:gd name="T20" fmla="*/ 458 w 920"/>
                  <a:gd name="T21" fmla="*/ 28 h 774"/>
                  <a:gd name="T22" fmla="*/ 204 w 920"/>
                  <a:gd name="T23" fmla="*/ 174 h 774"/>
                  <a:gd name="T24" fmla="*/ 0 w 920"/>
                  <a:gd name="T25" fmla="*/ 294 h 774"/>
                  <a:gd name="T26" fmla="*/ 0 w 920"/>
                  <a:gd name="T27" fmla="*/ 294 h 774"/>
                  <a:gd name="T28" fmla="*/ 16 w 920"/>
                  <a:gd name="T29" fmla="*/ 294 h 774"/>
                  <a:gd name="T30" fmla="*/ 36 w 920"/>
                  <a:gd name="T31" fmla="*/ 296 h 774"/>
                  <a:gd name="T32" fmla="*/ 56 w 920"/>
                  <a:gd name="T33" fmla="*/ 300 h 774"/>
                  <a:gd name="T34" fmla="*/ 78 w 920"/>
                  <a:gd name="T35" fmla="*/ 304 h 774"/>
                  <a:gd name="T36" fmla="*/ 100 w 920"/>
                  <a:gd name="T37" fmla="*/ 312 h 774"/>
                  <a:gd name="T38" fmla="*/ 124 w 920"/>
                  <a:gd name="T39" fmla="*/ 322 h 774"/>
                  <a:gd name="T40" fmla="*/ 150 w 920"/>
                  <a:gd name="T41" fmla="*/ 334 h 774"/>
                  <a:gd name="T42" fmla="*/ 178 w 920"/>
                  <a:gd name="T43" fmla="*/ 348 h 774"/>
                  <a:gd name="T44" fmla="*/ 178 w 920"/>
                  <a:gd name="T45" fmla="*/ 348 h 774"/>
                  <a:gd name="T46" fmla="*/ 204 w 920"/>
                  <a:gd name="T47" fmla="*/ 364 h 774"/>
                  <a:gd name="T48" fmla="*/ 204 w 920"/>
                  <a:gd name="T49" fmla="*/ 364 h 774"/>
                  <a:gd name="T50" fmla="*/ 562 w 920"/>
                  <a:gd name="T51" fmla="*/ 568 h 774"/>
                  <a:gd name="T52" fmla="*/ 562 w 920"/>
                  <a:gd name="T53" fmla="*/ 568 h 774"/>
                  <a:gd name="T54" fmla="*/ 920 w 920"/>
                  <a:gd name="T55" fmla="*/ 774 h 774"/>
                  <a:gd name="T56" fmla="*/ 920 w 920"/>
                  <a:gd name="T57" fmla="*/ 774 h 774"/>
                  <a:gd name="T58" fmla="*/ 920 w 920"/>
                  <a:gd name="T59" fmla="*/ 362 h 774"/>
                  <a:gd name="T60" fmla="*/ 920 w 920"/>
                  <a:gd name="T61" fmla="*/ 362 h 774"/>
                  <a:gd name="T62" fmla="*/ 920 w 920"/>
                  <a:gd name="T63" fmla="*/ 334 h 774"/>
                  <a:gd name="T64" fmla="*/ 920 w 920"/>
                  <a:gd name="T65" fmla="*/ 334 h 774"/>
                  <a:gd name="T66" fmla="*/ 920 w 920"/>
                  <a:gd name="T67" fmla="*/ 302 h 774"/>
                  <a:gd name="T68" fmla="*/ 918 w 920"/>
                  <a:gd name="T69" fmla="*/ 272 h 774"/>
                  <a:gd name="T70" fmla="*/ 914 w 920"/>
                  <a:gd name="T71" fmla="*/ 246 h 774"/>
                  <a:gd name="T72" fmla="*/ 908 w 920"/>
                  <a:gd name="T73" fmla="*/ 222 h 774"/>
                  <a:gd name="T74" fmla="*/ 902 w 920"/>
                  <a:gd name="T75" fmla="*/ 200 h 774"/>
                  <a:gd name="T76" fmla="*/ 894 w 920"/>
                  <a:gd name="T77" fmla="*/ 180 h 774"/>
                  <a:gd name="T78" fmla="*/ 888 w 920"/>
                  <a:gd name="T79" fmla="*/ 164 h 774"/>
                  <a:gd name="T80" fmla="*/ 878 w 920"/>
                  <a:gd name="T81" fmla="*/ 148 h 774"/>
                  <a:gd name="T82" fmla="*/ 878 w 920"/>
                  <a:gd name="T83" fmla="*/ 148 h 77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0" h="774">
                    <a:moveTo>
                      <a:pt x="878" y="148"/>
                    </a:moveTo>
                    <a:lnTo>
                      <a:pt x="672" y="28"/>
                    </a:lnTo>
                    <a:lnTo>
                      <a:pt x="672" y="28"/>
                    </a:lnTo>
                    <a:lnTo>
                      <a:pt x="646" y="16"/>
                    </a:lnTo>
                    <a:lnTo>
                      <a:pt x="620" y="8"/>
                    </a:lnTo>
                    <a:lnTo>
                      <a:pt x="592" y="2"/>
                    </a:lnTo>
                    <a:lnTo>
                      <a:pt x="564" y="0"/>
                    </a:lnTo>
                    <a:lnTo>
                      <a:pt x="536" y="2"/>
                    </a:lnTo>
                    <a:lnTo>
                      <a:pt x="510" y="8"/>
                    </a:lnTo>
                    <a:lnTo>
                      <a:pt x="484" y="16"/>
                    </a:lnTo>
                    <a:lnTo>
                      <a:pt x="458" y="28"/>
                    </a:lnTo>
                    <a:lnTo>
                      <a:pt x="204" y="174"/>
                    </a:lnTo>
                    <a:lnTo>
                      <a:pt x="0" y="294"/>
                    </a:lnTo>
                    <a:lnTo>
                      <a:pt x="0" y="294"/>
                    </a:lnTo>
                    <a:lnTo>
                      <a:pt x="16" y="294"/>
                    </a:lnTo>
                    <a:lnTo>
                      <a:pt x="36" y="296"/>
                    </a:lnTo>
                    <a:lnTo>
                      <a:pt x="56" y="300"/>
                    </a:lnTo>
                    <a:lnTo>
                      <a:pt x="78" y="304"/>
                    </a:lnTo>
                    <a:lnTo>
                      <a:pt x="100" y="312"/>
                    </a:lnTo>
                    <a:lnTo>
                      <a:pt x="124" y="322"/>
                    </a:lnTo>
                    <a:lnTo>
                      <a:pt x="150" y="334"/>
                    </a:lnTo>
                    <a:lnTo>
                      <a:pt x="178" y="348"/>
                    </a:lnTo>
                    <a:lnTo>
                      <a:pt x="178" y="348"/>
                    </a:lnTo>
                    <a:lnTo>
                      <a:pt x="204" y="364"/>
                    </a:lnTo>
                    <a:lnTo>
                      <a:pt x="204" y="364"/>
                    </a:lnTo>
                    <a:lnTo>
                      <a:pt x="562" y="568"/>
                    </a:lnTo>
                    <a:lnTo>
                      <a:pt x="562" y="568"/>
                    </a:lnTo>
                    <a:lnTo>
                      <a:pt x="920" y="774"/>
                    </a:lnTo>
                    <a:lnTo>
                      <a:pt x="920" y="774"/>
                    </a:lnTo>
                    <a:lnTo>
                      <a:pt x="920" y="362"/>
                    </a:lnTo>
                    <a:lnTo>
                      <a:pt x="920" y="362"/>
                    </a:lnTo>
                    <a:lnTo>
                      <a:pt x="920" y="334"/>
                    </a:lnTo>
                    <a:lnTo>
                      <a:pt x="920" y="334"/>
                    </a:lnTo>
                    <a:lnTo>
                      <a:pt x="920" y="302"/>
                    </a:lnTo>
                    <a:lnTo>
                      <a:pt x="918" y="272"/>
                    </a:lnTo>
                    <a:lnTo>
                      <a:pt x="914" y="246"/>
                    </a:lnTo>
                    <a:lnTo>
                      <a:pt x="908" y="222"/>
                    </a:lnTo>
                    <a:lnTo>
                      <a:pt x="902" y="200"/>
                    </a:lnTo>
                    <a:lnTo>
                      <a:pt x="894" y="180"/>
                    </a:lnTo>
                    <a:lnTo>
                      <a:pt x="888" y="164"/>
                    </a:lnTo>
                    <a:lnTo>
                      <a:pt x="878" y="148"/>
                    </a:lnTo>
                    <a:lnTo>
                      <a:pt x="878" y="148"/>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23C8BE"/>
                  </a:solidFill>
                  <a:cs typeface="+mn-ea"/>
                  <a:sym typeface="+mn-lt"/>
                </a:endParaRPr>
              </a:p>
            </p:txBody>
          </p:sp>
          <p:sp>
            <p:nvSpPr>
              <p:cNvPr id="17" name="Freeform 10">
                <a:extLst>
                  <a:ext uri="{FF2B5EF4-FFF2-40B4-BE49-F238E27FC236}">
                    <a16:creationId xmlns:a16="http://schemas.microsoft.com/office/drawing/2014/main" id="{E780C297-8BCF-ECD4-AB91-2CAF22051446}"/>
                  </a:ext>
                </a:extLst>
              </p:cNvPr>
              <p:cNvSpPr/>
              <p:nvPr/>
            </p:nvSpPr>
            <p:spPr bwMode="auto">
              <a:xfrm rot="19846273">
                <a:off x="3488973" y="3183919"/>
                <a:ext cx="889000" cy="1651000"/>
              </a:xfrm>
              <a:custGeom>
                <a:gdLst>
                  <a:gd name="T0" fmla="*/ 518 w 560"/>
                  <a:gd name="T1" fmla="*/ 856 h 1040"/>
                  <a:gd name="T2" fmla="*/ 518 w 560"/>
                  <a:gd name="T3" fmla="*/ 856 h 1040"/>
                  <a:gd name="T4" fmla="*/ 518 w 560"/>
                  <a:gd name="T5" fmla="*/ 826 h 1040"/>
                  <a:gd name="T6" fmla="*/ 518 w 560"/>
                  <a:gd name="T7" fmla="*/ 826 h 1040"/>
                  <a:gd name="T8" fmla="*/ 518 w 560"/>
                  <a:gd name="T9" fmla="*/ 414 h 1040"/>
                  <a:gd name="T10" fmla="*/ 518 w 560"/>
                  <a:gd name="T11" fmla="*/ 414 h 1040"/>
                  <a:gd name="T12" fmla="*/ 518 w 560"/>
                  <a:gd name="T13" fmla="*/ 0 h 1040"/>
                  <a:gd name="T14" fmla="*/ 518 w 560"/>
                  <a:gd name="T15" fmla="*/ 0 h 1040"/>
                  <a:gd name="T16" fmla="*/ 158 w 560"/>
                  <a:gd name="T17" fmla="*/ 208 h 1040"/>
                  <a:gd name="T18" fmla="*/ 158 w 560"/>
                  <a:gd name="T19" fmla="*/ 208 h 1040"/>
                  <a:gd name="T20" fmla="*/ 136 w 560"/>
                  <a:gd name="T21" fmla="*/ 220 h 1040"/>
                  <a:gd name="T22" fmla="*/ 136 w 560"/>
                  <a:gd name="T23" fmla="*/ 220 h 1040"/>
                  <a:gd name="T24" fmla="*/ 110 w 560"/>
                  <a:gd name="T25" fmla="*/ 236 h 1040"/>
                  <a:gd name="T26" fmla="*/ 86 w 560"/>
                  <a:gd name="T27" fmla="*/ 252 h 1040"/>
                  <a:gd name="T28" fmla="*/ 66 w 560"/>
                  <a:gd name="T29" fmla="*/ 268 h 1040"/>
                  <a:gd name="T30" fmla="*/ 48 w 560"/>
                  <a:gd name="T31" fmla="*/ 284 h 1040"/>
                  <a:gd name="T32" fmla="*/ 32 w 560"/>
                  <a:gd name="T33" fmla="*/ 300 h 1040"/>
                  <a:gd name="T34" fmla="*/ 20 w 560"/>
                  <a:gd name="T35" fmla="*/ 316 h 1040"/>
                  <a:gd name="T36" fmla="*/ 8 w 560"/>
                  <a:gd name="T37" fmla="*/ 330 h 1040"/>
                  <a:gd name="T38" fmla="*/ 0 w 560"/>
                  <a:gd name="T39" fmla="*/ 346 h 1040"/>
                  <a:gd name="T40" fmla="*/ 0 w 560"/>
                  <a:gd name="T41" fmla="*/ 592 h 1040"/>
                  <a:gd name="T42" fmla="*/ 0 w 560"/>
                  <a:gd name="T43" fmla="*/ 592 h 1040"/>
                  <a:gd name="T44" fmla="*/ 2 w 560"/>
                  <a:gd name="T45" fmla="*/ 620 h 1040"/>
                  <a:gd name="T46" fmla="*/ 6 w 560"/>
                  <a:gd name="T47" fmla="*/ 648 h 1040"/>
                  <a:gd name="T48" fmla="*/ 16 w 560"/>
                  <a:gd name="T49" fmla="*/ 674 h 1040"/>
                  <a:gd name="T50" fmla="*/ 28 w 560"/>
                  <a:gd name="T51" fmla="*/ 700 h 1040"/>
                  <a:gd name="T52" fmla="*/ 44 w 560"/>
                  <a:gd name="T53" fmla="*/ 722 h 1040"/>
                  <a:gd name="T54" fmla="*/ 62 w 560"/>
                  <a:gd name="T55" fmla="*/ 744 h 1040"/>
                  <a:gd name="T56" fmla="*/ 82 w 560"/>
                  <a:gd name="T57" fmla="*/ 762 h 1040"/>
                  <a:gd name="T58" fmla="*/ 106 w 560"/>
                  <a:gd name="T59" fmla="*/ 778 h 1040"/>
                  <a:gd name="T60" fmla="*/ 354 w 560"/>
                  <a:gd name="T61" fmla="*/ 920 h 1040"/>
                  <a:gd name="T62" fmla="*/ 560 w 560"/>
                  <a:gd name="T63" fmla="*/ 1040 h 1040"/>
                  <a:gd name="T64" fmla="*/ 560 w 560"/>
                  <a:gd name="T65" fmla="*/ 1040 h 1040"/>
                  <a:gd name="T66" fmla="*/ 552 w 560"/>
                  <a:gd name="T67" fmla="*/ 1024 h 1040"/>
                  <a:gd name="T68" fmla="*/ 544 w 560"/>
                  <a:gd name="T69" fmla="*/ 1008 h 1040"/>
                  <a:gd name="T70" fmla="*/ 538 w 560"/>
                  <a:gd name="T71" fmla="*/ 988 h 1040"/>
                  <a:gd name="T72" fmla="*/ 532 w 560"/>
                  <a:gd name="T73" fmla="*/ 966 h 1040"/>
                  <a:gd name="T74" fmla="*/ 526 w 560"/>
                  <a:gd name="T75" fmla="*/ 942 h 1040"/>
                  <a:gd name="T76" fmla="*/ 522 w 560"/>
                  <a:gd name="T77" fmla="*/ 916 h 1040"/>
                  <a:gd name="T78" fmla="*/ 520 w 560"/>
                  <a:gd name="T79" fmla="*/ 886 h 1040"/>
                  <a:gd name="T80" fmla="*/ 518 w 560"/>
                  <a:gd name="T81" fmla="*/ 856 h 1040"/>
                  <a:gd name="T82" fmla="*/ 518 w 560"/>
                  <a:gd name="T83" fmla="*/ 856 h 10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0" h="1040">
                    <a:moveTo>
                      <a:pt x="518" y="856"/>
                    </a:moveTo>
                    <a:lnTo>
                      <a:pt x="518" y="856"/>
                    </a:lnTo>
                    <a:lnTo>
                      <a:pt x="518" y="826"/>
                    </a:lnTo>
                    <a:lnTo>
                      <a:pt x="518" y="826"/>
                    </a:lnTo>
                    <a:lnTo>
                      <a:pt x="518" y="414"/>
                    </a:lnTo>
                    <a:lnTo>
                      <a:pt x="518" y="414"/>
                    </a:lnTo>
                    <a:lnTo>
                      <a:pt x="518" y="0"/>
                    </a:lnTo>
                    <a:lnTo>
                      <a:pt x="518" y="0"/>
                    </a:lnTo>
                    <a:lnTo>
                      <a:pt x="158" y="208"/>
                    </a:lnTo>
                    <a:lnTo>
                      <a:pt x="158" y="208"/>
                    </a:lnTo>
                    <a:lnTo>
                      <a:pt x="136" y="220"/>
                    </a:lnTo>
                    <a:lnTo>
                      <a:pt x="136" y="220"/>
                    </a:lnTo>
                    <a:lnTo>
                      <a:pt x="110" y="236"/>
                    </a:lnTo>
                    <a:lnTo>
                      <a:pt x="86" y="252"/>
                    </a:lnTo>
                    <a:lnTo>
                      <a:pt x="66" y="268"/>
                    </a:lnTo>
                    <a:lnTo>
                      <a:pt x="48" y="284"/>
                    </a:lnTo>
                    <a:lnTo>
                      <a:pt x="32" y="300"/>
                    </a:lnTo>
                    <a:lnTo>
                      <a:pt x="20" y="316"/>
                    </a:lnTo>
                    <a:lnTo>
                      <a:pt x="8" y="330"/>
                    </a:lnTo>
                    <a:lnTo>
                      <a:pt x="0" y="346"/>
                    </a:lnTo>
                    <a:lnTo>
                      <a:pt x="0" y="592"/>
                    </a:lnTo>
                    <a:lnTo>
                      <a:pt x="0" y="592"/>
                    </a:lnTo>
                    <a:lnTo>
                      <a:pt x="2" y="620"/>
                    </a:lnTo>
                    <a:lnTo>
                      <a:pt x="6" y="648"/>
                    </a:lnTo>
                    <a:lnTo>
                      <a:pt x="16" y="674"/>
                    </a:lnTo>
                    <a:lnTo>
                      <a:pt x="28" y="700"/>
                    </a:lnTo>
                    <a:lnTo>
                      <a:pt x="44" y="722"/>
                    </a:lnTo>
                    <a:lnTo>
                      <a:pt x="62" y="744"/>
                    </a:lnTo>
                    <a:lnTo>
                      <a:pt x="82" y="762"/>
                    </a:lnTo>
                    <a:lnTo>
                      <a:pt x="106" y="778"/>
                    </a:lnTo>
                    <a:lnTo>
                      <a:pt x="354" y="920"/>
                    </a:lnTo>
                    <a:lnTo>
                      <a:pt x="560" y="1040"/>
                    </a:lnTo>
                    <a:lnTo>
                      <a:pt x="560" y="1040"/>
                    </a:lnTo>
                    <a:lnTo>
                      <a:pt x="552" y="1024"/>
                    </a:lnTo>
                    <a:lnTo>
                      <a:pt x="544" y="1008"/>
                    </a:lnTo>
                    <a:lnTo>
                      <a:pt x="538" y="988"/>
                    </a:lnTo>
                    <a:lnTo>
                      <a:pt x="532" y="966"/>
                    </a:lnTo>
                    <a:lnTo>
                      <a:pt x="526" y="942"/>
                    </a:lnTo>
                    <a:lnTo>
                      <a:pt x="522" y="916"/>
                    </a:lnTo>
                    <a:lnTo>
                      <a:pt x="520" y="886"/>
                    </a:lnTo>
                    <a:lnTo>
                      <a:pt x="518" y="856"/>
                    </a:lnTo>
                    <a:lnTo>
                      <a:pt x="518" y="856"/>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21" name="KSO_Shape">
              <a:extLst>
                <a:ext uri="{FF2B5EF4-FFF2-40B4-BE49-F238E27FC236}">
                  <a16:creationId xmlns:a16="http://schemas.microsoft.com/office/drawing/2014/main" id="{43D09953-8EB0-7AC1-355B-20D193076DE4}"/>
                </a:ext>
              </a:extLst>
            </p:cNvPr>
            <p:cNvSpPr/>
            <p:nvPr userDrawn="1"/>
          </p:nvSpPr>
          <p:spPr bwMode="auto">
            <a:xfrm>
              <a:off x="1612783" y="3320000"/>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44911" y="274320"/>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61123" y="3951754"/>
            <a:ext cx="5916373"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5" name="组合 87">
            <a:extLst>
              <a:ext uri="{FF2B5EF4-FFF2-40B4-BE49-F238E27FC236}">
                <a16:creationId xmlns:a16="http://schemas.microsoft.com/office/drawing/2014/main" id="{3305893A-1A1A-5419-0284-8173F0130B2D}"/>
              </a:ext>
            </a:extLst>
          </p:cNvPr>
          <p:cNvGrpSpPr/>
          <p:nvPr userDrawn="1"/>
        </p:nvGrpSpPr>
        <p:grpSpPr>
          <a:xfrm>
            <a:off x="277962" y="337417"/>
            <a:ext cx="263341" cy="395013"/>
            <a:chOff x="5284519" y="1508166"/>
            <a:chExt cx="213756" cy="427512"/>
          </a:xfrm>
        </p:grpSpPr>
        <p:cxnSp>
          <p:nvCxnSpPr>
            <p:cNvPr id="7" name="直接连接符 88">
              <a:extLst>
                <a:ext uri="{FF2B5EF4-FFF2-40B4-BE49-F238E27FC236}">
                  <a16:creationId xmlns:a16="http://schemas.microsoft.com/office/drawing/2014/main" id="{B14C0C89-B720-92FB-B329-C1C681B0BF1E}"/>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89">
              <a:extLst>
                <a:ext uri="{FF2B5EF4-FFF2-40B4-BE49-F238E27FC236}">
                  <a16:creationId xmlns:a16="http://schemas.microsoft.com/office/drawing/2014/main" id="{2F36CE3B-2155-DFAF-7103-FD6773275632}"/>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28" name="直接连接符 3">
            <a:extLst>
              <a:ext uri="{FF2B5EF4-FFF2-40B4-BE49-F238E27FC236}">
                <a16:creationId xmlns:a16="http://schemas.microsoft.com/office/drawing/2014/main" id="{5C955431-6BAE-9521-2F76-554B90326310}"/>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pic>
        <p:nvPicPr>
          <p:cNvPr id="29" name="图片 61">
            <a:extLst>
              <a:ext uri="{FF2B5EF4-FFF2-40B4-BE49-F238E27FC236}">
                <a16:creationId xmlns:a16="http://schemas.microsoft.com/office/drawing/2014/main" id="{91BB8D18-0E62-C66F-471C-A494085C0095}"/>
              </a:ext>
            </a:extLst>
          </p:cNvPr>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a:xfrm>
            <a:off x="7480305" y="2549073"/>
            <a:ext cx="4356095" cy="2429327"/>
          </a:xfrm>
          <a:prstGeom prst="rect">
            <a:avLst/>
          </a:prstGeom>
          <a:ln>
            <a:solidFill>
              <a:schemeClr val="accent5">
                <a:lumMod val="60000"/>
                <a:lumOff val="40000"/>
              </a:schemeClr>
            </a:solidFill>
          </a:ln>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8" fill="hold" nodeType="afterGroup">
                            <p:stCondLst>
                              <p:cond delay="2000"/>
                            </p:stCondLst>
                            <p:childTnLst>
                              <p:par>
                                <p:cTn id="19" presetID="10" presetClass="entr" presetSubtype="0" dur="50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nodeType="afterGroup">
                            <p:stCondLst>
                              <p:cond delay="2500"/>
                            </p:stCondLst>
                            <p:childTnLst>
                              <p:par>
                                <p:cTn id="23" presetID="22" presetClass="entr" presetSubtype="8" dur="50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nodeType="afterGroup">
                            <p:stCondLst>
                              <p:cond delay="3000"/>
                            </p:stCondLst>
                            <p:childTnLst>
                              <p:par>
                                <p:cTn id="27" presetID="53" presetClass="entr" presetSubtype="16" dur="500"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88475" y="274320"/>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97839" y="1197097"/>
            <a:ext cx="5407468"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106475" y="1843969"/>
            <a:ext cx="5698833" cy="1938551"/>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217583" y="3947690"/>
            <a:ext cx="5407468"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5821052" y="4594563"/>
            <a:ext cx="5804000"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4" name="Freeform 11">
            <a:extLst>
              <a:ext uri="{FF2B5EF4-FFF2-40B4-BE49-F238E27FC236}">
                <a16:creationId xmlns:a16="http://schemas.microsoft.com/office/drawing/2014/main" id="{89CB7724-A599-F52D-19D0-B3ECC33A19F0}"/>
              </a:ext>
            </a:extLst>
          </p:cNvPr>
          <p:cNvSpPr/>
          <p:nvPr userDrawn="1"/>
        </p:nvSpPr>
        <p:spPr bwMode="auto">
          <a:xfrm>
            <a:off x="557510" y="115791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8" name="Freeform 9">
            <a:extLst>
              <a:ext uri="{FF2B5EF4-FFF2-40B4-BE49-F238E27FC236}">
                <a16:creationId xmlns:a16="http://schemas.microsoft.com/office/drawing/2014/main" id="{84BC3713-C74B-D36C-BC0B-99BAFF3566CE}"/>
              </a:ext>
            </a:extLst>
          </p:cNvPr>
          <p:cNvSpPr/>
          <p:nvPr userDrawn="1"/>
        </p:nvSpPr>
        <p:spPr bwMode="auto">
          <a:xfrm>
            <a:off x="5368527" y="3947690"/>
            <a:ext cx="548966" cy="591317"/>
          </a:xfrm>
          <a:custGeom>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4824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Rectangle 6">
            <a:extLst>
              <a:ext uri="{FF2B5EF4-FFF2-40B4-BE49-F238E27FC236}">
                <a16:creationId xmlns:a16="http://schemas.microsoft.com/office/drawing/2014/main" id="{E5237110-CF3F-36CD-97E9-C6776F10A459}"/>
              </a:ext>
            </a:extLst>
          </p:cNvPr>
          <p:cNvSpPr>
            <a:spLocks noChangeArrowheads="1"/>
          </p:cNvSpPr>
          <p:nvPr userDrawn="1"/>
        </p:nvSpPr>
        <p:spPr bwMode="auto">
          <a:xfrm>
            <a:off x="937518" y="4194115"/>
            <a:ext cx="3970552" cy="1829300"/>
          </a:xfrm>
          <a:prstGeom prst="rect">
            <a:avLst/>
          </a:prstGeom>
          <a:blipFill>
            <a:blip r:embed="rId1"/>
            <a:stretch>
              <a:fillRect/>
            </a:stretch>
          </a:blipFill>
          <a:ln w="28575" cap="flat">
            <a:solidFill>
              <a:schemeClr val="accent5">
                <a:lumMod val="60000"/>
                <a:lumOff val="40000"/>
              </a:schemeClr>
            </a:solidFill>
            <a:prstDash val="solid"/>
            <a:miter lim="800000"/>
          </a:ln>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015"/>
          </a:p>
        </p:txBody>
      </p:sp>
      <p:grpSp>
        <p:nvGrpSpPr>
          <p:cNvPr id="5" name="组合 87">
            <a:extLst>
              <a:ext uri="{FF2B5EF4-FFF2-40B4-BE49-F238E27FC236}">
                <a16:creationId xmlns:a16="http://schemas.microsoft.com/office/drawing/2014/main" id="{A9301715-38C9-248A-0916-540E66DA0BDB}"/>
              </a:ext>
            </a:extLst>
          </p:cNvPr>
          <p:cNvGrpSpPr/>
          <p:nvPr userDrawn="1"/>
        </p:nvGrpSpPr>
        <p:grpSpPr>
          <a:xfrm>
            <a:off x="277962" y="337417"/>
            <a:ext cx="263341" cy="395013"/>
            <a:chOff x="5284519" y="1508166"/>
            <a:chExt cx="213756" cy="427512"/>
          </a:xfrm>
        </p:grpSpPr>
        <p:cxnSp>
          <p:nvCxnSpPr>
            <p:cNvPr id="8" name="直接连接符 88">
              <a:extLst>
                <a:ext uri="{FF2B5EF4-FFF2-40B4-BE49-F238E27FC236}">
                  <a16:creationId xmlns:a16="http://schemas.microsoft.com/office/drawing/2014/main" id="{E31B3310-5EA0-4977-7EB6-41043E180A01}"/>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4" name="直接连接符 89">
              <a:extLst>
                <a:ext uri="{FF2B5EF4-FFF2-40B4-BE49-F238E27FC236}">
                  <a16:creationId xmlns:a16="http://schemas.microsoft.com/office/drawing/2014/main" id="{9AE1AAC9-87F0-99A9-C418-3ED464428A83}"/>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5" name="直接连接符 3">
            <a:extLst>
              <a:ext uri="{FF2B5EF4-FFF2-40B4-BE49-F238E27FC236}">
                <a16:creationId xmlns:a16="http://schemas.microsoft.com/office/drawing/2014/main" id="{6165F102-3B78-C8C9-9A6D-8FF3AA0847B9}"/>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pic>
        <p:nvPicPr>
          <p:cNvPr id="16" name="图片 61">
            <a:extLst>
              <a:ext uri="{FF2B5EF4-FFF2-40B4-BE49-F238E27FC236}">
                <a16:creationId xmlns:a16="http://schemas.microsoft.com/office/drawing/2014/main" id="{D22D169B-6A99-7C3C-7F86-FCDE09326B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170464" y="1603563"/>
            <a:ext cx="4198576" cy="2049554"/>
          </a:xfrm>
          <a:prstGeom prst="rect">
            <a:avLst/>
          </a:prstGeom>
          <a:ln>
            <a:solidFill>
              <a:schemeClr val="accent5">
                <a:lumMod val="60000"/>
                <a:lumOff val="40000"/>
              </a:schemeClr>
            </a:solidFill>
          </a:ln>
        </p:spPr>
      </p:pic>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nodeType="afterGroup">
                            <p:stCondLst>
                              <p:cond delay="1000"/>
                            </p:stCondLst>
                            <p:childTnLst>
                              <p:par>
                                <p:cTn id="13" presetID="53" presetClass="entr" presetSubtype="16" dur="50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66735" y="27432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pic>
        <p:nvPicPr>
          <p:cNvPr id="7" name="Picture 4" descr="d:\users\administrator\appdata\roaming\360se6\User Data\temp\9279051_094912394000_2.jpg">
            <a:extLst>
              <a:ext uri="{FF2B5EF4-FFF2-40B4-BE49-F238E27FC236}">
                <a16:creationId xmlns:a16="http://schemas.microsoft.com/office/drawing/2014/main" id="{FF7E5784-A0B9-AD1C-3F00-486860B80C39}"/>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1" y="3123058"/>
            <a:ext cx="5148073" cy="3734942"/>
          </a:xfrm>
          <a:prstGeom prst="rect">
            <a:avLst/>
          </a:prstGeom>
          <a:noFill/>
          <a:ln w="9525">
            <a:noFill/>
            <a:miter lim="800000"/>
          </a:ln>
        </p:spPr>
      </p:pic>
      <p:grpSp>
        <p:nvGrpSpPr>
          <p:cNvPr id="5" name="组合 87">
            <a:extLst>
              <a:ext uri="{FF2B5EF4-FFF2-40B4-BE49-F238E27FC236}">
                <a16:creationId xmlns:a16="http://schemas.microsoft.com/office/drawing/2014/main" id="{6A01B7A7-592E-9760-57FF-543B04E5D5DC}"/>
              </a:ext>
            </a:extLst>
          </p:cNvPr>
          <p:cNvGrpSpPr/>
          <p:nvPr userDrawn="1"/>
        </p:nvGrpSpPr>
        <p:grpSpPr>
          <a:xfrm>
            <a:off x="277962" y="337417"/>
            <a:ext cx="263341" cy="395013"/>
            <a:chOff x="5284519" y="1508166"/>
            <a:chExt cx="213756" cy="427512"/>
          </a:xfrm>
        </p:grpSpPr>
        <p:cxnSp>
          <p:nvCxnSpPr>
            <p:cNvPr id="10" name="直接连接符 88">
              <a:extLst>
                <a:ext uri="{FF2B5EF4-FFF2-40B4-BE49-F238E27FC236}">
                  <a16:creationId xmlns:a16="http://schemas.microsoft.com/office/drawing/2014/main" id="{E96139D5-2BA3-D554-9E0A-C2B2516BED29}"/>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1" name="直接连接符 89">
              <a:extLst>
                <a:ext uri="{FF2B5EF4-FFF2-40B4-BE49-F238E27FC236}">
                  <a16:creationId xmlns:a16="http://schemas.microsoft.com/office/drawing/2014/main" id="{4A84F296-FD03-81FE-4DA3-6C1A22C9777E}"/>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2" name="直接连接符 3">
            <a:extLst>
              <a:ext uri="{FF2B5EF4-FFF2-40B4-BE49-F238E27FC236}">
                <a16:creationId xmlns:a16="http://schemas.microsoft.com/office/drawing/2014/main" id="{BB12798F-080E-BF1C-2E1A-10B1193FE752}"/>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anose="020b0503020204020204"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anose="020b0503020204020204"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dur="5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nodeType="afterGroup">
                            <p:stCondLst>
                              <p:cond delay="1500"/>
                            </p:stCondLst>
                            <p:childTnLst>
                              <p:par>
                                <p:cTn id="15" presetID="22" presetClass="entr" presetSubtype="8" dur="50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par>
                                <p:cTn id="18" presetID="1" presetClass="entr" presetSubtype="0" dur="1"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par>
                                <p:cTn id="20" presetID="56" presetClass="path" presetSubtype="0" dur="1000" accel="50000" decel="50000" fill="hold" nodeType="withEffect">
                                  <p:stCondLst>
                                    <p:cond delay="0"/>
                                  </p:stCondLst>
                                  <p:childTnLst>
                                    <p:animMotion origin="layout" path="M 2.70833E-06 -1.48148E-06 L 0.30833 0.12546" pathEditMode="relative" rAng="0" ptsTypes="AA">
                                      <p:cBhvr>
                                        <p:cTn id="21" dur="1000" spd="-99900" fill="hold"/>
                                        <p:tgtEl>
                                          <p:spTgt spid="13"/>
                                        </p:tgtEl>
                                        <p:attrNameLst>
                                          <p:attrName>ppt_x,ppt_y</p:attrName>
                                        </p:attrNameLst>
                                      </p:cBhvr>
                                      <p:rCtr x="15417" y="6273"/>
                                    </p:animMotion>
                                  </p:childTnLst>
                                </p:cTn>
                              </p:par>
                              <p:par>
                                <p:cTn id="22" presetID="1" presetClass="entr" presetSubtype="0" dur="1"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56" presetClass="path" presetSubtype="0" dur="1000" accel="50000" decel="50000" fill="hold" nodeType="withEffect">
                                  <p:stCondLst>
                                    <p:cond delay="0"/>
                                  </p:stCondLst>
                                  <p:childTnLst>
                                    <p:animMotion origin="layout" path="M 6.25E-07 -4.07407E-06 L -0.30925 0.12084" pathEditMode="relative" rAng="0" ptsTypes="AA">
                                      <p:cBhvr>
                                        <p:cTn id="25"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34719" y="274320"/>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grpSp>
        <p:nvGrpSpPr>
          <p:cNvPr id="5" name="组合 87">
            <a:extLst>
              <a:ext uri="{FF2B5EF4-FFF2-40B4-BE49-F238E27FC236}">
                <a16:creationId xmlns:a16="http://schemas.microsoft.com/office/drawing/2014/main" id="{32662A9D-8D41-DD5D-AC76-72789B21AC49}"/>
              </a:ext>
            </a:extLst>
          </p:cNvPr>
          <p:cNvGrpSpPr/>
          <p:nvPr userDrawn="1"/>
        </p:nvGrpSpPr>
        <p:grpSpPr>
          <a:xfrm>
            <a:off x="277962" y="337417"/>
            <a:ext cx="263341" cy="395013"/>
            <a:chOff x="5284519" y="1508166"/>
            <a:chExt cx="213756" cy="427512"/>
          </a:xfrm>
        </p:grpSpPr>
        <p:cxnSp>
          <p:nvCxnSpPr>
            <p:cNvPr id="11" name="直接连接符 88">
              <a:extLst>
                <a:ext uri="{FF2B5EF4-FFF2-40B4-BE49-F238E27FC236}">
                  <a16:creationId xmlns:a16="http://schemas.microsoft.com/office/drawing/2014/main" id="{E3E5AD9C-884F-E922-D0C3-21454CD769F9}"/>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2" name="直接连接符 89">
              <a:extLst>
                <a:ext uri="{FF2B5EF4-FFF2-40B4-BE49-F238E27FC236}">
                  <a16:creationId xmlns:a16="http://schemas.microsoft.com/office/drawing/2014/main" id="{F1EDA0FA-CC43-B963-0664-A62761759425}"/>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3" name="直接连接符 3">
            <a:extLst>
              <a:ext uri="{FF2B5EF4-FFF2-40B4-BE49-F238E27FC236}">
                <a16:creationId xmlns:a16="http://schemas.microsoft.com/office/drawing/2014/main" id="{48F834E2-4CF9-12EF-0306-6A6B3ADE9482}"/>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spTree>
    <p:extLst>
      <p:ext uri="{BB962C8B-B14F-4D97-AF65-F5344CB8AC3E}">
        <p14:creationId xmlns:p14="http://schemas.microsoft.com/office/powerpoint/2010/main" val="1804808025"/>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6" name="Group 5">
            <a:extLst>
              <a:ext uri="{FF2B5EF4-FFF2-40B4-BE49-F238E27FC236}">
                <a16:creationId xmlns:a16="http://schemas.microsoft.com/office/drawing/2014/main" id="{99D08D2E-8FC4-55AB-902A-C8F25309E4E0}"/>
              </a:ext>
            </a:extLst>
          </p:cNvPr>
          <p:cNvGrpSpPr/>
          <p:nvPr userDrawn="1"/>
        </p:nvGrpSpPr>
        <p:grpSpPr>
          <a:xfrm>
            <a:off x="3175" y="6739245"/>
            <a:ext cx="12188825" cy="118755"/>
            <a:chExt cx="9143999" cy="63170"/>
          </a:xfrm>
        </p:grpSpPr>
        <p:sp>
          <p:nvSpPr>
            <p:cNvPr id="7" name="Rectangle 2">
              <a:extLst>
                <a:ext uri="{FF2B5EF4-FFF2-40B4-BE49-F238E27FC236}">
                  <a16:creationId xmlns:a16="http://schemas.microsoft.com/office/drawing/2014/main" id="{FC0EF3E8-1666-0AEA-CF96-8DFBA18FD0A2}"/>
                </a:ext>
              </a:extLst>
            </p:cNvPr>
            <p:cNvSpPr>
              <a:spLocks noChangeArrowheads="1"/>
            </p:cNvSpPr>
            <p:nvPr/>
          </p:nvSpPr>
          <p:spPr bwMode="gray">
            <a:xfrm rot="10800000">
              <a:off x="0" y="0"/>
              <a:ext cx="440597" cy="63170"/>
            </a:xfrm>
            <a:prstGeom prst="rect">
              <a:avLst/>
            </a:prstGeom>
            <a:solidFill>
              <a:srgbClr val="4D81AF">
                <a:alpha val="9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8" name="Rectangle 3">
              <a:extLst>
                <a:ext uri="{FF2B5EF4-FFF2-40B4-BE49-F238E27FC236}">
                  <a16:creationId xmlns:a16="http://schemas.microsoft.com/office/drawing/2014/main" id="{A57387BC-981E-EC8A-BE83-D64574E53B76}"/>
                </a:ext>
              </a:extLst>
            </p:cNvPr>
            <p:cNvSpPr>
              <a:spLocks noChangeArrowheads="1"/>
            </p:cNvSpPr>
            <p:nvPr/>
          </p:nvSpPr>
          <p:spPr bwMode="gray">
            <a:xfrm rot="10800000">
              <a:off x="519971" y="0"/>
              <a:ext cx="150644" cy="63170"/>
            </a:xfrm>
            <a:prstGeom prst="rect">
              <a:avLst/>
            </a:prstGeom>
            <a:solidFill>
              <a:srgbClr val="B2C9DC">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srgbClr val="000000"/>
                </a:solidFill>
                <a:latin typeface="Calibri" panose="020f0502020204030204" pitchFamily="34" charset="0"/>
                <a:ea typeface="黑体" panose="02010609060101010101" pitchFamily="49" charset="-122"/>
              </a:endParaRPr>
            </a:p>
          </p:txBody>
        </p:sp>
        <p:sp>
          <p:nvSpPr>
            <p:cNvPr id="9" name="Rectangle 4">
              <a:extLst>
                <a:ext uri="{FF2B5EF4-FFF2-40B4-BE49-F238E27FC236}">
                  <a16:creationId xmlns:a16="http://schemas.microsoft.com/office/drawing/2014/main" id="{E0E6056F-813E-6323-C9FA-68F4A7228A3C}"/>
                </a:ext>
              </a:extLst>
            </p:cNvPr>
            <p:cNvSpPr>
              <a:spLocks noChangeArrowheads="1"/>
            </p:cNvSpPr>
            <p:nvPr/>
          </p:nvSpPr>
          <p:spPr bwMode="gray">
            <a:xfrm rot="10800000">
              <a:off x="795996" y="0"/>
              <a:ext cx="843938" cy="63170"/>
            </a:xfrm>
            <a:prstGeom prst="rect">
              <a:avLst/>
            </a:prstGeom>
            <a:solidFill>
              <a:srgbClr val="4D81AF">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10" name="Rectangle 5">
              <a:extLst>
                <a:ext uri="{FF2B5EF4-FFF2-40B4-BE49-F238E27FC236}">
                  <a16:creationId xmlns:a16="http://schemas.microsoft.com/office/drawing/2014/main" id="{27667139-7641-042A-B47C-9B3B5D07A255}"/>
                </a:ext>
              </a:extLst>
            </p:cNvPr>
            <p:cNvSpPr>
              <a:spLocks noChangeArrowheads="1"/>
            </p:cNvSpPr>
            <p:nvPr/>
          </p:nvSpPr>
          <p:spPr bwMode="gray">
            <a:xfrm rot="10800000">
              <a:off x="671268" y="0"/>
              <a:ext cx="124727" cy="63170"/>
            </a:xfrm>
            <a:prstGeom prst="rect">
              <a:avLst/>
            </a:prstGeom>
            <a:solidFill>
              <a:schemeClr val="tx2">
                <a:alpha val="50000"/>
              </a:schemeClr>
            </a:solidFill>
            <a:ln w="9525" algn="ctr">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11" name="Rectangle 6">
              <a:extLst>
                <a:ext uri="{FF2B5EF4-FFF2-40B4-BE49-F238E27FC236}">
                  <a16:creationId xmlns:a16="http://schemas.microsoft.com/office/drawing/2014/main" id="{43456420-B902-C697-D558-FF66CB0B9892}"/>
                </a:ext>
              </a:extLst>
            </p:cNvPr>
            <p:cNvSpPr>
              <a:spLocks noChangeArrowheads="1"/>
            </p:cNvSpPr>
            <p:nvPr/>
          </p:nvSpPr>
          <p:spPr bwMode="gray">
            <a:xfrm rot="10800000">
              <a:off x="1639933" y="0"/>
              <a:ext cx="7504066" cy="63170"/>
            </a:xfrm>
            <a:prstGeom prst="rect">
              <a:avLst/>
            </a:prstGeom>
            <a:solidFill>
              <a:srgbClr val="B2C9DC">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srgbClr val="000000"/>
                </a:solidFill>
                <a:latin typeface="Calibri" panose="020f0502020204030204" pitchFamily="34" charset="0"/>
                <a:ea typeface="黑体" panose="02010609060101010101" pitchFamily="49" charset="-122"/>
              </a:endParaRPr>
            </a:p>
          </p:txBody>
        </p:sp>
        <p:sp>
          <p:nvSpPr>
            <p:cNvPr id="12" name="Rectangle 7">
              <a:extLst>
                <a:ext uri="{FF2B5EF4-FFF2-40B4-BE49-F238E27FC236}">
                  <a16:creationId xmlns:a16="http://schemas.microsoft.com/office/drawing/2014/main" id="{043F15DA-B51D-3B8A-A1C6-4DCE7E54B8A5}"/>
                </a:ext>
              </a:extLst>
            </p:cNvPr>
            <p:cNvSpPr>
              <a:spLocks noChangeArrowheads="1"/>
            </p:cNvSpPr>
            <p:nvPr/>
          </p:nvSpPr>
          <p:spPr bwMode="gray">
            <a:xfrm rot="10800000">
              <a:off x="437360" y="0"/>
              <a:ext cx="82612" cy="63170"/>
            </a:xfrm>
            <a:prstGeom prst="rect">
              <a:avLst/>
            </a:prstGeom>
            <a:solidFill>
              <a:srgbClr val="4D81AF">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2" r:id="rId6"/>
    <p:sldLayoutId id="2147483723" r:id="rId7"/>
    <p:sldLayoutId id="2147483724" r:id="rId8"/>
    <p:sldLayoutId id="2147483725" r:id="rId9"/>
    <p:sldLayoutId id="2147483726" r:id="rId10"/>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6110232214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组合 10">
            <a:extLst>
              <a:ext uri="{FF2B5EF4-FFF2-40B4-BE49-F238E27FC236}">
                <a16:creationId xmlns:a16="http://schemas.microsoft.com/office/drawing/2014/main" id="{389E4184-1BDF-B431-53F1-89A7CEA6727D}"/>
              </a:ext>
            </a:extLst>
          </p:cNvPr>
          <p:cNvGrpSpPr/>
          <p:nvPr/>
        </p:nvGrpSpPr>
        <p:grpSpPr>
          <a:xfrm>
            <a:off x="536573" y="1482456"/>
            <a:ext cx="1621717" cy="1621717"/>
            <a:chOff x="304800" y="673100"/>
            <a:chExt cx="4000500" cy="4000500"/>
          </a:xfrm>
          <a:effectLst>
            <a:outerShdw blurRad="444500" dist="254000" dir="6840000" algn="tr" rotWithShape="0">
              <a:prstClr val="black">
                <a:alpha val="24000"/>
              </a:prstClr>
            </a:outerShdw>
          </a:effectLst>
        </p:grpSpPr>
        <p:sp>
          <p:nvSpPr>
            <p:cNvPr id="6" name="同心圆 14">
              <a:extLst>
                <a:ext uri="{FF2B5EF4-FFF2-40B4-BE49-F238E27FC236}">
                  <a16:creationId xmlns:a16="http://schemas.microsoft.com/office/drawing/2014/main" id="{DCE4DF0F-617F-93CC-61C4-2D811A0F029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7" name="椭圆 15">
              <a:extLst>
                <a:ext uri="{FF2B5EF4-FFF2-40B4-BE49-F238E27FC236}">
                  <a16:creationId xmlns:a16="http://schemas.microsoft.com/office/drawing/2014/main" id="{D2E86563-BEA0-521F-6E6E-145B7285DE82}"/>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0" name="组合 16">
            <a:extLst>
              <a:ext uri="{FF2B5EF4-FFF2-40B4-BE49-F238E27FC236}">
                <a16:creationId xmlns:a16="http://schemas.microsoft.com/office/drawing/2014/main" id="{790EB45E-9CE9-B131-0EE5-2A28BE8908EE}"/>
              </a:ext>
            </a:extLst>
          </p:cNvPr>
          <p:cNvGrpSpPr/>
          <p:nvPr/>
        </p:nvGrpSpPr>
        <p:grpSpPr>
          <a:xfrm>
            <a:off x="3776755" y="3292586"/>
            <a:ext cx="1621717" cy="1621717"/>
            <a:chOff x="304800" y="673100"/>
            <a:chExt cx="4000500" cy="4000500"/>
          </a:xfrm>
          <a:effectLst>
            <a:outerShdw blurRad="444500" dist="254000" dir="6840000" algn="tr" rotWithShape="0">
              <a:prstClr val="black">
                <a:alpha val="24000"/>
              </a:prstClr>
            </a:outerShdw>
          </a:effectLst>
        </p:grpSpPr>
        <p:sp>
          <p:nvSpPr>
            <p:cNvPr id="11" name="同心圆 17">
              <a:extLst>
                <a:ext uri="{FF2B5EF4-FFF2-40B4-BE49-F238E27FC236}">
                  <a16:creationId xmlns:a16="http://schemas.microsoft.com/office/drawing/2014/main" id="{7D9E4358-3D3B-1640-DD9D-DACC023C79F4}"/>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12" name="椭圆 18">
              <a:extLst>
                <a:ext uri="{FF2B5EF4-FFF2-40B4-BE49-F238E27FC236}">
                  <a16:creationId xmlns:a16="http://schemas.microsoft.com/office/drawing/2014/main" id="{9E876A25-CB0B-89D0-04F4-A43B51265509}"/>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3" name="组合 20">
            <a:extLst>
              <a:ext uri="{FF2B5EF4-FFF2-40B4-BE49-F238E27FC236}">
                <a16:creationId xmlns:a16="http://schemas.microsoft.com/office/drawing/2014/main" id="{E385FD1C-964C-A669-DD17-4E7FC61CFEDB}"/>
              </a:ext>
            </a:extLst>
          </p:cNvPr>
          <p:cNvGrpSpPr/>
          <p:nvPr/>
        </p:nvGrpSpPr>
        <p:grpSpPr>
          <a:xfrm>
            <a:off x="2605720" y="354002"/>
            <a:ext cx="2019604" cy="2019604"/>
            <a:chOff x="304800" y="673100"/>
            <a:chExt cx="4000500" cy="4000500"/>
          </a:xfrm>
          <a:effectLst>
            <a:outerShdw blurRad="444500" dist="254000" dir="6840000" algn="tr" rotWithShape="0">
              <a:prstClr val="black">
                <a:alpha val="24000"/>
              </a:prstClr>
            </a:outerShdw>
          </a:effectLst>
        </p:grpSpPr>
        <p:sp>
          <p:nvSpPr>
            <p:cNvPr id="14" name="同心圆 21">
              <a:extLst>
                <a:ext uri="{FF2B5EF4-FFF2-40B4-BE49-F238E27FC236}">
                  <a16:creationId xmlns:a16="http://schemas.microsoft.com/office/drawing/2014/main" id="{DA080CB8-120F-A445-9451-8AF3AA130D63}"/>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sp>
          <p:nvSpPr>
            <p:cNvPr id="15" name="椭圆 22">
              <a:extLst>
                <a:ext uri="{FF2B5EF4-FFF2-40B4-BE49-F238E27FC236}">
                  <a16:creationId xmlns:a16="http://schemas.microsoft.com/office/drawing/2014/main" id="{9F2E459A-B6BB-0C0D-EFF7-349BE77BC11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grpSp>
      <p:grpSp>
        <p:nvGrpSpPr>
          <p:cNvPr id="16" name="组合 23">
            <a:extLst>
              <a:ext uri="{FF2B5EF4-FFF2-40B4-BE49-F238E27FC236}">
                <a16:creationId xmlns:a16="http://schemas.microsoft.com/office/drawing/2014/main" id="{00041CB4-6094-BEFC-B913-E706620B563C}"/>
              </a:ext>
            </a:extLst>
          </p:cNvPr>
          <p:cNvGrpSpPr/>
          <p:nvPr/>
        </p:nvGrpSpPr>
        <p:grpSpPr>
          <a:xfrm>
            <a:off x="959796" y="983677"/>
            <a:ext cx="4233770" cy="4233770"/>
            <a:chOff x="304800" y="673100"/>
            <a:chExt cx="4000500" cy="4000500"/>
          </a:xfrm>
          <a:effectLst>
            <a:outerShdw blurRad="444500" dist="254000" dir="6840000" algn="tr" rotWithShape="0">
              <a:prstClr val="black">
                <a:alpha val="45000"/>
              </a:prstClr>
            </a:outerShdw>
          </a:effectLst>
        </p:grpSpPr>
        <p:sp>
          <p:nvSpPr>
            <p:cNvPr id="17" name="同心圆 24">
              <a:extLst>
                <a:ext uri="{FF2B5EF4-FFF2-40B4-BE49-F238E27FC236}">
                  <a16:creationId xmlns:a16="http://schemas.microsoft.com/office/drawing/2014/main" id="{DC8C61D0-E38E-E998-8AB7-85D08B362148}"/>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18" name="椭圆 25">
              <a:extLst>
                <a:ext uri="{FF2B5EF4-FFF2-40B4-BE49-F238E27FC236}">
                  <a16:creationId xmlns:a16="http://schemas.microsoft.com/office/drawing/2014/main" id="{77F7840D-BE8A-CFFA-FE24-67A1C4820E58}"/>
                </a:ext>
              </a:extLst>
            </p:cNvPr>
            <p:cNvSpPr/>
            <p:nvPr/>
          </p:nvSpPr>
          <p:spPr>
            <a:xfrm>
              <a:off x="392113" y="760413"/>
              <a:ext cx="3825873" cy="382587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9" name="组合 26">
            <a:extLst>
              <a:ext uri="{FF2B5EF4-FFF2-40B4-BE49-F238E27FC236}">
                <a16:creationId xmlns:a16="http://schemas.microsoft.com/office/drawing/2014/main" id="{AD2D35C8-998C-3992-82BF-6EEB8EE2EA72}"/>
              </a:ext>
            </a:extLst>
          </p:cNvPr>
          <p:cNvGrpSpPr/>
          <p:nvPr/>
        </p:nvGrpSpPr>
        <p:grpSpPr>
          <a:xfrm>
            <a:off x="5166116" y="1161195"/>
            <a:ext cx="704931" cy="704931"/>
            <a:chOff x="304800" y="673100"/>
            <a:chExt cx="4000500" cy="4000500"/>
          </a:xfrm>
          <a:effectLst>
            <a:outerShdw blurRad="444500" dist="254000" dir="6840000" algn="tr" rotWithShape="0">
              <a:prstClr val="black">
                <a:alpha val="24000"/>
              </a:prstClr>
            </a:outerShdw>
          </a:effectLst>
        </p:grpSpPr>
        <p:sp>
          <p:nvSpPr>
            <p:cNvPr id="20" name="同心圆 27">
              <a:extLst>
                <a:ext uri="{FF2B5EF4-FFF2-40B4-BE49-F238E27FC236}">
                  <a16:creationId xmlns:a16="http://schemas.microsoft.com/office/drawing/2014/main" id="{24A18233-9C1B-9D15-DB80-4CAF84992FD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sp>
          <p:nvSpPr>
            <p:cNvPr id="21" name="椭圆 28">
              <a:extLst>
                <a:ext uri="{FF2B5EF4-FFF2-40B4-BE49-F238E27FC236}">
                  <a16:creationId xmlns:a16="http://schemas.microsoft.com/office/drawing/2014/main" id="{A37DF285-C137-89DD-A6F8-AAC0AC93351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grpSp>
      <p:sp>
        <p:nvSpPr>
          <p:cNvPr id="22" name="TextBox 21">
            <a:extLst>
              <a:ext uri="{FF2B5EF4-FFF2-40B4-BE49-F238E27FC236}">
                <a16:creationId xmlns:a16="http://schemas.microsoft.com/office/drawing/2014/main" id="{8F942BB2-51B5-8B57-8AF2-626731EFB6DA}"/>
              </a:ext>
            </a:extLst>
          </p:cNvPr>
          <p:cNvSpPr txBox="1"/>
          <p:nvPr/>
        </p:nvSpPr>
        <p:spPr>
          <a:xfrm>
            <a:off x="1258269" y="1996954"/>
            <a:ext cx="3636824" cy="1996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2375" spc="-422">
              <a:solidFill>
                <a:schemeClr val="bg1"/>
              </a:solidFill>
              <a:latin typeface="DFGothic-EB" panose="02010609010101010101" pitchFamily="1" charset="-128"/>
              <a:ea typeface="DFGothic-EB" panose="02010609010101010101" pitchFamily="1" charset="-128"/>
            </a:endParaRPr>
          </a:p>
        </p:txBody>
      </p:sp>
      <p:cxnSp>
        <p:nvCxnSpPr>
          <p:cNvPr id="43" name="直接连接符 53">
            <a:extLst>
              <a:ext uri="{FF2B5EF4-FFF2-40B4-BE49-F238E27FC236}">
                <a16:creationId xmlns:a16="http://schemas.microsoft.com/office/drawing/2014/main" id="{51392F46-9832-58E5-C2F6-8387F368BCBD}"/>
              </a:ext>
            </a:extLst>
          </p:cNvPr>
          <p:cNvCxnSpPr/>
          <p:nvPr/>
        </p:nvCxnSpPr>
        <p:spPr>
          <a:xfrm>
            <a:off x="5781736" y="3953756"/>
            <a:ext cx="6196340" cy="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5" name="TextBox 14"/>
          <p:cNvSpPr txBox="1"/>
          <p:nvPr/>
        </p:nvSpPr>
        <p:spPr>
          <a:xfrm>
            <a:off x="5581394" y="2159781"/>
            <a:ext cx="6196340" cy="7684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kumimoji="0" lang="zh-CN" altLang="en-US" sz="40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在线教育和远程学习行业技术趋势分析</a:t>
            </a:r>
          </a:p>
        </p:txBody>
      </p:sp>
      <p:sp>
        <p:nvSpPr>
          <p:cNvPr id="50" name="Rectangle 49">
            <a:extLst>
              <a:ext uri="{FF2B5EF4-FFF2-40B4-BE49-F238E27FC236}">
                <a16:creationId xmlns:a16="http://schemas.microsoft.com/office/drawing/2014/main" id="{B231BFAA-0342-3596-A9FB-1D83BFB44BC2}"/>
              </a:ext>
            </a:extLst>
          </p:cNvPr>
          <p:cNvSpPr/>
          <p:nvPr/>
        </p:nvSpPr>
        <p:spPr>
          <a:xfrm>
            <a:off x="1785299" y="2238079"/>
            <a:ext cx="2601305" cy="1569660"/>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a:t>
            </a:r>
            <a:endParaRPr lang="en-US" altLang="zh-CN"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a:p>
            <a:pPr algn="ctr"/>
            <a:endParaRPr lang="en-US" altLang="zh-CN" sz="16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a:p>
            <a:pPr algn="ctr"/>
            <a:r>
              <a:rPr lang="zh-CN" altLang="en-US"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变革未来</a:t>
            </a:r>
            <a:endParaRPr lang="en-US" altLang="zh-CN"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18" name="Group 117">
            <a:extLst>
              <a:ext uri="{FF2B5EF4-FFF2-40B4-BE49-F238E27FC236}">
                <a16:creationId xmlns:a16="http://schemas.microsoft.com/office/drawing/2014/main" id="{51FA61A4-D36A-1A88-57EE-C21FC9FF76DD}"/>
              </a:ext>
            </a:extLst>
          </p:cNvPr>
          <p:cNvGrpSpPr/>
          <p:nvPr/>
        </p:nvGrpSpPr>
        <p:grpSpPr>
          <a:xfrm>
            <a:off x="5846113" y="4291049"/>
            <a:ext cx="2942245" cy="435525"/>
            <a:chOff x="5717435" y="5325094"/>
            <a:chExt cx="2942245" cy="435525"/>
          </a:xfrm>
        </p:grpSpPr>
        <p:grpSp>
          <p:nvGrpSpPr>
            <p:cNvPr id="93" name="组合 33">
              <a:extLst>
                <a:ext uri="{FF2B5EF4-FFF2-40B4-BE49-F238E27FC236}">
                  <a16:creationId xmlns:a16="http://schemas.microsoft.com/office/drawing/2014/main" id="{EBC71B6A-F677-7C8A-F8AF-B1AE70A2E29E}"/>
                </a:ext>
              </a:extLst>
            </p:cNvPr>
            <p:cNvGrpSpPr/>
            <p:nvPr/>
          </p:nvGrpSpPr>
          <p:grpSpPr>
            <a:xfrm>
              <a:off x="6978378" y="5330831"/>
              <a:ext cx="429793" cy="429788"/>
              <a:chOff x="5196486" y="5946187"/>
              <a:chExt cx="305647" cy="305644"/>
            </a:xfrm>
          </p:grpSpPr>
          <p:grpSp>
            <p:nvGrpSpPr>
              <p:cNvPr id="94" name="组合 34">
                <a:extLst>
                  <a:ext uri="{FF2B5EF4-FFF2-40B4-BE49-F238E27FC236}">
                    <a16:creationId xmlns:a16="http://schemas.microsoft.com/office/drawing/2014/main" id="{683FA26B-F85E-A5A4-4D3F-C89F9A40E5FF}"/>
                  </a:ext>
                </a:extLst>
              </p:cNvPr>
              <p:cNvGrpSpPr/>
              <p:nvPr/>
            </p:nvGrpSpPr>
            <p:grpSpPr>
              <a:xfrm>
                <a:off x="5196486" y="5946187"/>
                <a:ext cx="305647" cy="305644"/>
                <a:chOff x="1517330" y="1125257"/>
                <a:chExt cx="2204282" cy="2204282"/>
              </a:xfrm>
            </p:grpSpPr>
            <p:sp>
              <p:nvSpPr>
                <p:cNvPr id="96" name="椭圆 36">
                  <a:extLst>
                    <a:ext uri="{FF2B5EF4-FFF2-40B4-BE49-F238E27FC236}">
                      <a16:creationId xmlns:a16="http://schemas.microsoft.com/office/drawing/2014/main" id="{BFA1C52D-5434-B656-461E-E7AC406B4D8A}"/>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97" name="椭圆 37">
                  <a:extLst>
                    <a:ext uri="{FF2B5EF4-FFF2-40B4-BE49-F238E27FC236}">
                      <a16:creationId xmlns:a16="http://schemas.microsoft.com/office/drawing/2014/main" id="{9D096588-845D-B589-CBC9-89F601EC0CFB}"/>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95" name="Freeform 44">
                <a:extLst>
                  <a:ext uri="{FF2B5EF4-FFF2-40B4-BE49-F238E27FC236}">
                    <a16:creationId xmlns:a16="http://schemas.microsoft.com/office/drawing/2014/main" id="{800C0FE0-43DD-F757-A67E-054770A8F240}"/>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98" name="组合 38">
              <a:extLst>
                <a:ext uri="{FF2B5EF4-FFF2-40B4-BE49-F238E27FC236}">
                  <a16:creationId xmlns:a16="http://schemas.microsoft.com/office/drawing/2014/main" id="{1D51DBA4-D7FE-DCA4-91A5-B49FBBFCD6A7}"/>
                </a:ext>
              </a:extLst>
            </p:cNvPr>
            <p:cNvGrpSpPr/>
            <p:nvPr/>
          </p:nvGrpSpPr>
          <p:grpSpPr>
            <a:xfrm>
              <a:off x="7600465" y="5330831"/>
              <a:ext cx="429793" cy="429788"/>
              <a:chOff x="5638883" y="5946187"/>
              <a:chExt cx="305647" cy="305644"/>
            </a:xfrm>
          </p:grpSpPr>
          <p:grpSp>
            <p:nvGrpSpPr>
              <p:cNvPr id="99" name="组合 39">
                <a:extLst>
                  <a:ext uri="{FF2B5EF4-FFF2-40B4-BE49-F238E27FC236}">
                    <a16:creationId xmlns:a16="http://schemas.microsoft.com/office/drawing/2014/main" id="{08C74643-614E-2C9E-1993-E8DD548565E3}"/>
                  </a:ext>
                </a:extLst>
              </p:cNvPr>
              <p:cNvGrpSpPr/>
              <p:nvPr/>
            </p:nvGrpSpPr>
            <p:grpSpPr>
              <a:xfrm>
                <a:off x="5638883" y="5946187"/>
                <a:ext cx="305647" cy="305644"/>
                <a:chOff x="1517330" y="1125257"/>
                <a:chExt cx="2204282" cy="2204282"/>
              </a:xfrm>
            </p:grpSpPr>
            <p:sp>
              <p:nvSpPr>
                <p:cNvPr id="101" name="椭圆 41">
                  <a:extLst>
                    <a:ext uri="{FF2B5EF4-FFF2-40B4-BE49-F238E27FC236}">
                      <a16:creationId xmlns:a16="http://schemas.microsoft.com/office/drawing/2014/main" id="{158BDDF0-3E03-A3AB-79DC-578F84EE81EA}"/>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02" name="椭圆 42">
                  <a:extLst>
                    <a:ext uri="{FF2B5EF4-FFF2-40B4-BE49-F238E27FC236}">
                      <a16:creationId xmlns:a16="http://schemas.microsoft.com/office/drawing/2014/main" id="{297EC366-07F8-31C7-B9DE-E92F471D9293}"/>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00" name="Freeform 6">
                <a:extLst>
                  <a:ext uri="{FF2B5EF4-FFF2-40B4-BE49-F238E27FC236}">
                    <a16:creationId xmlns:a16="http://schemas.microsoft.com/office/drawing/2014/main" id="{EAABEB5F-5304-9787-1045-BE162CC0403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03" name="组合 43">
              <a:extLst>
                <a:ext uri="{FF2B5EF4-FFF2-40B4-BE49-F238E27FC236}">
                  <a16:creationId xmlns:a16="http://schemas.microsoft.com/office/drawing/2014/main" id="{DD8E4DB6-460D-610C-9AEE-DD5566539834}"/>
                </a:ext>
              </a:extLst>
            </p:cNvPr>
            <p:cNvGrpSpPr/>
            <p:nvPr/>
          </p:nvGrpSpPr>
          <p:grpSpPr>
            <a:xfrm>
              <a:off x="5717435" y="5330831"/>
              <a:ext cx="429793" cy="429788"/>
              <a:chOff x="4299766" y="5946187"/>
              <a:chExt cx="305647" cy="305644"/>
            </a:xfrm>
          </p:grpSpPr>
          <p:grpSp>
            <p:nvGrpSpPr>
              <p:cNvPr id="104" name="组合 44">
                <a:extLst>
                  <a:ext uri="{FF2B5EF4-FFF2-40B4-BE49-F238E27FC236}">
                    <a16:creationId xmlns:a16="http://schemas.microsoft.com/office/drawing/2014/main" id="{6D2A2AE0-DA30-46EF-3B01-F8E4CF1BE079}"/>
                  </a:ext>
                </a:extLst>
              </p:cNvPr>
              <p:cNvGrpSpPr/>
              <p:nvPr/>
            </p:nvGrpSpPr>
            <p:grpSpPr>
              <a:xfrm>
                <a:off x="4299766" y="5946187"/>
                <a:ext cx="305647" cy="305644"/>
                <a:chOff x="1517330" y="1125257"/>
                <a:chExt cx="2204282" cy="2204282"/>
              </a:xfrm>
            </p:grpSpPr>
            <p:sp>
              <p:nvSpPr>
                <p:cNvPr id="106" name="椭圆 46">
                  <a:extLst>
                    <a:ext uri="{FF2B5EF4-FFF2-40B4-BE49-F238E27FC236}">
                      <a16:creationId xmlns:a16="http://schemas.microsoft.com/office/drawing/2014/main" id="{5D3DDDE4-17E3-8B32-006D-A63A3B80085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07" name="椭圆 47">
                  <a:extLst>
                    <a:ext uri="{FF2B5EF4-FFF2-40B4-BE49-F238E27FC236}">
                      <a16:creationId xmlns:a16="http://schemas.microsoft.com/office/drawing/2014/main" id="{93D5F892-1DBB-DE5E-1E98-E77FB105999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05" name="Freeform 45">
                <a:extLst>
                  <a:ext uri="{FF2B5EF4-FFF2-40B4-BE49-F238E27FC236}">
                    <a16:creationId xmlns:a16="http://schemas.microsoft.com/office/drawing/2014/main" id="{FE4A51CA-EBFC-72E2-D472-C050C1C071FB}"/>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08" name="组合 48">
              <a:extLst>
                <a:ext uri="{FF2B5EF4-FFF2-40B4-BE49-F238E27FC236}">
                  <a16:creationId xmlns:a16="http://schemas.microsoft.com/office/drawing/2014/main" id="{61780A10-C3CD-E514-8CBD-931C1FDC7932}"/>
                </a:ext>
              </a:extLst>
            </p:cNvPr>
            <p:cNvGrpSpPr/>
            <p:nvPr/>
          </p:nvGrpSpPr>
          <p:grpSpPr>
            <a:xfrm>
              <a:off x="6337028" y="5330831"/>
              <a:ext cx="429793" cy="429788"/>
              <a:chOff x="4740390" y="5946187"/>
              <a:chExt cx="305647" cy="305644"/>
            </a:xfrm>
          </p:grpSpPr>
          <p:grpSp>
            <p:nvGrpSpPr>
              <p:cNvPr id="109" name="组合 49">
                <a:extLst>
                  <a:ext uri="{FF2B5EF4-FFF2-40B4-BE49-F238E27FC236}">
                    <a16:creationId xmlns:a16="http://schemas.microsoft.com/office/drawing/2014/main" id="{D6F8E238-F4DD-BE3C-1B13-0F912D5CE5DD}"/>
                  </a:ext>
                </a:extLst>
              </p:cNvPr>
              <p:cNvGrpSpPr/>
              <p:nvPr/>
            </p:nvGrpSpPr>
            <p:grpSpPr>
              <a:xfrm>
                <a:off x="4740390" y="5946187"/>
                <a:ext cx="305647" cy="305644"/>
                <a:chOff x="1517330" y="1125257"/>
                <a:chExt cx="2204282" cy="2204282"/>
              </a:xfrm>
            </p:grpSpPr>
            <p:sp>
              <p:nvSpPr>
                <p:cNvPr id="111" name="椭圆 51">
                  <a:extLst>
                    <a:ext uri="{FF2B5EF4-FFF2-40B4-BE49-F238E27FC236}">
                      <a16:creationId xmlns:a16="http://schemas.microsoft.com/office/drawing/2014/main" id="{268796F0-237D-CD62-404D-AB5F1216FD4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12" name="椭圆 52">
                  <a:extLst>
                    <a:ext uri="{FF2B5EF4-FFF2-40B4-BE49-F238E27FC236}">
                      <a16:creationId xmlns:a16="http://schemas.microsoft.com/office/drawing/2014/main" id="{BFC98E2E-F917-7B50-CF93-F47E2F465969}"/>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10" name="Freeform 39">
                <a:extLst>
                  <a:ext uri="{FF2B5EF4-FFF2-40B4-BE49-F238E27FC236}">
                    <a16:creationId xmlns:a16="http://schemas.microsoft.com/office/drawing/2014/main" id="{490337F3-AD0F-83F2-C2DC-00DA2A0C551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13" name="组合 54">
              <a:extLst>
                <a:ext uri="{FF2B5EF4-FFF2-40B4-BE49-F238E27FC236}">
                  <a16:creationId xmlns:a16="http://schemas.microsoft.com/office/drawing/2014/main" id="{0DC1EAB7-CE71-D4B9-F54F-2ED19E9863FF}"/>
                </a:ext>
              </a:extLst>
            </p:cNvPr>
            <p:cNvGrpSpPr/>
            <p:nvPr/>
          </p:nvGrpSpPr>
          <p:grpSpPr>
            <a:xfrm>
              <a:off x="8229887" y="5325094"/>
              <a:ext cx="429793" cy="429788"/>
              <a:chOff x="5854675" y="3359758"/>
              <a:chExt cx="305647" cy="305644"/>
            </a:xfrm>
          </p:grpSpPr>
          <p:grpSp>
            <p:nvGrpSpPr>
              <p:cNvPr id="114" name="组合 55">
                <a:extLst>
                  <a:ext uri="{FF2B5EF4-FFF2-40B4-BE49-F238E27FC236}">
                    <a16:creationId xmlns:a16="http://schemas.microsoft.com/office/drawing/2014/main" id="{D5EA2CD4-5D7D-7DDA-50DF-89C9F509B972}"/>
                  </a:ext>
                </a:extLst>
              </p:cNvPr>
              <p:cNvGrpSpPr/>
              <p:nvPr/>
            </p:nvGrpSpPr>
            <p:grpSpPr>
              <a:xfrm>
                <a:off x="5854675" y="3359758"/>
                <a:ext cx="305647" cy="305644"/>
                <a:chOff x="1517330" y="1125257"/>
                <a:chExt cx="2204282" cy="2204282"/>
              </a:xfrm>
            </p:grpSpPr>
            <p:sp>
              <p:nvSpPr>
                <p:cNvPr id="116" name="椭圆 57">
                  <a:extLst>
                    <a:ext uri="{FF2B5EF4-FFF2-40B4-BE49-F238E27FC236}">
                      <a16:creationId xmlns:a16="http://schemas.microsoft.com/office/drawing/2014/main" id="{2CAFEFE2-06F2-2D08-77D8-5F4FCA2F2DED}"/>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17" name="椭圆 59">
                  <a:extLst>
                    <a:ext uri="{FF2B5EF4-FFF2-40B4-BE49-F238E27FC236}">
                      <a16:creationId xmlns:a16="http://schemas.microsoft.com/office/drawing/2014/main" id="{3FA6E395-C101-BD25-6727-AEC4A64798D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15" name="KSO_Shape">
                <a:extLst>
                  <a:ext uri="{FF2B5EF4-FFF2-40B4-BE49-F238E27FC236}">
                    <a16:creationId xmlns:a16="http://schemas.microsoft.com/office/drawing/2014/main" id="{69D26BBF-EB96-311B-FCFE-F6DB2EBEC5E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grpSp>
      </p:gr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平行四边形 23">
            <a:extLst>
              <a:ext uri="{FF2B5EF4-FFF2-40B4-BE49-F238E27FC236}">
                <a16:creationId xmlns:a16="http://schemas.microsoft.com/office/drawing/2014/main" id="{B59CEE85-D3AC-0CBB-D316-67CCD43A136E}"/>
              </a:ext>
            </a:extLst>
          </p:cNvPr>
          <p:cNvSpPr/>
          <p:nvPr/>
        </p:nvSpPr>
        <p:spPr>
          <a:xfrm>
            <a:off x="9868735" y="2305"/>
            <a:ext cx="1318266" cy="1335683"/>
          </a:xfrm>
          <a:prstGeom prst="parallelogram">
            <a:avLst>
              <a:gd name="adj" fmla="val 3524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平行四边形 24">
            <a:extLst>
              <a:ext uri="{FF2B5EF4-FFF2-40B4-BE49-F238E27FC236}">
                <a16:creationId xmlns:a16="http://schemas.microsoft.com/office/drawing/2014/main" id="{18CBEDDD-6EDD-9EB8-8626-7079C8E72D58}"/>
              </a:ext>
            </a:extLst>
          </p:cNvPr>
          <p:cNvSpPr/>
          <p:nvPr/>
        </p:nvSpPr>
        <p:spPr>
          <a:xfrm>
            <a:off x="433439" y="6381946"/>
            <a:ext cx="2526577" cy="476054"/>
          </a:xfrm>
          <a:prstGeom prst="parallelogram">
            <a:avLst>
              <a:gd name="adj" fmla="val 52002"/>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平行四边形 27">
            <a:extLst>
              <a:ext uri="{FF2B5EF4-FFF2-40B4-BE49-F238E27FC236}">
                <a16:creationId xmlns:a16="http://schemas.microsoft.com/office/drawing/2014/main" id="{AD0692A8-8A19-754D-EDC1-234E15C236CB}"/>
              </a:ext>
            </a:extLst>
          </p:cNvPr>
          <p:cNvSpPr/>
          <p:nvPr/>
        </p:nvSpPr>
        <p:spPr>
          <a:xfrm>
            <a:off x="5085942" y="1863134"/>
            <a:ext cx="9056778" cy="3552372"/>
          </a:xfrm>
          <a:prstGeom prst="parallelogram">
            <a:avLst>
              <a:gd name="adj" fmla="val 3364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平行四边形 44">
            <a:extLst>
              <a:ext uri="{FF2B5EF4-FFF2-40B4-BE49-F238E27FC236}">
                <a16:creationId xmlns:a16="http://schemas.microsoft.com/office/drawing/2014/main" id="{C7912D82-C68A-ABA0-2BB0-05DCD5C54A2D}"/>
              </a:ext>
            </a:extLst>
          </p:cNvPr>
          <p:cNvSpPr/>
          <p:nvPr/>
        </p:nvSpPr>
        <p:spPr>
          <a:xfrm>
            <a:off x="8956695" y="884187"/>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3" name="TextBox 12">
            <a:extLst>
              <a:ext uri="{FF2B5EF4-FFF2-40B4-BE49-F238E27FC236}">
                <a16:creationId xmlns:a16="http://schemas.microsoft.com/office/drawing/2014/main" id="{DE3B8899-895B-7710-B3AF-AE47C328B432}"/>
              </a:ext>
            </a:extLst>
          </p:cNvPr>
          <p:cNvSpPr txBox="1"/>
          <p:nvPr/>
        </p:nvSpPr>
        <p:spPr>
          <a:xfrm>
            <a:off x="308745" y="2981410"/>
            <a:ext cx="5458693"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mn-cs"/>
              </a:rPr>
              <a:t>在线教育技术发展概述
远程学习平台建设与功能创新
多媒体技术在在线教育中的应用
个性化学习与智能评估技术
虚拟现实与增强现实在远程学习中的应用
数据分析与学习效果评估
移动学习与跨平台适配技术
在线教育安全与隐私保护</a:t>
            </a:r>
            <a:endParaRPr kumimoji="0" lang="en-US" altLang="zh-CN" sz="2200" b="1" i="0" u="none" strike="noStrike" kern="120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mn-cs"/>
            </a:endParaRPr>
          </a:p>
        </p:txBody>
      </p:sp>
      <p:grpSp>
        <p:nvGrpSpPr>
          <p:cNvPr id="42" name="组合 66">
            <a:extLst>
              <a:ext uri="{FF2B5EF4-FFF2-40B4-BE49-F238E27FC236}">
                <a16:creationId xmlns:a16="http://schemas.microsoft.com/office/drawing/2014/main" id="{AFD52F1E-B8FF-A832-36BC-B0978868A780}"/>
              </a:ext>
            </a:extLst>
          </p:cNvPr>
          <p:cNvGrpSpPr/>
          <p:nvPr/>
        </p:nvGrpSpPr>
        <p:grpSpPr>
          <a:xfrm>
            <a:off x="4649974" y="259517"/>
            <a:ext cx="1446026" cy="1341044"/>
            <a:chOff x="3050912" y="3438396"/>
            <a:chExt cx="130991" cy="121481"/>
          </a:xfrm>
          <a:solidFill>
            <a:srgbClr val="FFFFFF">
              <a:lumMod val="85000"/>
              <a:alpha val="39000"/>
            </a:srgbClr>
          </a:solidFill>
        </p:grpSpPr>
        <p:sp>
          <p:nvSpPr>
            <p:cNvPr id="43" name="Freeform 324">
              <a:extLst>
                <a:ext uri="{FF2B5EF4-FFF2-40B4-BE49-F238E27FC236}">
                  <a16:creationId xmlns:a16="http://schemas.microsoft.com/office/drawing/2014/main" id="{5D0E8D57-3C46-79F2-4561-5A8213C2225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44" name="Freeform 325">
              <a:extLst>
                <a:ext uri="{FF2B5EF4-FFF2-40B4-BE49-F238E27FC236}">
                  <a16:creationId xmlns:a16="http://schemas.microsoft.com/office/drawing/2014/main" id="{5D5E308B-2E9D-9833-97C6-9A343CC90D5A}"/>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49" name="Group 48">
            <a:extLst>
              <a:ext uri="{FF2B5EF4-FFF2-40B4-BE49-F238E27FC236}">
                <a16:creationId xmlns:a16="http://schemas.microsoft.com/office/drawing/2014/main" id="{DEA9A324-30A6-E6CE-E839-B0895FFC0501}"/>
              </a:ext>
            </a:extLst>
          </p:cNvPr>
          <p:cNvGrpSpPr/>
          <p:nvPr/>
        </p:nvGrpSpPr>
        <p:grpSpPr>
          <a:xfrm>
            <a:off x="5535521" y="1862908"/>
            <a:ext cx="9759219" cy="3552371"/>
            <a:chOff x="635185" y="15470"/>
            <a:chExt cx="8309568" cy="3672540"/>
          </a:xfrm>
        </p:grpSpPr>
        <p:grpSp>
          <p:nvGrpSpPr>
            <p:cNvPr id="47" name="Group 46">
              <a:extLst>
                <a:ext uri="{FF2B5EF4-FFF2-40B4-BE49-F238E27FC236}">
                  <a16:creationId xmlns:a16="http://schemas.microsoft.com/office/drawing/2014/main" id="{A831E5BA-03CF-FD0C-2D46-68F42A2A8A01}"/>
                </a:ext>
              </a:extLst>
            </p:cNvPr>
            <p:cNvGrpSpPr/>
            <p:nvPr/>
          </p:nvGrpSpPr>
          <p:grpSpPr>
            <a:xfrm>
              <a:off x="635185" y="15470"/>
              <a:ext cx="7383814" cy="3672540"/>
              <a:chOff x="635185" y="15470"/>
              <a:chExt cx="7383814" cy="3672540"/>
            </a:xfrm>
          </p:grpSpPr>
          <p:pic>
            <p:nvPicPr>
              <p:cNvPr id="45" name="图片 61">
                <a:extLst>
                  <a:ext uri="{FF2B5EF4-FFF2-40B4-BE49-F238E27FC236}">
                    <a16:creationId xmlns:a16="http://schemas.microsoft.com/office/drawing/2014/main" id="{5B46E12F-11C3-6DFC-DE35-C6733E81899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24288" y="84667"/>
                <a:ext cx="6494711" cy="3556934"/>
              </a:xfrm>
              <a:prstGeom prst="rect">
                <a:avLst/>
              </a:prstGeom>
              <a:noFill/>
            </p:spPr>
          </p:pic>
          <p:sp>
            <p:nvSpPr>
              <p:cNvPr id="46" name="平行四边形 44">
                <a:extLst>
                  <a:ext uri="{FF2B5EF4-FFF2-40B4-BE49-F238E27FC236}">
                    <a16:creationId xmlns:a16="http://schemas.microsoft.com/office/drawing/2014/main" id="{4C2C5410-CF8D-4F31-E778-22A9ACCB876C}"/>
                  </a:ext>
                </a:extLst>
              </p:cNvPr>
              <p:cNvSpPr/>
              <p:nvPr/>
            </p:nvSpPr>
            <p:spPr>
              <a:xfrm>
                <a:off x="635185" y="15470"/>
                <a:ext cx="2590413" cy="3672540"/>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sp>
          <p:nvSpPr>
            <p:cNvPr id="48" name="平行四边形 44">
              <a:extLst>
                <a:ext uri="{FF2B5EF4-FFF2-40B4-BE49-F238E27FC236}">
                  <a16:creationId xmlns:a16="http://schemas.microsoft.com/office/drawing/2014/main" id="{78E5FD40-0D87-3FBA-4DA1-E5FE12E618A0}"/>
                </a:ext>
              </a:extLst>
            </p:cNvPr>
            <p:cNvSpPr/>
            <p:nvPr/>
          </p:nvSpPr>
          <p:spPr>
            <a:xfrm>
              <a:off x="6354340" y="81280"/>
              <a:ext cx="2590413" cy="3585957"/>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sp>
        <p:nvSpPr>
          <p:cNvPr id="10" name="TextBox 9">
            <a:extLst>
              <a:ext uri="{FF2B5EF4-FFF2-40B4-BE49-F238E27FC236}">
                <a16:creationId xmlns:a16="http://schemas.microsoft.com/office/drawing/2014/main" id="{3BFC9C3A-91C8-A2BB-7D93-783F0725361E}"/>
              </a:ext>
            </a:extLst>
          </p:cNvPr>
          <p:cNvSpPr txBox="1"/>
          <p:nvPr/>
        </p:nvSpPr>
        <p:spPr>
          <a:xfrm>
            <a:off x="6188950" y="3013501"/>
            <a:ext cx="1415772" cy="83099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2" eaLnBrk="1" fontAlgn="auto" hangingPunct="1">
              <a:spcBef>
                <a:spcPct val="0"/>
              </a:spcBef>
              <a:spcAft>
                <a:spcPct val="0"/>
              </a:spcAft>
            </a:pPr>
            <a:r>
              <a:rPr lang="zh-CN" altLang="en-US" sz="4800" b="1">
                <a:solidFill>
                  <a:schemeClr val="bg1"/>
                </a:solidFill>
                <a:latin typeface="微软雅黑" panose="020b0503020204020204" pitchFamily="34" charset="-122"/>
                <a:ea typeface="微软雅黑" panose="020b0503020204020204" pitchFamily="34" charset="-122"/>
              </a:rPr>
              <a:t>目录</a:t>
            </a:r>
          </a:p>
        </p:txBody>
      </p:sp>
      <p:sp>
        <p:nvSpPr>
          <p:cNvPr id="11" name="TextBox 10">
            <a:extLst>
              <a:ext uri="{FF2B5EF4-FFF2-40B4-BE49-F238E27FC236}">
                <a16:creationId xmlns:a16="http://schemas.microsoft.com/office/drawing/2014/main" id="{FF0E37A2-417B-3152-64C4-2A38CF522E29}"/>
              </a:ext>
            </a:extLst>
          </p:cNvPr>
          <p:cNvSpPr txBox="1"/>
          <p:nvPr/>
        </p:nvSpPr>
        <p:spPr>
          <a:xfrm>
            <a:off x="4945756" y="5543928"/>
            <a:ext cx="2851550" cy="4770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2" eaLnBrk="1" fontAlgn="auto" hangingPunct="1">
              <a:spcBef>
                <a:spcPct val="0"/>
              </a:spcBef>
              <a:spcAft>
                <a:spcPct val="0"/>
              </a:spcAft>
            </a:pPr>
            <a:r>
              <a:rPr lang="en-US" altLang="zh-CN" sz="2500">
                <a:solidFill>
                  <a:schemeClr val="tx1">
                    <a:lumMod val="50000"/>
                    <a:lumOff val="50000"/>
                  </a:schemeClr>
                </a:solidFill>
                <a:latin typeface="微软雅黑" panose="020b0503020204020204" pitchFamily="34" charset="-122"/>
                <a:ea typeface="微软雅黑" panose="020b0503020204020204" pitchFamily="34" charset="-122"/>
              </a:rPr>
              <a:t>PAGE DIRECTORY</a:t>
            </a:r>
            <a:endParaRPr lang="zh-CN" altLang="en-US" sz="250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在线教育技术发展概述</a:t>
            </a:r>
          </a:p>
        </p:txBody>
      </p:sp>
      <p:sp>
        <p:nvSpPr>
          <p:cNvPr id="3" name="Subtitle 2"/>
          <p:cNvSpPr>
            <a:spLocks noGrp="1"/>
          </p:cNvSpPr>
          <p:nvPr>
            <p:ph type="subTitle" idx="1"/>
          </p:nvPr>
        </p:nvSpPr>
        <p:spPr/>
        <p:txBody>
          <a:bodyPr/>
          <a:lstStyle/>
          <a:p>
            <a:r>
              <a:t>在线教育和远程学习行业技术趋势分析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在线教育技术发展概述</a:t>
            </a:r>
          </a:p>
        </p:txBody>
      </p:sp>
      <p:sp>
        <p:nvSpPr>
          <p:cNvPr id="3" name="Text Placeholder 2"/>
          <p:cNvSpPr>
            <a:spLocks noGrp="1"/>
          </p:cNvSpPr>
          <p:nvPr>
            <p:ph type="body" idx="1"/>
          </p:nvPr>
        </p:nvSpPr>
        <p:spPr/>
        <p:txBody>
          <a:bodyPr/>
          <a:lstStyle/>
          <a:p>
            <a:r>
              <a:t>人工智能在在线教育中的应用</a:t>
            </a:r>
          </a:p>
        </p:txBody>
      </p:sp>
      <p:sp>
        <p:nvSpPr>
          <p:cNvPr id="4" name="Content Placeholder 3"/>
          <p:cNvSpPr>
            <a:spLocks noGrp="1"/>
          </p:cNvSpPr>
          <p:nvPr>
            <p:ph sz="half" idx="2"/>
          </p:nvPr>
        </p:nvSpPr>
        <p:spPr/>
        <p:txBody>
          <a:bodyPr/>
          <a:lstStyle/>
          <a:p>
            <a:r>
              <a:t>随着人工智能技术的不断发展，其在在线教育中的应用也得到了广泛关注。人工智能可以通过自然语言处理和语音识别等技术，实现智能化的教学辅助。例如，智能教学助手可以为学生提供个性化的学习建议和答疑解惑，帮助他们更好地理解和掌握知识。此外，人工智能还可以通过数据分析和机器学习等手段，为教师提供教学反馈和评估，帮助他们优化教学方法和课程设计。</a:t>
            </a:r>
          </a:p>
          <a:p/>
        </p:txBody>
      </p:sp>
      <p:sp>
        <p:nvSpPr>
          <p:cNvPr id="5" name="Text Placeholder 4"/>
          <p:cNvSpPr>
            <a:spLocks noGrp="1"/>
          </p:cNvSpPr>
          <p:nvPr>
            <p:ph type="body" idx="3"/>
          </p:nvPr>
        </p:nvSpPr>
        <p:spPr/>
        <p:txBody>
          <a:bodyPr/>
          <a:lstStyle/>
          <a:p>
            <a:r>
              <a:t>虚拟现实技术在在线教育中的应用</a:t>
            </a:r>
          </a:p>
        </p:txBody>
      </p:sp>
      <p:sp>
        <p:nvSpPr>
          <p:cNvPr id="6" name="Content Placeholder 5"/>
          <p:cNvSpPr>
            <a:spLocks noGrp="1"/>
          </p:cNvSpPr>
          <p:nvPr>
            <p:ph sz="half" idx="4"/>
          </p:nvPr>
        </p:nvSpPr>
        <p:spPr/>
        <p:txBody>
          <a:bodyPr/>
          <a:lstStyle/>
          <a:p>
            <a:r>
              <a:t>虚拟现实技术为在线教育带来了全新的学习体验。学生可以通过虚拟现实头盔或眼镜，身临其境地参与各种场景模拟，如实验室实践、历史事件重现等。这种沉浸式学习可以激发学生的兴趣和参与度，提高学习效果。同时，虚拟现实技术还为远程学习提供了更好的互动性，学生可以与教师和其他学生进行实时交流和协作，增强学习的社交性和实践性。</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在线教育技术发展概述</a:t>
            </a:r>
          </a:p>
        </p:txBody>
      </p:sp>
      <p:sp>
        <p:nvSpPr>
          <p:cNvPr id="3" name="Text Placeholder 2"/>
          <p:cNvSpPr>
            <a:spLocks noGrp="1"/>
          </p:cNvSpPr>
          <p:nvPr>
            <p:ph type="body" idx="1"/>
          </p:nvPr>
        </p:nvSpPr>
        <p:spPr/>
        <p:txBody>
          <a:bodyPr/>
          <a:lstStyle/>
          <a:p>
            <a:r>
              <a:t>移动端技术在在线教育中的应用</a:t>
            </a:r>
          </a:p>
        </p:txBody>
      </p:sp>
      <p:sp>
        <p:nvSpPr>
          <p:cNvPr id="4" name="Content Placeholder 3"/>
          <p:cNvSpPr>
            <a:spLocks noGrp="1"/>
          </p:cNvSpPr>
          <p:nvPr>
            <p:ph sz="half" idx="2"/>
          </p:nvPr>
        </p:nvSpPr>
        <p:spPr/>
        <p:txBody>
          <a:bodyPr/>
          <a:lstStyle/>
          <a:p>
            <a:r>
              <a:t>移动端技术的普及使得在线教育更加便捷和灵活。学生可以通过手机、平板等移动设备随时随地进行学习，不再受限于传统教室。同时，移动端技术还为在线教育提供了更多的学习方式，如移动学习应用、学习游戏等，丰富了学习内容和形式。此外，移动端技术还支持学习数据的实时上传和分析，为学生和教师提供个性化学习和教学服务。</a:t>
            </a:r>
          </a:p>
          <a:p/>
        </p:txBody>
      </p:sp>
      <p:sp>
        <p:nvSpPr>
          <p:cNvPr id="5" name="Text Placeholder 4"/>
          <p:cNvSpPr>
            <a:spLocks noGrp="1"/>
          </p:cNvSpPr>
          <p:nvPr>
            <p:ph type="body" idx="3"/>
          </p:nvPr>
        </p:nvSpPr>
        <p:spPr/>
        <p:txBody>
          <a:bodyPr/>
          <a:lstStyle/>
          <a:p>
            <a:r>
              <a:t>大数据分析在在线教育中的应用</a:t>
            </a:r>
          </a:p>
        </p:txBody>
      </p:sp>
      <p:sp>
        <p:nvSpPr>
          <p:cNvPr id="6" name="Content Placeholder 5"/>
          <p:cNvSpPr>
            <a:spLocks noGrp="1"/>
          </p:cNvSpPr>
          <p:nvPr>
            <p:ph sz="half" idx="4"/>
          </p:nvPr>
        </p:nvSpPr>
        <p:spPr/>
        <p:txBody>
          <a:bodyPr/>
          <a:lstStyle/>
          <a:p>
            <a:r>
              <a:t>大数据分析在在线教育中发挥着重要作用。通过对学生学习行为、学习路径和学习成绩等数据的分析，可以深入了解学生的学习状态和需求，为个性化教学提供依据。同时，大数据分析还可以帮助教师优化课程设计和教学方法，提高教学效果。此外，大数据分析还有助于在线教育平台的运营和管理，提供决策支持和市场预测。</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在线教育技术发展概述</a:t>
            </a:r>
          </a:p>
        </p:txBody>
      </p:sp>
      <p:sp>
        <p:nvSpPr>
          <p:cNvPr id="3" name="Text Placeholder 2"/>
          <p:cNvSpPr>
            <a:spLocks noGrp="1"/>
          </p:cNvSpPr>
          <p:nvPr>
            <p:ph type="body" idx="1"/>
          </p:nvPr>
        </p:nvSpPr>
        <p:spPr/>
        <p:txBody>
          <a:bodyPr/>
          <a:lstStyle/>
          <a:p>
            <a:r>
              <a:t>自适应学习系统在在线教育中的应用</a:t>
            </a:r>
          </a:p>
        </p:txBody>
      </p:sp>
      <p:sp>
        <p:nvSpPr>
          <p:cNvPr id="4" name="Content Placeholder 3"/>
          <p:cNvSpPr>
            <a:spLocks noGrp="1"/>
          </p:cNvSpPr>
          <p:nvPr>
            <p:ph sz="half" idx="2"/>
          </p:nvPr>
        </p:nvSpPr>
        <p:spPr/>
        <p:txBody>
          <a:bodyPr/>
          <a:lstStyle/>
          <a:p>
            <a:r>
              <a:t>自适应学习系统是在线教育的一项重要技术。它可以根据学生的学习进度、兴趣和能力，自动调整学习内容和学习方式，提供个性化的学习体验。自适应学习系统通过智能算法和学习分析，能够更好地促进学生的学习动力和学习效果。同时，自适应学习系统还可以为教师提供学生学习情况的实时反馈，帮助他们进行针对性辅导和评估。</a:t>
            </a:r>
          </a:p>
          <a:p/>
        </p:txBody>
      </p:sp>
      <p:sp>
        <p:nvSpPr>
          <p:cNvPr id="5" name="Text Placeholder 4"/>
          <p:cNvSpPr>
            <a:spLocks noGrp="1"/>
          </p:cNvSpPr>
          <p:nvPr>
            <p:ph type="body" idx="3"/>
          </p:nvPr>
        </p:nvSpPr>
        <p:spPr/>
        <p:txBody>
          <a:bodyPr/>
          <a:lstStyle/>
          <a:p>
            <a:r>
              <a:t>区块链技术在在线教育中的应用</a:t>
            </a:r>
          </a:p>
        </p:txBody>
      </p:sp>
      <p:sp>
        <p:nvSpPr>
          <p:cNvPr id="6" name="Content Placeholder 5"/>
          <p:cNvSpPr>
            <a:spLocks noGrp="1"/>
          </p:cNvSpPr>
          <p:nvPr>
            <p:ph sz="half" idx="4"/>
          </p:nvPr>
        </p:nvSpPr>
        <p:spPr/>
        <p:txBody>
          <a:bodyPr/>
          <a:lstStyle/>
          <a:p>
            <a:r>
              <a:t>区块链技术在在线教育中具有潜力和前景。区块链的去中心化特点和信息不可篡改的优势，可以确保在线教育的诚信和安全。例如，学生的学习证书和成绩可以通过区块链技术进行存证和验证，防止伪造和篡改。此外，区块链技术还可以为在线教育平台提供去中心化的交易和支付体系，降低交易成本和提高交易效率。</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在线教育技术发展概述</a:t>
            </a:r>
          </a:p>
        </p:txBody>
      </p:sp>
      <p:sp>
        <p:nvSpPr>
          <p:cNvPr id="3" name="Text Placeholder 2"/>
          <p:cNvSpPr>
            <a:spLocks noGrp="1"/>
          </p:cNvSpPr>
          <p:nvPr>
            <p:ph type="body" idx="1"/>
          </p:nvPr>
        </p:nvSpPr>
        <p:spPr/>
        <p:txBody>
          <a:bodyPr/>
          <a:lstStyle/>
          <a:p>
            <a:r>
              <a:t>增强现实技术在在线教育中的应用</a:t>
            </a:r>
          </a:p>
        </p:txBody>
      </p:sp>
      <p:sp>
        <p:nvSpPr>
          <p:cNvPr id="4" name="Content Placeholder 3"/>
          <p:cNvSpPr>
            <a:spLocks noGrp="1"/>
          </p:cNvSpPr>
          <p:nvPr>
            <p:ph sz="half" idx="2"/>
          </p:nvPr>
        </p:nvSpPr>
        <p:spPr/>
        <p:txBody>
          <a:bodyPr/>
          <a:lstStyle/>
          <a:p>
            <a:r>
              <a:t>增强现实技术为在线教育带来了更加丰富和互动的学习体验。通过手机或平板设备，学生可以将虚拟内容叠加在现实场景中，实现知识的实践和应用。例如，学生可以通过扫描二维码，观察和操作虚拟模型，学习解剖结构或机械原理等。增强现实技术还可以提供实时的反馈和指导，帮助学生更好地理解和掌握知识。</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远程学习平台建设与功能创新</a:t>
            </a:r>
          </a:p>
        </p:txBody>
      </p:sp>
      <p:sp>
        <p:nvSpPr>
          <p:cNvPr id="3" name="Subtitle 2"/>
          <p:cNvSpPr>
            <a:spLocks noGrp="1"/>
          </p:cNvSpPr>
          <p:nvPr>
            <p:ph type="subTitle" idx="1"/>
          </p:nvPr>
        </p:nvSpPr>
        <p:spPr/>
        <p:txBody>
          <a:bodyPr/>
          <a:lstStyle/>
          <a:p>
            <a:r>
              <a:t>在线教育和远程学习行业技术趋势分析</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远程学习平台建设与功能创新</a:t>
            </a:r>
          </a:p>
        </p:txBody>
      </p:sp>
      <p:sp>
        <p:nvSpPr>
          <p:cNvPr id="3" name="Text Placeholder 2"/>
          <p:cNvSpPr>
            <a:spLocks noGrp="1"/>
          </p:cNvSpPr>
          <p:nvPr>
            <p:ph type="body" idx="1"/>
          </p:nvPr>
        </p:nvSpPr>
        <p:spPr/>
        <p:txBody>
          <a:bodyPr/>
          <a:lstStyle/>
          <a:p>
            <a:r>
              <a:t>个性化学习与智能推荐</a:t>
            </a:r>
          </a:p>
        </p:txBody>
      </p:sp>
      <p:sp>
        <p:nvSpPr>
          <p:cNvPr id="4" name="Content Placeholder 3"/>
          <p:cNvSpPr>
            <a:spLocks noGrp="1"/>
          </p:cNvSpPr>
          <p:nvPr>
            <p:ph sz="half" idx="2"/>
          </p:nvPr>
        </p:nvSpPr>
        <p:spPr/>
        <p:txBody>
          <a:bodyPr/>
          <a:lstStyle/>
          <a:p>
            <a:r>
              <a:t>远程学习平台建设与功能创新的一个重要主题是个性化学习与智能推荐。通过分析学生的学习数据和行为，平台可以根据学生的知识水平、兴趣爱好、学习风格等特点，为每个学生提供定制化的学习内容和学习路径。智能推荐算法可以基于学习者的个人特征，结合大数据分析和机器学习技术，精确预测学习者的需求，并给出高质量、个性化的推荐资源，提高学习者的学习效果。</a:t>
            </a:r>
          </a:p>
          <a:p/>
        </p:txBody>
      </p:sp>
      <p:sp>
        <p:nvSpPr>
          <p:cNvPr id="5" name="Text Placeholder 4"/>
          <p:cNvSpPr>
            <a:spLocks noGrp="1"/>
          </p:cNvSpPr>
          <p:nvPr>
            <p:ph type="body" idx="3"/>
          </p:nvPr>
        </p:nvSpPr>
        <p:spPr/>
        <p:txBody>
          <a:bodyPr/>
          <a:lstStyle/>
          <a:p>
            <a:r>
              <a:t>虚拟实验与沉浸式学习</a:t>
            </a:r>
          </a:p>
        </p:txBody>
      </p:sp>
      <p:sp>
        <p:nvSpPr>
          <p:cNvPr id="6" name="Content Placeholder 5"/>
          <p:cNvSpPr>
            <a:spLocks noGrp="1"/>
          </p:cNvSpPr>
          <p:nvPr>
            <p:ph sz="half" idx="4"/>
          </p:nvPr>
        </p:nvSpPr>
        <p:spPr/>
        <p:txBody>
          <a:bodyPr/>
          <a:lstStyle/>
          <a:p>
            <a:r>
              <a:t>在远程学习平台建设与功能创新中，虚拟实验与沉浸式学习是一个热门主题。通过虚拟现实（VR）和增强现实（AR）技术，学生可以在虚拟环境中进行丰富多样的实验操作和实践活动，提供真实的学习体验。沉浸式学习通过模拟真实场景，让学生身临其境地参与学习，增强学习的吸引力和互动性。这种技术可以突破时间和空间的限制，提供更全面、深入的学习体验。</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远程学习平台建设与功能创新</a:t>
            </a:r>
          </a:p>
        </p:txBody>
      </p:sp>
      <p:sp>
        <p:nvSpPr>
          <p:cNvPr id="3" name="Text Placeholder 2"/>
          <p:cNvSpPr>
            <a:spLocks noGrp="1"/>
          </p:cNvSpPr>
          <p:nvPr>
            <p:ph type="body" idx="1"/>
          </p:nvPr>
        </p:nvSpPr>
        <p:spPr/>
        <p:txBody>
          <a:bodyPr/>
          <a:lstStyle/>
          <a:p>
            <a:r>
              <a:t>协同学习与社交互动</a:t>
            </a:r>
          </a:p>
        </p:txBody>
      </p:sp>
      <p:sp>
        <p:nvSpPr>
          <p:cNvPr id="4" name="Content Placeholder 3"/>
          <p:cNvSpPr>
            <a:spLocks noGrp="1"/>
          </p:cNvSpPr>
          <p:nvPr>
            <p:ph sz="half" idx="2"/>
          </p:nvPr>
        </p:nvSpPr>
        <p:spPr/>
        <p:txBody>
          <a:bodyPr/>
          <a:lstStyle/>
          <a:p>
            <a:r>
              <a:t>远程学习平台建设与功能创新中，协同学习与社交互动是一个关键主题。平台可以提供多人在线学习的功能，学生之间可以进行灵活的合作与交流。通过实时沟通工具、讨论论坛和群组功能等，学生可以共享资源、分享经验，并解决问题。社交互动的学习环境可以促进学生之间的互动和合作，提高学习的效果和满意度。</a:t>
            </a:r>
          </a:p>
          <a:p/>
        </p:txBody>
      </p:sp>
      <p:sp>
        <p:nvSpPr>
          <p:cNvPr id="5" name="Text Placeholder 4"/>
          <p:cNvSpPr>
            <a:spLocks noGrp="1"/>
          </p:cNvSpPr>
          <p:nvPr>
            <p:ph type="body" idx="3"/>
          </p:nvPr>
        </p:nvSpPr>
        <p:spPr/>
        <p:txBody>
          <a:bodyPr/>
          <a:lstStyle/>
          <a:p>
            <a:r>
              <a:t>自主学习与自适应评估</a:t>
            </a:r>
          </a:p>
        </p:txBody>
      </p:sp>
      <p:sp>
        <p:nvSpPr>
          <p:cNvPr id="6" name="Content Placeholder 5"/>
          <p:cNvSpPr>
            <a:spLocks noGrp="1"/>
          </p:cNvSpPr>
          <p:nvPr>
            <p:ph sz="half" idx="4"/>
          </p:nvPr>
        </p:nvSpPr>
        <p:spPr/>
        <p:txBody>
          <a:bodyPr/>
          <a:lstStyle/>
          <a:p>
            <a:r>
              <a:t>远程学习平台建设与功能创新中，自主学习与自适应评估是一个重要主题。平台可以提供自主学习的功能，让学生根据自己的学习进度和兴趣进行自主选择和安排学习内容。同时，平台还可以通过自适应评估系统对学生的学习表现进行实时监测和评估，根据学生的学习情况调整教学策略和资源，提供个性化的学习支持和反馈。</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远程学习平台建设与功能创新</a:t>
            </a:r>
          </a:p>
        </p:txBody>
      </p:sp>
      <p:sp>
        <p:nvSpPr>
          <p:cNvPr id="3" name="Text Placeholder 2"/>
          <p:cNvSpPr>
            <a:spLocks noGrp="1"/>
          </p:cNvSpPr>
          <p:nvPr>
            <p:ph type="body" idx="1"/>
          </p:nvPr>
        </p:nvSpPr>
        <p:spPr/>
        <p:txBody>
          <a:bodyPr/>
          <a:lstStyle/>
          <a:p>
            <a:r>
              <a:t>在线实时互动与辅导服务</a:t>
            </a:r>
          </a:p>
        </p:txBody>
      </p:sp>
      <p:sp>
        <p:nvSpPr>
          <p:cNvPr id="4" name="Content Placeholder 3"/>
          <p:cNvSpPr>
            <a:spLocks noGrp="1"/>
          </p:cNvSpPr>
          <p:nvPr>
            <p:ph sz="half" idx="2"/>
          </p:nvPr>
        </p:nvSpPr>
        <p:spPr/>
        <p:txBody>
          <a:bodyPr/>
          <a:lstStyle/>
          <a:p>
            <a:r>
              <a:t>远程学习平台建设与功能创新中，在线实时互动与辅导服务是一个关键主题。平台可以通过视频会议、在线聊天和互动白板等工具，实现师生之间的实时交流和互动。教师可以提供在线辅导和答疑服务，及时解答学生的问题。此外，平台还可以提供在线测试和作业提交的功能，方便教师进行考核和评估。</a:t>
            </a:r>
          </a:p>
          <a:p/>
        </p:txBody>
      </p:sp>
      <p:sp>
        <p:nvSpPr>
          <p:cNvPr id="5" name="Text Placeholder 4"/>
          <p:cNvSpPr>
            <a:spLocks noGrp="1"/>
          </p:cNvSpPr>
          <p:nvPr>
            <p:ph type="body" idx="3"/>
          </p:nvPr>
        </p:nvSpPr>
        <p:spPr/>
        <p:txBody>
          <a:bodyPr/>
          <a:lstStyle/>
          <a:p>
            <a:r>
              <a:t>数据安全与隐私保护</a:t>
            </a:r>
          </a:p>
        </p:txBody>
      </p:sp>
      <p:sp>
        <p:nvSpPr>
          <p:cNvPr id="6" name="Content Placeholder 5"/>
          <p:cNvSpPr>
            <a:spLocks noGrp="1"/>
          </p:cNvSpPr>
          <p:nvPr>
            <p:ph sz="half" idx="4"/>
          </p:nvPr>
        </p:nvSpPr>
        <p:spPr/>
        <p:txBody>
          <a:bodyPr/>
          <a:lstStyle/>
          <a:p>
            <a:r>
              <a:t>远程学习平台建设与功能创新中，数据安全与隐私保护是一个重要主题。平台需要采取有效的技术手段和管理措施，加密学生的个人信息和学习数据，确保其在传输和存储过程中的安全性。同时，平台还需要建立健全的隐私政策和权限管理机制，保护学生的个人隐私权益，防止信息泄露和滥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多媒体技术在在线教育中的应用</a:t>
            </a:r>
          </a:p>
        </p:txBody>
      </p:sp>
      <p:sp>
        <p:nvSpPr>
          <p:cNvPr id="3" name="Subtitle 2"/>
          <p:cNvSpPr>
            <a:spLocks noGrp="1"/>
          </p:cNvSpPr>
          <p:nvPr>
            <p:ph type="subTitle" idx="1"/>
          </p:nvPr>
        </p:nvSpPr>
        <p:spPr/>
        <p:txBody>
          <a:bodyPr/>
          <a:lstStyle/>
          <a:p>
            <a:r>
              <a:t>在线教育和远程学习行业技术趋势分析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多媒体技术在在线教育中的应用</a:t>
            </a:r>
          </a:p>
        </p:txBody>
      </p:sp>
      <p:sp>
        <p:nvSpPr>
          <p:cNvPr id="3" name="Text Placeholder 2"/>
          <p:cNvSpPr>
            <a:spLocks noGrp="1"/>
          </p:cNvSpPr>
          <p:nvPr>
            <p:ph type="body" idx="1"/>
          </p:nvPr>
        </p:nvSpPr>
        <p:spPr/>
        <p:txBody>
          <a:bodyPr/>
          <a:lstStyle/>
          <a:p>
            <a:r>
              <a:t>增强现实技术在在线教育中的应用</a:t>
            </a:r>
          </a:p>
        </p:txBody>
      </p:sp>
      <p:sp>
        <p:nvSpPr>
          <p:cNvPr id="4" name="Content Placeholder 3"/>
          <p:cNvSpPr>
            <a:spLocks noGrp="1"/>
          </p:cNvSpPr>
          <p:nvPr>
            <p:ph sz="half" idx="2"/>
          </p:nvPr>
        </p:nvSpPr>
        <p:spPr/>
        <p:txBody>
          <a:bodyPr/>
          <a:lstStyle/>
          <a:p>
            <a:r>
              <a:t>增强现实技术即AR技术，利用计算机生成的虚拟元素融合到真实世界中，为学习者提供丰富的感官体验和互动性。在在线教育中，AR技术被广泛应用于以下方面：一是教学场景增强，通过AR技术将虚拟对象投射到学习环境中，创造出沉浸式的学习体验；二是实践模拟训练，学生可以通过AR技术模拟实际场景，如化学实验、机械维修等，提高实践能力；三是个性化学习辅助，AR技术可以根据学习者的需求提供个性化的学习内容和指导，提高学习效果；四是共享协作学习，AR技术可以实现多人在虚拟场景中的协同学习，促进交流和合作；五是文化遗产保护与传播，AR技术可以帮助学习者以全新的方式了解历史文物和建筑，提升学习的趣味性和互动性；六是游戏化学习，将AR技术与游戏元素结合，激发学生的学习兴趣和主动性；七是学习评估与反馈，AR技术可以通过实时数据收集和分析，提供个性化的学习评估和反馈机制；八是教育资源拓展，AR技术可以为学习者提供更多的教育资源，如虚拟实验室、虚拟参观等，丰富学习内容。</a:t>
            </a:r>
          </a:p>
          <a:p/>
        </p:txBody>
      </p:sp>
      <p:sp>
        <p:nvSpPr>
          <p:cNvPr id="5" name="Text Placeholder 4"/>
          <p:cNvSpPr>
            <a:spLocks noGrp="1"/>
          </p:cNvSpPr>
          <p:nvPr>
            <p:ph type="body" idx="3"/>
          </p:nvPr>
        </p:nvSpPr>
        <p:spPr/>
        <p:txBody>
          <a:bodyPr/>
          <a:lstStyle/>
          <a:p>
            <a:r>
              <a:t>自适应学习系统的发展</a:t>
            </a:r>
          </a:p>
        </p:txBody>
      </p:sp>
      <p:sp>
        <p:nvSpPr>
          <p:cNvPr id="6" name="Content Placeholder 5"/>
          <p:cNvSpPr>
            <a:spLocks noGrp="1"/>
          </p:cNvSpPr>
          <p:nvPr>
            <p:ph sz="half" idx="4"/>
          </p:nvPr>
        </p:nvSpPr>
        <p:spPr/>
        <p:txBody>
          <a:bodyPr/>
          <a:lstStyle/>
          <a:p>
            <a:r>
              <a:t>自适应学习系统根据学习者的兴趣、知识水平和学习风格等个体差异，提供个性化的学习内容和学习支持。随着技术的不断进步，自适应学习系统呈现出以下几个主要发展趋势：一是基于机器学习的个性化推荐算法，通过分析学习者的历史数据和行为模式，精准地为学习者推荐适合其个体特点的学习资源；二是情感计算与情感识别技术的融入，通过识别学习者的情绪和认知状态，调整学习策略和资源，提升学习效果；三是融合虚拟现实和增强现实技术，为学习者创造具有沉浸感的学习环境，提供更真实、直观的学习体验；四是个性化评估与反馈系统的建立，通过自动化技术实时收集学习者的表现数据，并给予准确、及时的个性化评估和反馈；五是社交学习环境的构建，利用社交媒体和在线协作工具，支持学习者之间的交流与合作，促进知识共享和协同学习；六是跨平台和移动学习的发展，自适应学习系统将更加灵活地适应不同设备和场景，提供随时随地的学习服务。</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多媒体技术在在线教育中的应用</a:t>
            </a:r>
          </a:p>
        </p:txBody>
      </p:sp>
      <p:sp>
        <p:nvSpPr>
          <p:cNvPr id="3" name="Text Placeholder 2"/>
          <p:cNvSpPr>
            <a:spLocks noGrp="1"/>
          </p:cNvSpPr>
          <p:nvPr>
            <p:ph type="body" idx="1"/>
          </p:nvPr>
        </p:nvSpPr>
        <p:spPr/>
        <p:txBody>
          <a:bodyPr/>
          <a:lstStyle/>
          <a:p>
            <a:r>
              <a:t>虚拟现实技术在在线教育中的应用</a:t>
            </a:r>
          </a:p>
        </p:txBody>
      </p:sp>
      <p:sp>
        <p:nvSpPr>
          <p:cNvPr id="4" name="Content Placeholder 3"/>
          <p:cNvSpPr>
            <a:spLocks noGrp="1"/>
          </p:cNvSpPr>
          <p:nvPr>
            <p:ph sz="half" idx="2"/>
          </p:nvPr>
        </p:nvSpPr>
        <p:spPr/>
        <p:txBody>
          <a:bodyPr/>
          <a:lstStyle/>
          <a:p>
            <a:r>
              <a:t>虚拟现实技术即VR技术，通过模拟真实或虚构的三维环境，为学习者提供身临其境的学习体验。在在线教育中，VR技术得到广泛应用，包括以下方面：一是虚拟实验室和仿真训练，学习者可以在虚拟环境中进行危险或昂贵的实验和训练，提高学习效果；二是虚拟参观与文化体验，学习者可以通过VR技术参观名胜古迹、博物馆等场所，丰富学习内容；三是虚拟角色扮演与情境模拟，学习者可以在虚拟环境中扮演特定角色，进行实践性学习和决策训练；四是虚拟导师与智能辅助，通过虚拟人物和智能系统，为学习者提供个性化的学习指导和反馈；五是虚拟互动教材与游戏化学习，通过虚拟情景和游戏元素，激发学生的学习兴趣和积极性；六是远程协作与虚拟团队合作，学习者可以通过VR技术实现远程协作，加强沟通和合作能力；七是情感计算与情感体验，VR技术可以通过模拟情景和情感反馈，增强学习者的情感体验和认知效果；八是身体感知与运动训练，VR技术可以通过传感器和设备，实现学习者的身体感知和运动训练，促进运动技能的发展。</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个性化学习与智能评估技术</a:t>
            </a:r>
          </a:p>
        </p:txBody>
      </p:sp>
      <p:sp>
        <p:nvSpPr>
          <p:cNvPr id="3" name="Subtitle 2"/>
          <p:cNvSpPr>
            <a:spLocks noGrp="1"/>
          </p:cNvSpPr>
          <p:nvPr>
            <p:ph type="subTitle" idx="1"/>
          </p:nvPr>
        </p:nvSpPr>
        <p:spPr/>
        <p:txBody>
          <a:bodyPr/>
          <a:lstStyle/>
          <a:p>
            <a:r>
              <a:t>在线教育和远程学习行业技术趋势分析</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个性化学习与智能评估技术</a:t>
            </a:r>
          </a:p>
        </p:txBody>
      </p:sp>
      <p:sp>
        <p:nvSpPr>
          <p:cNvPr id="3" name="Text Placeholder 2"/>
          <p:cNvSpPr>
            <a:spLocks noGrp="1"/>
          </p:cNvSpPr>
          <p:nvPr>
            <p:ph type="body" idx="1"/>
          </p:nvPr>
        </p:nvSpPr>
        <p:spPr/>
        <p:txBody>
          <a:bodyPr/>
          <a:lstStyle/>
          <a:p>
            <a:r>
              <a:t>个性化学习的定义与意义</a:t>
            </a:r>
          </a:p>
        </p:txBody>
      </p:sp>
      <p:sp>
        <p:nvSpPr>
          <p:cNvPr id="4" name="Content Placeholder 3"/>
          <p:cNvSpPr>
            <a:spLocks noGrp="1"/>
          </p:cNvSpPr>
          <p:nvPr>
            <p:ph sz="half" idx="2"/>
          </p:nvPr>
        </p:nvSpPr>
        <p:spPr/>
        <p:txBody>
          <a:bodyPr/>
          <a:lstStyle/>
          <a:p>
            <a:r>
              <a:t>个性化学习是指根据学习者的特点和需求，提供针对性的学习内容、学习路径和学习方式。个性化学习能够最大程度地调动学习者的积极性和主动性，使其在自身的优势领域得到更好的发展。通过个性化学习，学生可以根据自己的学习进度和兴趣进行学习，增强学习效果和满意度，有效提高学习者的学习动力和学习成效。</a:t>
            </a:r>
          </a:p>
          <a:p/>
        </p:txBody>
      </p:sp>
      <p:sp>
        <p:nvSpPr>
          <p:cNvPr id="5" name="Text Placeholder 4"/>
          <p:cNvSpPr>
            <a:spLocks noGrp="1"/>
          </p:cNvSpPr>
          <p:nvPr>
            <p:ph type="body" idx="3"/>
          </p:nvPr>
        </p:nvSpPr>
        <p:spPr/>
        <p:txBody>
          <a:bodyPr/>
          <a:lstStyle/>
          <a:p>
            <a:r>
              <a:t>个性化学习技术的发展趋势</a:t>
            </a:r>
          </a:p>
        </p:txBody>
      </p:sp>
      <p:sp>
        <p:nvSpPr>
          <p:cNvPr id="6" name="Content Placeholder 5"/>
          <p:cNvSpPr>
            <a:spLocks noGrp="1"/>
          </p:cNvSpPr>
          <p:nvPr>
            <p:ph sz="half" idx="4"/>
          </p:nvPr>
        </p:nvSpPr>
        <p:spPr/>
        <p:txBody>
          <a:bodyPr/>
          <a:lstStyle/>
          <a:p>
            <a:r>
              <a:t>个性化学习技术正不断发展和创新，其中的关键技术包括数据挖掘、机器学习、人工智能等。未来的发展趋势主要体现在以下几个方面：一是更加精准的学习者画像和数据分析，通过大数据和深度学习技术，实现对学生的精细化分析，为个性化学习提供更准确的支持；二是多元化的学习资源和学习方式，结合虚拟现实、增强现实等新兴技术，为学生提供更加丰富多样的学习资源和学习体验；三是智能化的学习推荐和反馈系统，通过推荐算法和个性化评估，为学生提供针对性的学习建议和及时的学习反馈。</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个性化学习与智能评估技术</a:t>
            </a:r>
          </a:p>
        </p:txBody>
      </p:sp>
      <p:sp>
        <p:nvSpPr>
          <p:cNvPr id="3" name="Text Placeholder 2"/>
          <p:cNvSpPr>
            <a:spLocks noGrp="1"/>
          </p:cNvSpPr>
          <p:nvPr>
            <p:ph type="body" idx="1"/>
          </p:nvPr>
        </p:nvSpPr>
        <p:spPr/>
        <p:txBody>
          <a:bodyPr/>
          <a:lstStyle/>
          <a:p>
            <a:r>
              <a:t>个性化学习的实际应用</a:t>
            </a:r>
          </a:p>
        </p:txBody>
      </p:sp>
      <p:sp>
        <p:nvSpPr>
          <p:cNvPr id="4" name="Content Placeholder 3"/>
          <p:cNvSpPr>
            <a:spLocks noGrp="1"/>
          </p:cNvSpPr>
          <p:nvPr>
            <p:ph sz="half" idx="2"/>
          </p:nvPr>
        </p:nvSpPr>
        <p:spPr/>
        <p:txBody>
          <a:bodyPr/>
          <a:lstStyle/>
          <a:p>
            <a:r>
              <a:t>个性化学习已经在在线教育和远程学习领域得到广泛应用。一方面，教育机构和在线学习平台通过个性化学习技术，针对学生的学科知识、兴趣爱好等因素，提供个性化的学习内容和学习活动，提高学习效果；另一方面，个人化学习助手和智能教育设备也正在兴起，通过感知学生的学习情况和需求，为其提供个性化学习服务和支持。</a:t>
            </a:r>
          </a:p>
          <a:p/>
        </p:txBody>
      </p:sp>
      <p:sp>
        <p:nvSpPr>
          <p:cNvPr id="5" name="Text Placeholder 4"/>
          <p:cNvSpPr>
            <a:spLocks noGrp="1"/>
          </p:cNvSpPr>
          <p:nvPr>
            <p:ph type="body" idx="3"/>
          </p:nvPr>
        </p:nvSpPr>
        <p:spPr/>
        <p:txBody>
          <a:bodyPr/>
          <a:lstStyle/>
          <a:p>
            <a:r>
              <a:t>个性化学习的挑战与解决方案</a:t>
            </a:r>
          </a:p>
        </p:txBody>
      </p:sp>
      <p:sp>
        <p:nvSpPr>
          <p:cNvPr id="6" name="Content Placeholder 5"/>
          <p:cNvSpPr>
            <a:spLocks noGrp="1"/>
          </p:cNvSpPr>
          <p:nvPr>
            <p:ph sz="half" idx="4"/>
          </p:nvPr>
        </p:nvSpPr>
        <p:spPr/>
        <p:txBody>
          <a:bodyPr/>
          <a:lstStyle/>
          <a:p>
            <a:r>
              <a:t>个性化学习面临一些挑战，如数据隐私保护、学习者多样性等问题。为解决这些挑战，需要制定合理的数据管理和隐私保护政策，确保学生数据的安全和合法使用；同时，还需要开发更加智能化和灵活的个性化学习系统，能够适应不同学习者的特点和需求，提供个性化的学习支持。</a:t>
            </a:r>
          </a:p>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https://d.book118.com/416110232214010051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18</Slides>
  <Notes>0</Notes>
  <TotalTime>1</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18</vt:i4>
      </vt:variant>
    </vt:vector>
  </HeadingPairs>
  <TitlesOfParts>
    <vt:vector baseType="lpstr" size="31">
      <vt:lpstr>Arial</vt:lpstr>
      <vt:lpstr>Calibri</vt:lpstr>
      <vt:lpstr>黑体</vt:lpstr>
      <vt:lpstr>Wingdings</vt:lpstr>
      <vt:lpstr>微软雅黑</vt:lpstr>
      <vt:lpstr>Franklin Gothic Book</vt:lpstr>
      <vt:lpstr>Britannic Bold</vt:lpstr>
      <vt:lpstr>Impact</vt:lpstr>
      <vt:lpstr>仿宋_GB2312</vt:lpstr>
      <vt:lpstr>宋体</vt:lpstr>
      <vt:lpstr>DFGothic-EB</vt:lpstr>
      <vt:lpstr>幼圆</vt:lpstr>
      <vt:lpstr>Office Theme</vt:lpstr>
      <vt:lpstr>PowerPoint Presentation</vt:lpstr>
      <vt:lpstr>PowerPoint Presentation</vt:lpstr>
      <vt:lpstr>在线教育技术发展概述</vt:lpstr>
      <vt:lpstr>在线教育技术发展概述</vt:lpstr>
      <vt:lpstr>在线教育技术发展概述</vt:lpstr>
      <vt:lpstr>在线教育技术发展概述</vt:lpstr>
      <vt:lpstr>在线教育技术发展概述</vt:lpstr>
      <vt:lpstr>远程学习平台建设与功能创新</vt:lpstr>
      <vt:lpstr>远程学习平台建设与功能创新</vt:lpstr>
      <vt:lpstr>远程学习平台建设与功能创新</vt:lpstr>
      <vt:lpstr>远程学习平台建设与功能创新</vt:lpstr>
      <vt:lpstr>多媒体技术在在线教育中的应用</vt:lpstr>
      <vt:lpstr>多媒体技术在在线教育中的应用</vt:lpstr>
      <vt:lpstr>多媒体技术在在线教育中的应用</vt:lpstr>
      <vt:lpstr>个性化学习与智能评估技术</vt:lpstr>
      <vt:lpstr>个性化学习与智能评估技术</vt:lpstr>
      <vt:lpstr>个性化学习与智能评估技术</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2024-09-17T18:34:49.427</cp:lastPrinted>
  <dcterms:created xsi:type="dcterms:W3CDTF">2024-09-17T10:34:49Z</dcterms:created>
  <dcterms:modified xsi:type="dcterms:W3CDTF">2024-09-17T10:34:51Z</dcterms:modified>
</cp:coreProperties>
</file>