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JIULAK+MTODNQ+ArialMT"/>
      <p:regular r:id="rId18"/>
    </p:embeddedFont>
    <p:embeddedFont>
      <p:font typeface="HPTVSR+MS-UIGothic"/>
      <p:regular r:id="rId19"/>
    </p:embeddedFont>
    <p:embeddedFont>
      <p:font typeface="BGWJRA+ULURGM+MicrosoftYaHei-Bold"/>
      <p:regular r:id="rId20"/>
    </p:embeddedFont>
    <p:embeddedFont>
      <p:font typeface="GCECIV+ROTPRD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C8381-C490-46D0-9852-3C32DB56B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F32CD-0C7D-4684-A7DD-9DF267A8F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737F9-41BE-4D45-AC97-DB2629448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AB4E7-5B15-4682-BC6C-802703CED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793678-8908-4A6C-A4D8-A1DD27219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7DE7C4-43F2-4F7D-8E43-34C9A958B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182B1C-30C6-475D-9AB8-39B3B3D83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CE5A7F-F0B6-45DF-ABA7-93208EB8B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65D05-5779-4A1D-AAD2-FF2B8F3FD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93C21-6C9F-4CDE-B467-D62ED2AA1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089C6-5D6C-42C1-87A5-EA94E18C0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11014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4439861" cy="13321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IULAK+MTODNQ+ArialMT"/>
                <a:cs typeface="JIULAK+MTODNQ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HPTVSR+MS-UIGothic"/>
                <a:cs typeface="HPTVSR+MS-UIGothic"/>
              </a:rPr>
              <a:t>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门负责</a:t>
            </a:r>
            <a:r>
              <a:rPr sz="2400">
                <a:solidFill>
                  <a:srgbClr val="00B6FF"/>
                </a:solidFill>
                <a:latin typeface="HPTVSR+MS-UIGothic"/>
                <a:cs typeface="HPTVSR+MS-UIGothic"/>
              </a:rPr>
              <a:t>人角色定位与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职责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IULAK+MTODNQ+ArialMT"/>
                <a:cs typeface="JIULAK+MTODNQ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HPTVSR+MS-UIGothic"/>
                <a:cs typeface="HPTVSR+MS-UIGothic"/>
              </a:rPr>
              <a:t>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门团队</a:t>
            </a:r>
            <a:r>
              <a:rPr sz="2400">
                <a:solidFill>
                  <a:srgbClr val="00B6FF"/>
                </a:solidFill>
                <a:latin typeface="HPTVSR+MS-UIGothic"/>
                <a:cs typeface="HPTVSR+MS-UIGothic"/>
              </a:rPr>
              <a:t>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设</a:t>
            </a:r>
            <a:r>
              <a:rPr sz="2400">
                <a:solidFill>
                  <a:srgbClr val="00B6FF"/>
                </a:solidFill>
                <a:latin typeface="HPTVSR+MS-UIGothic"/>
                <a:cs typeface="HPTVSR+MS-UIGothic"/>
              </a:rPr>
              <a:t>与管理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3040570"/>
            <a:ext cx="4089341" cy="13321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IULAK+MTODNQ+ArialMT"/>
                <a:cs typeface="JIULAK+MTODNQ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HPTVSR+MS-UIGothic"/>
                <a:cs typeface="HPTVSR+MS-UIGothic"/>
              </a:rPr>
              <a:t>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门</a:t>
            </a:r>
            <a:r>
              <a:rPr sz="2400">
                <a:solidFill>
                  <a:srgbClr val="00B6FF"/>
                </a:solidFill>
                <a:latin typeface="HPTVSR+MS-UIGothic"/>
                <a:cs typeface="HPTVSR+MS-UIGothic"/>
              </a:rPr>
              <a:t>工作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00B6FF"/>
                </a:solidFill>
                <a:latin typeface="HPTVSR+MS-UIGothic"/>
                <a:cs typeface="HPTVSR+MS-UIGothic"/>
              </a:rPr>
              <a:t>划制定与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执</a:t>
            </a:r>
            <a:r>
              <a:rPr sz="2400">
                <a:solidFill>
                  <a:srgbClr val="00B6FF"/>
                </a:solidFill>
                <a:latin typeface="HPTVSR+MS-UIGothic"/>
                <a:cs typeface="HPTVSR+MS-UIGothic"/>
              </a:rPr>
              <a:t>行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IULAK+MTODNQ+ArialMT"/>
                <a:cs typeface="JIULAK+MTODNQ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HPTVSR+MS-UIGothic"/>
                <a:cs typeface="HPTVSR+MS-UIGothic"/>
              </a:rPr>
              <a:t>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门资</a:t>
            </a:r>
            <a:r>
              <a:rPr sz="2400">
                <a:solidFill>
                  <a:srgbClr val="00B6FF"/>
                </a:solidFill>
                <a:latin typeface="HPTVSR+MS-UIGothic"/>
                <a:cs typeface="HPTVSR+MS-UIGothic"/>
              </a:rPr>
              <a:t>源整合与利用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HPTVSR+MS-UIGothic"/>
                <a:cs typeface="HPTVSR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28870" y="4137850"/>
            <a:ext cx="5140901" cy="13319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IULAK+MTODNQ+ArialMT"/>
                <a:cs typeface="JIULAK+MTODNQ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HPTVSR+MS-UIGothic"/>
                <a:cs typeface="HPTVSR+MS-UIGothic"/>
              </a:rPr>
              <a:t>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门风险</a:t>
            </a:r>
            <a:r>
              <a:rPr sz="2400">
                <a:solidFill>
                  <a:srgbClr val="00B6FF"/>
                </a:solidFill>
                <a:latin typeface="HPTVSR+MS-UIGothic"/>
                <a:cs typeface="HPTVSR+MS-UIGothic"/>
              </a:rPr>
              <a:t>防范与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应对</a:t>
            </a:r>
            <a:r>
              <a:rPr sz="2400">
                <a:solidFill>
                  <a:srgbClr val="00B6FF"/>
                </a:solidFill>
                <a:latin typeface="HPTVSR+MS-UIGothic"/>
                <a:cs typeface="HPTVSR+MS-UIGothic"/>
              </a:rPr>
              <a:t>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IULAK+MTODNQ+ArialMT"/>
                <a:cs typeface="JIULAK+MTODNQ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HPTVSR+MS-UIGothic"/>
                <a:cs typeface="HPTVSR+MS-UIGothic"/>
              </a:rPr>
              <a:t>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门负责</a:t>
            </a:r>
            <a:r>
              <a:rPr sz="2400">
                <a:solidFill>
                  <a:srgbClr val="00B6FF"/>
                </a:solidFill>
                <a:latin typeface="HPTVSR+MS-UIGothic"/>
                <a:cs typeface="HPTVSR+MS-UIGothic"/>
              </a:rPr>
              <a:t>人个人成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长</a:t>
            </a:r>
            <a:r>
              <a:rPr sz="2400">
                <a:solidFill>
                  <a:srgbClr val="00B6FF"/>
                </a:solidFill>
                <a:latin typeface="HPTVSR+MS-UIGothic"/>
                <a:cs typeface="HPTVSR+MS-UIGothic"/>
              </a:rPr>
              <a:t>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HPTVSR+MS-UIGothic"/>
                <a:cs typeface="HPTVSR+MS-UIGothic"/>
              </a:rPr>
              <a:t>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00B6FF"/>
                </a:solidFill>
                <a:latin typeface="HPTVSR+MS-UIGothic"/>
                <a:cs typeface="HPTVSR+MS-UIGothic"/>
              </a:rPr>
              <a:t>划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BGWJRA+ULURGM+MicrosoftYaHei-Bold"/>
                <a:cs typeface="BGWJRA+ULURGM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PTVSR+MS-UIGothic"/>
                <a:cs typeface="HPTVSR+MS-UIGothic"/>
              </a:rPr>
              <a:t>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门负责</a:t>
            </a:r>
            <a:r>
              <a:rPr sz="3000">
                <a:solidFill>
                  <a:srgbClr val="00B6FF"/>
                </a:solidFill>
                <a:latin typeface="HPTVSR+MS-UIGothic"/>
                <a:cs typeface="HPTVSR+MS-UIGothic"/>
              </a:rPr>
              <a:t>人的角色定位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GWJRA+ULURGM+MicrosoftYaHei-Bold"/>
                <a:cs typeface="BGWJRA+ULURG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GWJRA+ULURGM+MicrosoftYaHei-Bold"/>
                <a:cs typeface="BGWJRA+ULURGM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GWJRA+ULURGM+MicrosoftYaHei-Bold"/>
                <a:cs typeface="BGWJRA+ULURGM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团队领导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HPTVSR+MS-UIGothic"/>
                <a:cs typeface="HPTVSR+MS-UIGothic"/>
              </a:rPr>
              <a:t>决策者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协调</a:t>
            </a:r>
            <a:r>
              <a:rPr sz="2000">
                <a:solidFill>
                  <a:srgbClr val="00B6FF"/>
                </a:solidFill>
                <a:latin typeface="HPTVSR+MS-UIGothic"/>
                <a:cs typeface="HPTVSR+MS-UIGothic"/>
              </a:rPr>
              <a:t>者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PTVSR+MS-UIGothic"/>
                <a:cs typeface="HPTVSR+MS-UIGothic"/>
              </a:rPr>
              <a:t>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门负责</a:t>
            </a:r>
            <a:r>
              <a:rPr sz="3000">
                <a:solidFill>
                  <a:srgbClr val="00B6FF"/>
                </a:solidFill>
                <a:latin typeface="HPTVSR+MS-UIGothic"/>
                <a:cs typeface="HPTVSR+MS-UIGothic"/>
              </a:rPr>
              <a:t>人的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职责</a:t>
            </a:r>
            <a:r>
              <a:rPr sz="3000">
                <a:solidFill>
                  <a:srgbClr val="00B6FF"/>
                </a:solidFill>
                <a:latin typeface="HPTVSR+MS-UIGothic"/>
                <a:cs typeface="HPTVSR+MS-UIGothic"/>
              </a:rPr>
              <a:t>与任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CECIV+ROTPRD+MicrosoftYaHei"/>
                <a:cs typeface="GCECIV+ROTPRD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CECIV+ROTPRD+MicrosoftYaHei"/>
                <a:cs typeface="GCECIV+ROTPRD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CECIV+ROTPRD+MicrosoftYaHei"/>
                <a:cs typeface="GCECIV+ROTPRD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CECIV+ROTPRD+MicrosoftYaHei"/>
                <a:cs typeface="GCECIV+ROTPRD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76350" y="4788530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HPTVSR+MS-UIGothic"/>
                <a:cs typeface="HPTVSR+MS-UIGothic"/>
              </a:rPr>
              <a:t>制定部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门战</a:t>
            </a:r>
            <a:r>
              <a:rPr sz="1550" spc="25">
                <a:solidFill>
                  <a:srgbClr val="00B6FF"/>
                </a:solidFill>
                <a:latin typeface="HPTVSR+MS-UIGothic"/>
                <a:cs typeface="HPTVSR+MS-UIGothic"/>
              </a:rPr>
              <a:t>略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1550">
                <a:solidFill>
                  <a:srgbClr val="00B6FF"/>
                </a:solidFill>
                <a:latin typeface="HPTVSR+MS-UIGothic"/>
                <a:cs typeface="HPTVSR+MS-UIGothic"/>
              </a:rPr>
              <a:t>划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28307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组织</a:t>
            </a:r>
            <a:r>
              <a:rPr sz="1550" spc="25">
                <a:solidFill>
                  <a:srgbClr val="00B6FF"/>
                </a:solidFill>
                <a:latin typeface="HPTVSR+MS-UIGothic"/>
                <a:cs typeface="HPTVSR+MS-UIGothic"/>
              </a:rPr>
              <a:t>与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协调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27850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监</a:t>
            </a:r>
            <a:r>
              <a:rPr sz="1550" spc="25">
                <a:solidFill>
                  <a:srgbClr val="00B6FF"/>
                </a:solidFill>
                <a:latin typeface="HPTVSR+MS-UIGothic"/>
                <a:cs typeface="HPTVSR+MS-UIGothic"/>
              </a:rPr>
              <a:t>督与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1550">
                <a:solidFill>
                  <a:srgbClr val="00B6FF"/>
                </a:solidFill>
                <a:latin typeface="HPTVSR+MS-UIGothic"/>
                <a:cs typeface="HPTVSR+MS-UIGothic"/>
              </a:rPr>
              <a:t>估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3485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HPTVSR+MS-UIGothic"/>
                <a:cs typeface="HPTVSR+MS-UIGothic"/>
              </a:rPr>
              <a:t>培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训</a:t>
            </a:r>
            <a:r>
              <a:rPr sz="1550" spc="25">
                <a:solidFill>
                  <a:srgbClr val="00B6FF"/>
                </a:solidFill>
                <a:latin typeface="HPTVSR+MS-UIGothic"/>
                <a:cs typeface="HPTVSR+MS-UIGothic"/>
              </a:rPr>
              <a:t>与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1550">
                <a:solidFill>
                  <a:srgbClr val="00B6FF"/>
                </a:solidFill>
                <a:latin typeface="HPTVSR+MS-UIGothic"/>
                <a:cs typeface="HPTVSR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PTVSR+MS-UIGothic"/>
                <a:cs typeface="HPTVSR+MS-UIGothic"/>
              </a:rPr>
              <a:t>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门负责</a:t>
            </a:r>
            <a:r>
              <a:rPr sz="3000">
                <a:solidFill>
                  <a:srgbClr val="00B6FF"/>
                </a:solidFill>
                <a:latin typeface="HPTVSR+MS-UIGothic"/>
                <a:cs typeface="HPTVSR+MS-UIGothic"/>
              </a:rPr>
              <a:t>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HPTVSR+MS-UIGothic"/>
                <a:cs typeface="HPTVSR+MS-UIGothic"/>
              </a:rPr>
              <a:t>具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00B6FF"/>
                </a:solidFill>
                <a:latin typeface="HPTVSR+MS-UIGothic"/>
                <a:cs typeface="HPTVSR+MS-UIGothic"/>
              </a:rPr>
              <a:t>的素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HPTVSR+MS-UIGothic"/>
                <a:cs typeface="HPTVSR+MS-UIGothic"/>
              </a:rPr>
              <a:t>决策能力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团队</a:t>
            </a:r>
            <a:r>
              <a:rPr sz="2300" spc="25">
                <a:solidFill>
                  <a:srgbClr val="00B6FF"/>
                </a:solidFill>
                <a:latin typeface="HPTVSR+MS-UIGothic"/>
                <a:cs typeface="HPTVSR+MS-UIGothic"/>
              </a:rPr>
              <a:t>合作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7209" y="441622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领导</a:t>
            </a:r>
            <a:r>
              <a:rPr sz="2300">
                <a:solidFill>
                  <a:srgbClr val="00B6FF"/>
                </a:solidFill>
                <a:latin typeface="HPTVSR+MS-UIGothic"/>
                <a:cs typeface="HPTVSR+MS-UIGothic"/>
              </a:rPr>
              <a:t> 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0915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HPTVSR+MS-UIGothic"/>
                <a:cs typeface="HPTVSR+MS-UIGothic"/>
              </a:rPr>
              <a:t>沟通能力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008109" y="441622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HPTVSR+MS-UIGothic"/>
                <a:cs typeface="HPTVSR+MS-UIGothic"/>
              </a:rPr>
              <a:t>学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习</a:t>
            </a:r>
            <a:r>
              <a:rPr sz="2300" spc="25">
                <a:solidFill>
                  <a:srgbClr val="00B6FF"/>
                </a:solidFill>
                <a:latin typeface="HPTVSR+MS-UIGothic"/>
                <a:cs typeface="HPTVSR+MS-UIGothic"/>
              </a:rPr>
              <a:t>能力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团队组</a:t>
            </a:r>
            <a:r>
              <a:rPr sz="3000">
                <a:solidFill>
                  <a:srgbClr val="00B6FF"/>
                </a:solidFill>
                <a:latin typeface="HPTVSR+MS-UIGothic"/>
                <a:cs typeface="HPTVSR+MS-UIGothic"/>
              </a:rPr>
              <a:t>建与人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00B6FF"/>
                </a:solidFill>
                <a:latin typeface="HPTVSR+MS-UIGothic"/>
                <a:cs typeface="HPTVSR+MS-UIGothic"/>
              </a:rPr>
              <a:t>配置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HPTVSR+MS-UIGothic"/>
                <a:cs typeface="HPTVSR+MS-UIGothic"/>
              </a:rPr>
              <a:t>明确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团队</a:t>
            </a:r>
            <a:r>
              <a:rPr sz="2300" spc="25">
                <a:solidFill>
                  <a:srgbClr val="00B6FF"/>
                </a:solidFill>
                <a:latin typeface="HPTVSR+MS-UIGothic"/>
                <a:cs typeface="HPTVSR+MS-UIGothic"/>
              </a:rPr>
              <a:t>目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HPTVSR+MS-UIGothic"/>
                <a:cs typeface="HPTVSR+MS-UIGothic"/>
              </a:rPr>
              <a:t>人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员选</a:t>
            </a:r>
            <a:r>
              <a:rPr sz="2300">
                <a:solidFill>
                  <a:srgbClr val="00B6FF"/>
                </a:solidFill>
                <a:latin typeface="HPTVSR+MS-UIGothic"/>
                <a:cs typeface="HPTVSR+MS-UIGothic"/>
              </a:rPr>
              <a:t>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HPTVSR+MS-UIGothic"/>
                <a:cs typeface="HPTVSR+MS-UIGothic"/>
              </a:rPr>
              <a:t>人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员</a:t>
            </a:r>
            <a:r>
              <a:rPr sz="2300" spc="25">
                <a:solidFill>
                  <a:srgbClr val="00B6FF"/>
                </a:solidFill>
                <a:latin typeface="HPTVSR+MS-UIGothic"/>
                <a:cs typeface="HPTVSR+MS-UIGothic"/>
              </a:rPr>
              <a:t>配置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团队</a:t>
            </a:r>
            <a:r>
              <a:rPr sz="3000">
                <a:solidFill>
                  <a:srgbClr val="00B6FF"/>
                </a:solidFill>
                <a:latin typeface="HPTVSR+MS-UIGothic"/>
                <a:cs typeface="HPTVSR+MS-UIGothic"/>
              </a:rPr>
              <a:t>沟通与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协</a:t>
            </a:r>
            <a:r>
              <a:rPr sz="3000">
                <a:solidFill>
                  <a:srgbClr val="00B6FF"/>
                </a:solidFill>
                <a:latin typeface="HPTVSR+MS-UIGothic"/>
                <a:cs typeface="HPTVSR+MS-UIGothic"/>
              </a:rPr>
              <a:t>作技巧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HPTVSR+MS-UIGothic"/>
                <a:cs typeface="HPTVSR+MS-UIGothic"/>
              </a:rPr>
              <a:t>建立沟通机制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协</a:t>
            </a:r>
            <a:r>
              <a:rPr sz="2000" spc="25">
                <a:solidFill>
                  <a:srgbClr val="FFFDFD"/>
                </a:solidFill>
                <a:latin typeface="HPTVSR+MS-UIGothic"/>
                <a:cs typeface="HPTVSR+MS-UIGothic"/>
              </a:rPr>
              <a:t>作技巧培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建立有效的沟通机制，包括定期会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工作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汇报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团队讨论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等，确保信息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通。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或工作坊等形式，提高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作技巧，增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强团队协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作能力。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HPTVSR+MS-UIGothic"/>
                <a:cs typeface="HPTVSR+MS-UIGothic"/>
              </a:rPr>
              <a:t>提高沟通效率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鼓励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员积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极表达意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和建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提高沟通效率，避免信息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解。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团队</a:t>
            </a:r>
            <a:r>
              <a:rPr sz="3000">
                <a:solidFill>
                  <a:srgbClr val="00B6FF"/>
                </a:solidFill>
                <a:latin typeface="HPTVSR+MS-UIGothic"/>
                <a:cs typeface="HPTVSR+MS-UIGothic"/>
              </a:rPr>
              <a:t>激励与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绩</a:t>
            </a:r>
            <a:r>
              <a:rPr sz="3000">
                <a:solidFill>
                  <a:srgbClr val="00B6FF"/>
                </a:solidFill>
                <a:latin typeface="HPTVSR+MS-UIGothic"/>
                <a:cs typeface="HPTVSR+MS-UIGothic"/>
              </a:rPr>
              <a:t>效考核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绩</a:t>
            </a:r>
            <a:r>
              <a:rPr sz="2300" spc="25">
                <a:solidFill>
                  <a:srgbClr val="00B6FF"/>
                </a:solidFill>
                <a:latin typeface="HPTVSR+MS-UIGothic"/>
                <a:cs typeface="HPTVSR+MS-UIGothic"/>
              </a:rPr>
              <a:t>效考核与反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HPTVSR+MS-UIGothic"/>
                <a:cs typeface="HPTVSR+MS-UIGothic"/>
              </a:rPr>
              <a:t>激励机制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HPTVSR+MS-UIGothic"/>
                <a:cs typeface="HPTVSR+MS-UIGothic"/>
              </a:rPr>
              <a:t>激励与考核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2300">
                <a:solidFill>
                  <a:srgbClr val="00B6FF"/>
                </a:solidFill>
                <a:latin typeface="HPTVSR+MS-UIGothic"/>
                <a:cs typeface="HPTVSR+MS-UIGothic"/>
              </a:rPr>
              <a:t>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PTVSR+MS-UIGothic"/>
                <a:cs typeface="HPTVSR+MS-UIGothic"/>
              </a:rPr>
              <a:t>工作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B6FF"/>
                </a:solidFill>
                <a:latin typeface="HPTVSR+MS-UIGothic"/>
                <a:cs typeface="HPTVSR+MS-UIGothic"/>
              </a:rPr>
              <a:t>划制定原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则</a:t>
            </a:r>
            <a:r>
              <a:rPr sz="3000">
                <a:solidFill>
                  <a:srgbClr val="00B6FF"/>
                </a:solidFill>
                <a:latin typeface="HPTVSR+MS-UIGothic"/>
                <a:cs typeface="HPTVSR+MS-UIGothic"/>
              </a:rPr>
              <a:t>与方法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HPTVSR+MS-UIGothic"/>
                <a:cs typeface="HPTVSR+MS-UIGothic"/>
              </a:rPr>
              <a:t>目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FFFFFF"/>
                </a:solidFill>
                <a:latin typeface="HPTVSR+MS-UIGothic"/>
                <a:cs typeface="HPTVSR+MS-UIGothic"/>
              </a:rPr>
              <a:t>明确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2000" spc="25">
                <a:solidFill>
                  <a:srgbClr val="FFFFFF"/>
                </a:solidFill>
                <a:latin typeface="HPTVSR+MS-UIGothic"/>
                <a:cs typeface="HPTVSR+MS-UIGothic"/>
              </a:rPr>
              <a:t>源匹配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时间节</a:t>
            </a:r>
            <a:r>
              <a:rPr sz="2000">
                <a:solidFill>
                  <a:srgbClr val="FFFFFF"/>
                </a:solidFill>
                <a:latin typeface="HPTVSR+MS-UIGothic"/>
                <a:cs typeface="HPTVSR+MS-UIGothic"/>
              </a:rPr>
              <a:t>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2000" spc="25">
                <a:solidFill>
                  <a:srgbClr val="FFFFFF"/>
                </a:solidFill>
                <a:latin typeface="HPTVSR+MS-UIGothic"/>
                <a:cs typeface="HPTVSR+MS-UIGothic"/>
              </a:rPr>
              <a:t>任到人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制定工作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划前，要明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确部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的目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和任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划与公司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略相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一致。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合理分配人力、物力、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力等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源，确保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划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的可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施性。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定合理的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时间节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点，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划的按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完成。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5011158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明确各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任人，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划的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利推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HPTVSR+MS-UIGothic"/>
                <a:cs typeface="HPTVS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PTVSR+MS-UIGothic"/>
                <a:cs typeface="HPTVSR+MS-UIGothic"/>
              </a:rPr>
              <a:t>工作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B6FF"/>
                </a:solidFill>
                <a:latin typeface="HPTVSR+MS-UIGothic"/>
                <a:cs typeface="HPTVSR+MS-UIGothic"/>
              </a:rPr>
              <a:t>划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执</a:t>
            </a:r>
            <a:r>
              <a:rPr sz="3000">
                <a:solidFill>
                  <a:srgbClr val="00B6FF"/>
                </a:solidFill>
                <a:latin typeface="HPTVSR+MS-UIGothic"/>
                <a:cs typeface="HPTVSR+MS-UIGothic"/>
              </a:rPr>
              <a:t>行与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监</a:t>
            </a:r>
            <a:r>
              <a:rPr sz="3000">
                <a:solidFill>
                  <a:srgbClr val="00B6FF"/>
                </a:solidFill>
                <a:latin typeface="HPTVSR+MS-UIGothic"/>
                <a:cs typeface="HPTVSR+MS-UIGothic"/>
              </a:rPr>
              <a:t>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HPTVSR+MS-UIGothic"/>
                <a:cs typeface="HPTVSR+MS-UIGothic"/>
              </a:rPr>
              <a:t>任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1550" spc="25">
                <a:solidFill>
                  <a:srgbClr val="00B6FF"/>
                </a:solidFill>
                <a:latin typeface="HPTVSR+MS-UIGothic"/>
                <a:cs typeface="HPTVSR+MS-UIGothic"/>
              </a:rPr>
              <a:t>分解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HPTVSR+MS-UIGothic"/>
                <a:cs typeface="HPTVSR+MS-UIGothic"/>
              </a:rPr>
              <a:t>沟通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协调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PTVSR+MS-UIGothic"/>
                <a:cs typeface="HPTVSR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1550" spc="25">
                <a:solidFill>
                  <a:srgbClr val="00B6FF"/>
                </a:solidFill>
                <a:latin typeface="HPTVSR+MS-UIGothic"/>
                <a:cs typeface="HPTVSR+MS-UIGothic"/>
              </a:rPr>
              <a:t>度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监</a:t>
            </a:r>
            <a:r>
              <a:rPr sz="1550">
                <a:solidFill>
                  <a:srgbClr val="00B6FF"/>
                </a:solidFill>
                <a:latin typeface="HPTVSR+MS-UIGothic"/>
                <a:cs typeface="HPTVSR+MS-UIGothic"/>
              </a:rPr>
              <a:t>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HPTVSR+MS-UIGothic"/>
                <a:cs typeface="HPTVSR+MS-UIGothic"/>
              </a:rPr>
              <a:t>反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馈</a:t>
            </a:r>
            <a:r>
              <a:rPr sz="1550" spc="25">
                <a:solidFill>
                  <a:srgbClr val="00B6FF"/>
                </a:solidFill>
                <a:latin typeface="HPTVSR+MS-UIGothic"/>
                <a:cs typeface="HPTVSR+MS-UIGothic"/>
              </a:rPr>
              <a:t>机制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https://d.book118.com/416111014140010040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JIULAK+MTODNQ+ArialMT</vt:lpstr>
      <vt:lpstr>Times New Roman</vt:lpstr>
      <vt:lpstr>HPTVSR+MS-UIGothic</vt:lpstr>
      <vt:lpstr>SimSun</vt:lpstr>
      <vt:lpstr>BGWJRA+ULURGM+MicrosoftYaHei-Bold</vt:lpstr>
      <vt:lpstr>GCECIV+ROTPRD+MicrosoftYaHei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2024-09-07T02:38:54.893</cp:lastPrinted>
  <dcterms:created xsi:type="dcterms:W3CDTF">2024-09-06T18:38:54Z</dcterms:created>
  <dcterms:modified xsi:type="dcterms:W3CDTF">2024-09-06T18:38:56Z</dcterms:modified>
</cp:coreProperties>
</file>