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D49115-7892-464C-9BC4-95BB1FE406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CB6838-49BC-4E48-BDC3-7B0620E408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41EB56-A0AA-4C56-887F-2D24374A8F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A3B344-5C3C-4916-8217-25D3742D30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839654-A537-4F8D-BA41-1350B36FA7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EE2936-DA8F-464A-8214-6F08E3D7BE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E3226F-70CD-4521-ADCC-B128A78DE8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0C696B-2626-4B03-949C-828856EA3F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6955C2-182A-47C2-BA6E-675FC774E6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50174F-325C-439B-8471-3844D3985E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15CFC8-1B8E-40A6-BE48-B3A80567DD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14.png" /><Relationship Id="rId6"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115013004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项目一供应链和供应链管理</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2024-01-31</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供应链与供应链管理概述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供应链类型及特点分析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供应链战略规划与设计方法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采购与供应商管理策略优化</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生产计划与物流配送协同优化</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库存管理与需求预测方法探讨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信息系统在提升供应链性能中作用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供应链与供应链管理概述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供应链是一个包含原材料采购、生产、销售等环节的网络，涉及物流、信息流和资金流的协调与控制，旨在将产品或服务从供应商传递至最终用户。</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供应链的构成要素包括供应商、生产商、分销商、零售商以及最终用户等，这些要素之间通过物流、信息流和资金流相互连接。</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供应链定义</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构成要素</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供应链定义及构成要素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702" b="702"/>
          <a:stretch>
            <a:fillRect/>
          </a:stretch>
        </p:blipFill>
        <p:spPr>
          <a:xfrm>
            <a:off x="6099052" y="1665911"/>
            <a:ext cx="5058969"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供应链管理是对供应链中的物流、信息流和资金流进行规划、组织、协调与控制的过程，旨在提高供应链效率和客户满意度。</a:t>
            </a:r>
            <a:endParaRPr lang="en-US" sz="1100"/>
          </a:p>
        </p:txBody>
      </p:sp>
      <p:sp>
        <p:nvSpPr>
          <p:cNvPr id="9" name="AutoShape 9"/>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供应链管理的目标包括降低成本、提高效率、优化资源配置、增强供应链灵活性和响应速度等，以实现企业竞争优势和可持续发展。</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供应链管理概念</a:t>
            </a:r>
            <a:endParaRPr lang="en-US" sz="1100"/>
          </a:p>
        </p:txBody>
      </p:sp>
      <p:sp>
        <p:nvSpPr>
          <p:cNvPr id="15" name="AutoShape 15"/>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目标</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供应链管理概念与目标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供应链与供应链管理关系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相互依存</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供应链与供应链管理相互依存，供应链是管理的基础和对象，而供应链管理则是对供应链进行优化和提升的手段和途径。</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相互促进</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有效的供应链管理可以优化供应链流程、提高供应链效率，进而促进供应链的发展；而供应链的不断完善和发展也为供应链管理提供了更广阔的空间和更高的要求。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供应链类型及特点分析</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742" b="1074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指企业内部产品生产和流通过程中所涉及的采购、生产、仓储、销售等环节构成的供需网络。其特点包括易于协调和管理、信息透明度高等。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指企业与其供应商、客户以及其他合作伙伴之间构成的更广泛的供需网络。其特点包括复杂性高、风险性大、需要更强的协同能力等。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内部供应链与外部供应链</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外部供应链</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内部供应链</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高效供应链</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以高效率、低成本、高质量为目标，通过优化流程、提高协同能力、加强信息管理等手段实现。其特点包括快速响应市场需求、降低库存成本、提高客户满意度等。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风险供应链</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在供应链运作过程中，由于各种不确定性因素（如自然灾害、政治风险、经济波动等）的存在，导致供应链面临中断或延迟等风险。其特点包括脆弱性高、恢复能力差、需要更强的风险管理能力等。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高效供应链与风险供应链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制造业供应链</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以生产制造为核心，涉及原材料采购、生产计划、物流配送等环节。其特点包括产品标准化程度高、生产批量大、对物流配送要求较高。</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以商品流通为核心，涉及采购、仓储、配送、销售等环节。其特点包括商品种类繁多、市场需求变化快、对库存管理和配送效率要求较高。</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以农产品生产、加工、销售为核心，涉及种植、养殖、收购、加工、销售等环节。其特点包括季节性强、地域性明显、对保鲜和食品安全要求较高。</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以服务提供和消费为核心，涉及服务设计、服务提供、服务消费等环节。其特点包括无形性、异质性、生产与消费同时性等，对协同能力和信息管理能力要求较高。</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零售业供应链</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农业供应链</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服务业供应链</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不同行业供应链特点比较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供应链战略规划与设计方法</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供应链战略环境分析</a:t>
            </a:r>
            <a:endParaRPr lang="en-US" sz="1100"/>
          </a:p>
        </p:txBody>
      </p:sp>
      <p:sp>
        <p:nvSpPr>
          <p:cNvPr id="8" name="AutoShape 8"/>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包括外部环境分析（如政策、市场、竞争对手等）和内部环境分析（如企业资源、能力等）。</a:t>
            </a:r>
            <a:endParaRPr lang="en-US" sz="1100"/>
          </a:p>
        </p:txBody>
      </p:sp>
      <p:sp>
        <p:nvSpPr>
          <p:cNvPr id="9" name="AutoShape 9"/>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供应链战略目标制定</a:t>
            </a:r>
            <a:endParaRPr lang="en-US" sz="1100"/>
          </a:p>
        </p:txBody>
      </p:sp>
      <p:sp>
        <p:nvSpPr>
          <p:cNvPr id="10" name="AutoShape 10"/>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明确供应链战略的目标，如降低成本、提高效率、优化服务等。</a:t>
            </a:r>
            <a:endParaRPr lang="en-US" sz="1100"/>
          </a:p>
        </p:txBody>
      </p:sp>
      <p:sp>
        <p:nvSpPr>
          <p:cNvPr id="11" name="AutoShape 11"/>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供应链战略方案设计</a:t>
            </a:r>
            <a:endParaRPr lang="en-US" sz="1100"/>
          </a:p>
        </p:txBody>
      </p:sp>
      <p:sp>
        <p:nvSpPr>
          <p:cNvPr id="12" name="AutoShape 12"/>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根据目标制定具体的战略方案，包括采购、生产、物流、销售等环节的优化措施。</a:t>
            </a:r>
            <a:endParaRPr lang="en-US" sz="1100"/>
          </a:p>
        </p:txBody>
      </p:sp>
      <p:sp>
        <p:nvSpPr>
          <p:cNvPr id="13" name="AutoShape 13"/>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供应链战略实施与评估</a:t>
            </a:r>
            <a:endParaRPr lang="en-US" sz="1100"/>
          </a:p>
        </p:txBody>
      </p:sp>
      <p:sp>
        <p:nvSpPr>
          <p:cNvPr id="14" name="AutoShape 14"/>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将战略方案付诸实施，并定期评估效果，进行持续改进。</a:t>
            </a:r>
            <a:endParaRPr lang="en-US" sz="1100"/>
          </a:p>
        </p:txBody>
      </p:sp>
      <p:grpSp>
        <p:nvGrpSpPr>
          <p:cNvPr id="15" name="Group 15"/>
          <p:cNvGrpSpPr/>
          <p:nvPr/>
        </p:nvGrpSpPr>
        <p:grpSpPr>
          <a:xfrm>
            <a:off x="5835091" y="2197120"/>
            <a:ext cx="575584" cy="551200"/>
            <a:chOff x="5835091" y="2197120"/>
            <a:chExt cx="575584" cy="551200"/>
          </a:xfrm>
        </p:grpSpPr>
        <p:sp>
          <p:nvSpPr>
            <p:cNvPr id="16" name="Freeform 16"/>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9" name="Freeform 19"/>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5877641" y="4747565"/>
            <a:ext cx="490362" cy="514624"/>
            <a:chOff x="5877641" y="4747565"/>
            <a:chExt cx="490362" cy="514624"/>
          </a:xfrm>
        </p:grpSpPr>
        <p:sp>
          <p:nvSpPr>
            <p:cNvPr id="22" name="Freeform 22"/>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供应链战略规划内容及步骤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tretch>
            <a:fillRect/>
          </a:stretch>
        </p:blipFill>
        <p:spPr>
          <a:xfrm>
            <a:off x="1834231" y="2348202"/>
            <a:ext cx="427404" cy="503036"/>
          </a:xfrm>
          <a:prstGeom prst="rect">
            <a:avLst/>
          </a:prstGeom>
        </p:spPr>
      </p:pic>
      <p:sp>
        <p:nvSpPr>
          <p:cNvPr id="5" name="AutoShape 5"/>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4554410" y="2409492"/>
            <a:ext cx="451403" cy="451403"/>
          </a:xfrm>
          <a:prstGeom prst="rect">
            <a:avLst/>
          </a:prstGeom>
        </p:spPr>
      </p:pic>
      <p:sp>
        <p:nvSpPr>
          <p:cNvPr id="8" name="AutoShape 8"/>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4"/>
          <a:stretch>
            <a:fillRect/>
          </a:stretch>
        </p:blipFill>
        <p:spPr>
          <a:xfrm>
            <a:off x="7263307" y="2346672"/>
            <a:ext cx="498064" cy="506191"/>
          </a:xfrm>
          <a:prstGeom prst="rect">
            <a:avLst/>
          </a:prstGeom>
        </p:spPr>
      </p:pic>
      <p:sp>
        <p:nvSpPr>
          <p:cNvPr id="11" name="AutoShape 11"/>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5"/>
          <a:stretch>
            <a:fillRect/>
          </a:stretch>
        </p:blipFill>
        <p:spPr>
          <a:xfrm>
            <a:off x="10010068" y="2412169"/>
            <a:ext cx="468901" cy="375102"/>
          </a:xfrm>
          <a:prstGeom prst="rect">
            <a:avLst/>
          </a:prstGeom>
        </p:spPr>
      </p:pic>
      <p:sp>
        <p:nvSpPr>
          <p:cNvPr id="14" name="AutoShape 14"/>
          <p:cNvSpPr/>
          <p:nvPr/>
        </p:nvSpPr>
        <p:spPr>
          <a:xfrm>
            <a:off x="92470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供应链流程设计</a:t>
            </a:r>
            <a:endParaRPr lang="en-US" sz="1100"/>
          </a:p>
        </p:txBody>
      </p:sp>
      <p:sp>
        <p:nvSpPr>
          <p:cNvPr id="15" name="AutoShape 15"/>
          <p:cNvSpPr/>
          <p:nvPr/>
        </p:nvSpPr>
        <p:spPr>
          <a:xfrm>
            <a:off x="1030805"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对供应链的各个环节进行流程设计，确保流程顺畅、高效。</a:t>
            </a:r>
            <a:endParaRPr lang="en-US" sz="1100"/>
          </a:p>
        </p:txBody>
      </p:sp>
      <p:sp>
        <p:nvSpPr>
          <p:cNvPr id="16" name="AutoShape 16"/>
          <p:cNvSpPr/>
          <p:nvPr/>
        </p:nvSpPr>
        <p:spPr>
          <a:xfrm>
            <a:off x="3705053"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供应链网络设计</a:t>
            </a:r>
            <a:endParaRPr lang="en-US" sz="1100"/>
          </a:p>
        </p:txBody>
      </p:sp>
      <p:sp>
        <p:nvSpPr>
          <p:cNvPr id="17" name="AutoShape 17"/>
          <p:cNvSpPr/>
          <p:nvPr/>
        </p:nvSpPr>
        <p:spPr>
          <a:xfrm>
            <a:off x="3811153"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构建合理的供应链网络，包括供应商、生产商、分销商等的布局和连接。</a:t>
            </a:r>
            <a:endParaRPr lang="en-US" sz="1100"/>
          </a:p>
        </p:txBody>
      </p:sp>
      <p:sp>
        <p:nvSpPr>
          <p:cNvPr id="18" name="AutoShape 18"/>
          <p:cNvSpPr/>
          <p:nvPr/>
        </p:nvSpPr>
        <p:spPr>
          <a:xfrm>
            <a:off x="639497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供应链技术应用</a:t>
            </a:r>
            <a:endParaRPr lang="en-US" sz="1100"/>
          </a:p>
        </p:txBody>
      </p:sp>
      <p:sp>
        <p:nvSpPr>
          <p:cNvPr id="19" name="AutoShape 19"/>
          <p:cNvSpPr/>
          <p:nvPr/>
        </p:nvSpPr>
        <p:spPr>
          <a:xfrm>
            <a:off x="6501074"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运用信息技术、物联网技术等提高供应链的智能化、自动化水平。</a:t>
            </a:r>
            <a:endParaRPr lang="en-US" sz="1100"/>
          </a:p>
        </p:txBody>
      </p:sp>
      <p:sp>
        <p:nvSpPr>
          <p:cNvPr id="20" name="AutoShape 20"/>
          <p:cNvSpPr/>
          <p:nvPr/>
        </p:nvSpPr>
        <p:spPr>
          <a:xfrm>
            <a:off x="9157221" y="3291405"/>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供应链风险管理</a:t>
            </a:r>
            <a:endParaRPr lang="en-US" sz="1100"/>
          </a:p>
        </p:txBody>
      </p:sp>
      <p:sp>
        <p:nvSpPr>
          <p:cNvPr id="21" name="AutoShape 21"/>
          <p:cNvSpPr/>
          <p:nvPr/>
        </p:nvSpPr>
        <p:spPr>
          <a:xfrm>
            <a:off x="9263320" y="3676867"/>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识别和评估供应链中的风险，并制定相应的应对措施。</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供应链设计方法与技术应用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1150029" y="159340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华为供应链管理</a:t>
            </a:r>
            <a:endParaRPr lang="en-US" sz="1100"/>
          </a:p>
        </p:txBody>
      </p:sp>
      <p:sp>
        <p:nvSpPr>
          <p:cNvPr id="3" name="AutoShape 3"/>
          <p:cNvSpPr/>
          <p:nvPr/>
        </p:nvSpPr>
        <p:spPr>
          <a:xfrm>
            <a:off x="1150029" y="1918792"/>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华为通过构建全球化的供应链网络，实现了采购、生产、物流等环节的协同优化，提高了供应链的响应速度和灵活性。</a:t>
            </a:r>
            <a:endParaRPr lang="en-US" sz="1100"/>
          </a:p>
        </p:txBody>
      </p:sp>
      <p:sp>
        <p:nvSpPr>
          <p:cNvPr id="4" name="AutoShape 4"/>
          <p:cNvSpPr/>
          <p:nvPr/>
        </p:nvSpPr>
        <p:spPr>
          <a:xfrm>
            <a:off x="7793308" y="159340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京东物流供应链管理</a:t>
            </a:r>
            <a:endParaRPr lang="en-US" sz="1100"/>
          </a:p>
        </p:txBody>
      </p:sp>
      <p:sp>
        <p:nvSpPr>
          <p:cNvPr id="5" name="AutoShape 5"/>
          <p:cNvSpPr/>
          <p:nvPr/>
        </p:nvSpPr>
        <p:spPr>
          <a:xfrm>
            <a:off x="7793308" y="1918792"/>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京东物流通过运用大数据、人工智能等技术手段，实现了对供应链的智能化管理，提高了物流效率和客户满意度。</a:t>
            </a:r>
            <a:endParaRPr lang="en-US" sz="1100"/>
          </a:p>
        </p:txBody>
      </p:sp>
      <p:sp>
        <p:nvSpPr>
          <p:cNvPr id="6" name="AutoShape 6"/>
          <p:cNvSpPr/>
          <p:nvPr/>
        </p:nvSpPr>
        <p:spPr>
          <a:xfrm>
            <a:off x="1150029" y="379014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丰田汽车供应链管理</a:t>
            </a:r>
            <a:endParaRPr lang="en-US" sz="1100"/>
          </a:p>
        </p:txBody>
      </p:sp>
      <p:sp>
        <p:nvSpPr>
          <p:cNvPr id="7" name="AutoShape 7"/>
          <p:cNvSpPr/>
          <p:nvPr/>
        </p:nvSpPr>
        <p:spPr>
          <a:xfrm>
            <a:off x="1150029" y="4115534"/>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丰田汽车通过精益生产理念和供应链管理相结合，实现了对供应链的持续优化和改进，提高了企业的竞争力。</a:t>
            </a:r>
            <a:endParaRPr lang="en-US" sz="1100"/>
          </a:p>
        </p:txBody>
      </p:sp>
      <p:sp>
        <p:nvSpPr>
          <p:cNvPr id="8" name="AutoShape 8"/>
          <p:cNvSpPr/>
          <p:nvPr/>
        </p:nvSpPr>
        <p:spPr>
          <a:xfrm>
            <a:off x="7793308" y="3790147"/>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苹果公司供应链管理</a:t>
            </a:r>
            <a:endParaRPr lang="en-US" sz="1100"/>
          </a:p>
        </p:txBody>
      </p:sp>
      <p:sp>
        <p:nvSpPr>
          <p:cNvPr id="9" name="AutoShape 9"/>
          <p:cNvSpPr/>
          <p:nvPr/>
        </p:nvSpPr>
        <p:spPr>
          <a:xfrm>
            <a:off x="7793308" y="4115534"/>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苹果公司注重供应链的简化和优化，通过与供应商紧密合作，实现了对供应链的精准控制和高效运作。</a:t>
            </a:r>
            <a:endParaRPr lang="en-US" sz="1100"/>
          </a:p>
        </p:txBody>
      </p:sp>
      <p:sp>
        <p:nvSpPr>
          <p:cNvPr id="10" name="Freeform 10"/>
          <p:cNvSpPr/>
          <p:nvPr/>
        </p:nvSpPr>
        <p:spPr>
          <a:xfrm>
            <a:off x="4898003" y="3416893"/>
            <a:ext cx="1166724" cy="1297311"/>
          </a:xfrm>
          <a:custGeom>
            <a:rect l="l" t="t" r="r" b="b"/>
            <a:pathLst>
              <a:path w="1521" h="1691">
                <a:moveTo>
                  <a:pt x="1521" y="934"/>
                </a:moveTo>
                <a:cubicBezTo>
                  <a:pt x="1419" y="934"/>
                  <a:pt x="1320" y="912"/>
                  <a:pt x="1226" y="873"/>
                </a:cubicBezTo>
                <a:cubicBezTo>
                  <a:pt x="1135" y="836"/>
                  <a:pt x="1054" y="781"/>
                  <a:pt x="983" y="712"/>
                </a:cubicBezTo>
                <a:cubicBezTo>
                  <a:pt x="915" y="641"/>
                  <a:pt x="859" y="561"/>
                  <a:pt x="820" y="470"/>
                </a:cubicBezTo>
                <a:cubicBezTo>
                  <a:pt x="781" y="376"/>
                  <a:pt x="761" y="276"/>
                  <a:pt x="761" y="174"/>
                </a:cubicBezTo>
                <a:cubicBezTo>
                  <a:pt x="554" y="174"/>
                  <a:pt x="403" y="174"/>
                  <a:pt x="294" y="174"/>
                </a:cubicBezTo>
                <a:cubicBezTo>
                  <a:pt x="193" y="0"/>
                  <a:pt x="193" y="0"/>
                  <a:pt x="193" y="0"/>
                </a:cubicBezTo>
                <a:cubicBezTo>
                  <a:pt x="93" y="174"/>
                  <a:pt x="93" y="174"/>
                  <a:pt x="93" y="174"/>
                </a:cubicBezTo>
                <a:cubicBezTo>
                  <a:pt x="0" y="174"/>
                  <a:pt x="0" y="174"/>
                  <a:pt x="0" y="174"/>
                </a:cubicBezTo>
                <a:cubicBezTo>
                  <a:pt x="0" y="1011"/>
                  <a:pt x="682" y="1692"/>
                  <a:pt x="1521" y="1692"/>
                </a:cubicBezTo>
                <a:cubicBezTo>
                  <a:pt x="1521" y="1661"/>
                  <a:pt x="1521" y="1631"/>
                  <a:pt x="1521" y="1602"/>
                </a:cubicBezTo>
                <a:cubicBezTo>
                  <a:pt x="1350" y="1503"/>
                  <a:pt x="1350" y="1503"/>
                  <a:pt x="1350" y="1503"/>
                </a:cubicBezTo>
                <a:cubicBezTo>
                  <a:pt x="1521" y="1404"/>
                  <a:pt x="1521" y="1404"/>
                  <a:pt x="1521" y="1404"/>
                </a:cubicBezTo>
                <a:cubicBezTo>
                  <a:pt x="1521" y="934"/>
                  <a:pt x="1521" y="934"/>
                  <a:pt x="1521" y="93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22179" y="3554921"/>
            <a:ext cx="1299452" cy="1164582"/>
          </a:xfrm>
          <a:custGeom>
            <a:rect l="l" t="t" r="r" b="b"/>
            <a:pathLst>
              <a:path w="1695" h="1518">
                <a:moveTo>
                  <a:pt x="1602" y="0"/>
                </a:moveTo>
                <a:cubicBezTo>
                  <a:pt x="1502" y="171"/>
                  <a:pt x="1502" y="171"/>
                  <a:pt x="1502" y="171"/>
                </a:cubicBezTo>
                <a:cubicBezTo>
                  <a:pt x="1402" y="0"/>
                  <a:pt x="1402" y="0"/>
                  <a:pt x="1402" y="0"/>
                </a:cubicBezTo>
                <a:cubicBezTo>
                  <a:pt x="934" y="0"/>
                  <a:pt x="934" y="0"/>
                  <a:pt x="934" y="0"/>
                </a:cubicBezTo>
                <a:cubicBezTo>
                  <a:pt x="934" y="102"/>
                  <a:pt x="915" y="202"/>
                  <a:pt x="875" y="296"/>
                </a:cubicBezTo>
                <a:cubicBezTo>
                  <a:pt x="836" y="387"/>
                  <a:pt x="781" y="467"/>
                  <a:pt x="712" y="538"/>
                </a:cubicBezTo>
                <a:cubicBezTo>
                  <a:pt x="643" y="607"/>
                  <a:pt x="560" y="662"/>
                  <a:pt x="469" y="699"/>
                </a:cubicBezTo>
                <a:cubicBezTo>
                  <a:pt x="377" y="738"/>
                  <a:pt x="276" y="760"/>
                  <a:pt x="174" y="760"/>
                </a:cubicBezTo>
                <a:cubicBezTo>
                  <a:pt x="174" y="968"/>
                  <a:pt x="174" y="1119"/>
                  <a:pt x="174" y="1228"/>
                </a:cubicBezTo>
                <a:cubicBezTo>
                  <a:pt x="0" y="1329"/>
                  <a:pt x="0" y="1329"/>
                  <a:pt x="0" y="1329"/>
                </a:cubicBezTo>
                <a:cubicBezTo>
                  <a:pt x="174" y="1430"/>
                  <a:pt x="174" y="1430"/>
                  <a:pt x="174" y="1430"/>
                </a:cubicBezTo>
                <a:cubicBezTo>
                  <a:pt x="174" y="1518"/>
                  <a:pt x="174" y="1518"/>
                  <a:pt x="174" y="1518"/>
                </a:cubicBezTo>
                <a:cubicBezTo>
                  <a:pt x="1013" y="1518"/>
                  <a:pt x="1695" y="837"/>
                  <a:pt x="1695" y="0"/>
                </a:cubicBezTo>
                <a:cubicBezTo>
                  <a:pt x="1662" y="0"/>
                  <a:pt x="1631" y="0"/>
                  <a:pt x="1602"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03303" y="2297341"/>
            <a:ext cx="1299452" cy="1164582"/>
          </a:xfrm>
          <a:custGeom>
            <a:rect l="l" t="t" r="r" b="b"/>
            <a:pathLst>
              <a:path w="1695" h="1519">
                <a:moveTo>
                  <a:pt x="1695" y="188"/>
                </a:moveTo>
                <a:cubicBezTo>
                  <a:pt x="1521" y="87"/>
                  <a:pt x="1521" y="87"/>
                  <a:pt x="1521" y="87"/>
                </a:cubicBezTo>
                <a:cubicBezTo>
                  <a:pt x="1521" y="0"/>
                  <a:pt x="1521" y="0"/>
                  <a:pt x="1521" y="0"/>
                </a:cubicBezTo>
                <a:cubicBezTo>
                  <a:pt x="682" y="0"/>
                  <a:pt x="0" y="681"/>
                  <a:pt x="0" y="1519"/>
                </a:cubicBezTo>
                <a:cubicBezTo>
                  <a:pt x="33" y="1519"/>
                  <a:pt x="63" y="1519"/>
                  <a:pt x="93" y="1519"/>
                </a:cubicBezTo>
                <a:cubicBezTo>
                  <a:pt x="193" y="1345"/>
                  <a:pt x="193" y="1345"/>
                  <a:pt x="193" y="1345"/>
                </a:cubicBezTo>
                <a:cubicBezTo>
                  <a:pt x="294" y="1519"/>
                  <a:pt x="294" y="1519"/>
                  <a:pt x="294" y="1519"/>
                </a:cubicBezTo>
                <a:cubicBezTo>
                  <a:pt x="761" y="1519"/>
                  <a:pt x="761" y="1519"/>
                  <a:pt x="761" y="1519"/>
                </a:cubicBezTo>
                <a:cubicBezTo>
                  <a:pt x="761" y="1416"/>
                  <a:pt x="781" y="1316"/>
                  <a:pt x="820" y="1224"/>
                </a:cubicBezTo>
                <a:cubicBezTo>
                  <a:pt x="859" y="1133"/>
                  <a:pt x="915" y="1051"/>
                  <a:pt x="983" y="982"/>
                </a:cubicBezTo>
                <a:cubicBezTo>
                  <a:pt x="1054" y="911"/>
                  <a:pt x="1135" y="856"/>
                  <a:pt x="1226" y="819"/>
                </a:cubicBezTo>
                <a:cubicBezTo>
                  <a:pt x="1320" y="779"/>
                  <a:pt x="1419" y="760"/>
                  <a:pt x="1521" y="760"/>
                </a:cubicBezTo>
                <a:cubicBezTo>
                  <a:pt x="1521" y="551"/>
                  <a:pt x="1521" y="399"/>
                  <a:pt x="1521" y="290"/>
                </a:cubicBezTo>
                <a:lnTo>
                  <a:pt x="1695" y="1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60206" y="2302641"/>
            <a:ext cx="1166724" cy="1297311"/>
          </a:xfrm>
          <a:custGeom>
            <a:rect l="l" t="t" r="r" b="b"/>
            <a:pathLst>
              <a:path w="1521" h="1690">
                <a:moveTo>
                  <a:pt x="1428" y="1519"/>
                </a:moveTo>
                <a:cubicBezTo>
                  <a:pt x="1521" y="1519"/>
                  <a:pt x="1521" y="1519"/>
                  <a:pt x="1521" y="1519"/>
                </a:cubicBezTo>
                <a:cubicBezTo>
                  <a:pt x="1521" y="681"/>
                  <a:pt x="839" y="0"/>
                  <a:pt x="0" y="0"/>
                </a:cubicBezTo>
                <a:cubicBezTo>
                  <a:pt x="0" y="31"/>
                  <a:pt x="0" y="60"/>
                  <a:pt x="0" y="88"/>
                </a:cubicBezTo>
                <a:cubicBezTo>
                  <a:pt x="171" y="188"/>
                  <a:pt x="171" y="188"/>
                  <a:pt x="171" y="188"/>
                </a:cubicBezTo>
                <a:cubicBezTo>
                  <a:pt x="0" y="288"/>
                  <a:pt x="0" y="288"/>
                  <a:pt x="0" y="288"/>
                </a:cubicBezTo>
                <a:cubicBezTo>
                  <a:pt x="0" y="760"/>
                  <a:pt x="0" y="760"/>
                  <a:pt x="0" y="760"/>
                </a:cubicBezTo>
                <a:cubicBezTo>
                  <a:pt x="102" y="760"/>
                  <a:pt x="203" y="779"/>
                  <a:pt x="295" y="819"/>
                </a:cubicBezTo>
                <a:cubicBezTo>
                  <a:pt x="386" y="856"/>
                  <a:pt x="469" y="911"/>
                  <a:pt x="538" y="982"/>
                </a:cubicBezTo>
                <a:cubicBezTo>
                  <a:pt x="607" y="1051"/>
                  <a:pt x="662" y="1133"/>
                  <a:pt x="701" y="1224"/>
                </a:cubicBezTo>
                <a:cubicBezTo>
                  <a:pt x="741" y="1316"/>
                  <a:pt x="760" y="1416"/>
                  <a:pt x="760" y="1519"/>
                </a:cubicBezTo>
                <a:cubicBezTo>
                  <a:pt x="968" y="1519"/>
                  <a:pt x="1118" y="1519"/>
                  <a:pt x="1228" y="1519"/>
                </a:cubicBezTo>
                <a:cubicBezTo>
                  <a:pt x="1328" y="1690"/>
                  <a:pt x="1328" y="1690"/>
                  <a:pt x="1328" y="1690"/>
                </a:cubicBezTo>
                <a:lnTo>
                  <a:pt x="1428" y="1519"/>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4" name="Picture 14"/>
          <p:cNvPicPr>
            <a:picLocks noChangeAspect="1"/>
          </p:cNvPicPr>
          <p:nvPr/>
        </p:nvPicPr>
        <p:blipFill>
          <a:blip r:embed="rId2"/>
          <a:stretch>
            <a:fillRect/>
          </a:stretch>
        </p:blipFill>
        <p:spPr>
          <a:xfrm>
            <a:off x="5259849" y="2677031"/>
            <a:ext cx="345497" cy="338535"/>
          </a:xfrm>
          <a:prstGeom prst="rect">
            <a:avLst/>
          </a:prstGeom>
        </p:spPr>
      </p:pic>
      <p:pic>
        <p:nvPicPr>
          <p:cNvPr id="15" name="Picture 15"/>
          <p:cNvPicPr>
            <a:picLocks noChangeAspect="1"/>
          </p:cNvPicPr>
          <p:nvPr/>
        </p:nvPicPr>
        <p:blipFill>
          <a:blip r:embed="rId3"/>
          <a:stretch>
            <a:fillRect/>
          </a:stretch>
        </p:blipFill>
        <p:spPr>
          <a:xfrm>
            <a:off x="6647521" y="2713607"/>
            <a:ext cx="321283" cy="314810"/>
          </a:xfrm>
          <a:prstGeom prst="rect">
            <a:avLst/>
          </a:prstGeom>
        </p:spPr>
      </p:pic>
      <p:pic>
        <p:nvPicPr>
          <p:cNvPr id="16" name="Picture 16"/>
          <p:cNvPicPr>
            <a:picLocks noChangeAspect="1"/>
          </p:cNvPicPr>
          <p:nvPr/>
        </p:nvPicPr>
        <p:blipFill>
          <a:blip r:embed="rId4"/>
          <a:stretch>
            <a:fillRect/>
          </a:stretch>
        </p:blipFill>
        <p:spPr>
          <a:xfrm>
            <a:off x="5263001" y="3983451"/>
            <a:ext cx="353163" cy="346047"/>
          </a:xfrm>
          <a:prstGeom prst="rect">
            <a:avLst/>
          </a:prstGeom>
        </p:spPr>
      </p:pic>
      <p:pic>
        <p:nvPicPr>
          <p:cNvPr id="17" name="Picture 17"/>
          <p:cNvPicPr>
            <a:picLocks noChangeAspect="1"/>
          </p:cNvPicPr>
          <p:nvPr/>
        </p:nvPicPr>
        <p:blipFill>
          <a:blip r:embed="rId5"/>
          <a:stretch>
            <a:fillRect/>
          </a:stretch>
        </p:blipFill>
        <p:spPr>
          <a:xfrm>
            <a:off x="6608769" y="3983451"/>
            <a:ext cx="353163" cy="346047"/>
          </a:xfrm>
          <a:prstGeom prst="rect">
            <a:avLst/>
          </a:prstGeom>
        </p:spPr>
      </p:pic>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案例分析：成功企业经验分享</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采购与供应商管理策略优化</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https://d.book118.com/416115013004010054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2024-09-20T23:25:20.826</cp:lastPrinted>
  <dcterms:created xsi:type="dcterms:W3CDTF">2024-09-20T15:25:20Z</dcterms:created>
  <dcterms:modified xsi:type="dcterms:W3CDTF">2024-09-20T15:25:23Z</dcterms:modified>
</cp:coreProperties>
</file>