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AB0E926-B1AB-4434-A042-0FC4B4083F8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82B5112-6FDF-4D18-BB50-1C7E3320898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4A99999-25E3-4641-8082-429F6959FE8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48E209E-6AEC-4A33-AB63-5B7E5C34AF2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060602F-8A72-43EE-A3B2-50F066F42CE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F5F60ED-8278-41AC-93B5-18B47229A38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7681985-0F89-4034-BD1E-D979F16010E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312F7C6-1822-45A8-9266-C0A0F115D7D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BF360EC-0A02-4E24-838F-8E08B9AD59E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4937696-30F5-4B54-9BC0-10DFA0E607C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717F40C-637F-44BD-AB67-6EE8AC545C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16151025211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89475" y="1934330"/>
            <a:ext cx="594360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alpha val="100000"/>
                  </a:schemeClr>
                </a:solidFill>
                <a:latin typeface="Microsoft Yahei"/>
                <a:ea typeface="Microsoft Yahei"/>
                <a:cs typeface="Microsoft Yahei"/>
              </a:rPr>
              <a:t>煤矿安全生产标准化要求及评分方法解读</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878292" y="1373505"/>
            <a:ext cx="4792980"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煤矿安全生产标准化概述</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煤矿安全生产标准化要求</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评分方法与指标体系构建</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实施步骤与监管措施</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案例分析：成功实践经验分享</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总结与展望：持续改进提升水平</a:t>
            </a:r>
          </a:p>
        </p:txBody>
      </p:sp>
      <p:sp>
        <p:nvSpPr>
          <p:cNvPr id="4" name="TextBox 4"/>
          <p:cNvSpPr txBox="1"/>
          <p:nvPr/>
        </p:nvSpPr>
        <p:spPr>
          <a:xfrm>
            <a:off x="2297146" y="2519470"/>
            <a:ext cx="2792730" cy="13011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7200"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2635283" y="3598652"/>
            <a:ext cx="2116455"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rgbClr val="000000">
                    <a:alpha val="100000"/>
                  </a:srgbClr>
                </a:solidFill>
                <a:latin typeface="Microsoft Yahei"/>
                <a:ea typeface="Microsoft Yahei"/>
                <a:cs typeface="Microsoft Yahei"/>
              </a:rPr>
              <a:t>CONTENTS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248" y="1093216"/>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1">
                    <a:alpha val="100000"/>
                  </a:schemeClr>
                </a:solidFill>
                <a:latin typeface="Microsoft Yahei"/>
                <a:ea typeface="Microsoft Yahei"/>
                <a:cs typeface="Microsoft Yahei"/>
              </a:rPr>
              <a:t>01</a:t>
            </a:r>
          </a:p>
        </p:txBody>
      </p:sp>
      <p:sp>
        <p:nvSpPr>
          <p:cNvPr id="3" name="TextBox 3"/>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alpha val="100000"/>
                  </a:schemeClr>
                </a:solidFill>
                <a:latin typeface="Microsoft Yahei"/>
                <a:ea typeface="Microsoft Yahei"/>
                <a:cs typeface="Microsoft Yahei"/>
              </a:rPr>
              <a:t>煤矿安全生产标准化概述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标准化定义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煤矿安全生产标准化是通过制定和实施一系列安全生产标准和管理制度，规范煤矿生产过程中的各个环节，提高煤矿安全生产水平，保障煤矿工人生命安全和企业财产安全的一种有效手段。</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标准化目的</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旨在通过科学、系统、规范的管理，全面提升煤矿安全生产管理水平，有效预防和减少煤矿事故的发生，促进煤矿行业持续、稳定、健康发展。</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3812" r="23812"/>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标准化定义与目的</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520" b="2520"/>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2486" b="1248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煤矿安全生产重要性</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保障煤矿工人生命安全</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煤矿安全生产直接关系到煤矿工人的生命安全，是煤矿企业的首要任务。</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维护企业财产安全</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煤矿事故往往会造成巨大的经济损失，安全生产是保障企业财产安全的重要措施。</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促进煤矿行业健康发展</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煤矿安全生产水平的提高有助于提升整个煤矿行业的形象和竞争力，促进行业健康发展。</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近年来，国内煤矿安全生产形势总体稳定，但仍然存在一些突出问题和薄弱环节，需要进一步加强管理和监督。</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国内煤矿安全形势</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国外一些先进产煤国家在煤矿安全生产方面积累了丰富的经验和技术，值得我们学习和借鉴。同时，国际煤矿安全合作也在不断加强，有助于共同提升全球煤矿安全生产水平。</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国外煤矿安全形势</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国内外煤矿安全形势分析</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248" y="1093216"/>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1">
                    <a:alpha val="100000"/>
                  </a:schemeClr>
                </a:solidFill>
                <a:latin typeface="Microsoft Yahei"/>
                <a:ea typeface="Microsoft Yahei"/>
                <a:cs typeface="Microsoft Yahei"/>
              </a:rPr>
              <a:t>02</a:t>
            </a:r>
          </a:p>
        </p:txBody>
      </p:sp>
      <p:sp>
        <p:nvSpPr>
          <p:cNvPr id="3" name="TextBox 3"/>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alpha val="100000"/>
                  </a:schemeClr>
                </a:solidFill>
                <a:latin typeface="Microsoft Yahei"/>
                <a:ea typeface="Microsoft Yahei"/>
                <a:cs typeface="Microsoft Yahei"/>
              </a:rPr>
              <a:t>煤矿安全生产标准化要求</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444001" y="1600152"/>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79755" y="160015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079755" y="3212750"/>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439820" y="301220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44001" y="4825344"/>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079755" y="4424248"/>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法律法规与政策支持</a:t>
              </a:r>
            </a:p>
          </p:txBody>
        </p:sp>
      </p:grpSp>
      <p:sp>
        <p:nvSpPr>
          <p:cNvPr id="30" name="Freeform 30"/>
          <p:cNvSpPr/>
          <p:nvPr/>
        </p:nvSpPr>
        <p:spPr>
          <a:xfrm>
            <a:off x="2600086" y="1951546"/>
            <a:ext cx="843915" cy="860108"/>
          </a:xfrm>
          <a:custGeom>
            <a:rect l="l" t="t" r="r" b="b"/>
            <a:pathLst>
              <a:path w="68" h="69">
                <a:moveTo>
                  <a:pt x="65" y="29"/>
                </a:moveTo>
                <a:cubicBezTo>
                  <a:pt x="67" y="30"/>
                  <a:pt x="68" y="32"/>
                  <a:pt x="68" y="34"/>
                </a:cubicBezTo>
                <a:cubicBezTo>
                  <a:pt x="68" y="63"/>
                  <a:pt x="68" y="63"/>
                  <a:pt x="68" y="63"/>
                </a:cubicBezTo>
                <a:cubicBezTo>
                  <a:pt x="68" y="66"/>
                  <a:pt x="65" y="69"/>
                  <a:pt x="61" y="69"/>
                </a:cubicBezTo>
                <a:cubicBezTo>
                  <a:pt x="7" y="69"/>
                  <a:pt x="7" y="69"/>
                  <a:pt x="7" y="69"/>
                </a:cubicBezTo>
                <a:cubicBezTo>
                  <a:pt x="3" y="69"/>
                  <a:pt x="0" y="66"/>
                  <a:pt x="0" y="63"/>
                </a:cubicBezTo>
                <a:cubicBezTo>
                  <a:pt x="0" y="34"/>
                  <a:pt x="0" y="34"/>
                  <a:pt x="0" y="34"/>
                </a:cubicBezTo>
                <a:cubicBezTo>
                  <a:pt x="0" y="33"/>
                  <a:pt x="1" y="31"/>
                  <a:pt x="2" y="30"/>
                </a:cubicBezTo>
                <a:cubicBezTo>
                  <a:pt x="2" y="30"/>
                  <a:pt x="2" y="30"/>
                  <a:pt x="2" y="30"/>
                </a:cubicBezTo>
                <a:cubicBezTo>
                  <a:pt x="2" y="30"/>
                  <a:pt x="2" y="30"/>
                  <a:pt x="2" y="30"/>
                </a:cubicBezTo>
                <a:cubicBezTo>
                  <a:pt x="2" y="29"/>
                  <a:pt x="2" y="29"/>
                  <a:pt x="2" y="29"/>
                </a:cubicBezTo>
                <a:cubicBezTo>
                  <a:pt x="30" y="2"/>
                  <a:pt x="30" y="2"/>
                  <a:pt x="30" y="2"/>
                </a:cubicBezTo>
                <a:cubicBezTo>
                  <a:pt x="33" y="0"/>
                  <a:pt x="35" y="0"/>
                  <a:pt x="38" y="2"/>
                </a:cubicBezTo>
                <a:cubicBezTo>
                  <a:pt x="65" y="29"/>
                  <a:pt x="65" y="29"/>
                  <a:pt x="65" y="29"/>
                </a:cubicBezTo>
                <a:close/>
                <a:moveTo>
                  <a:pt x="12" y="22"/>
                </a:moveTo>
                <a:cubicBezTo>
                  <a:pt x="12" y="39"/>
                  <a:pt x="12" y="39"/>
                  <a:pt x="12" y="39"/>
                </a:cubicBezTo>
                <a:cubicBezTo>
                  <a:pt x="34" y="56"/>
                  <a:pt x="34" y="56"/>
                  <a:pt x="34" y="56"/>
                </a:cubicBezTo>
                <a:cubicBezTo>
                  <a:pt x="55" y="40"/>
                  <a:pt x="55" y="40"/>
                  <a:pt x="55" y="40"/>
                </a:cubicBezTo>
                <a:cubicBezTo>
                  <a:pt x="55" y="22"/>
                  <a:pt x="55" y="22"/>
                  <a:pt x="55" y="22"/>
                </a:cubicBezTo>
                <a:cubicBezTo>
                  <a:pt x="12" y="22"/>
                  <a:pt x="12" y="22"/>
                  <a:pt x="12" y="22"/>
                </a:cubicBezTo>
                <a:close/>
                <a:moveTo>
                  <a:pt x="19" y="26"/>
                </a:moveTo>
                <a:cubicBezTo>
                  <a:pt x="19" y="29"/>
                  <a:pt x="19" y="29"/>
                  <a:pt x="19" y="29"/>
                </a:cubicBezTo>
                <a:cubicBezTo>
                  <a:pt x="48" y="29"/>
                  <a:pt x="48" y="29"/>
                  <a:pt x="48" y="29"/>
                </a:cubicBezTo>
                <a:cubicBezTo>
                  <a:pt x="48" y="26"/>
                  <a:pt x="48" y="26"/>
                  <a:pt x="48" y="26"/>
                </a:cubicBezTo>
                <a:cubicBezTo>
                  <a:pt x="19" y="26"/>
                  <a:pt x="19" y="26"/>
                  <a:pt x="19" y="26"/>
                </a:cubicBezTo>
                <a:close/>
                <a:moveTo>
                  <a:pt x="19" y="38"/>
                </a:moveTo>
                <a:cubicBezTo>
                  <a:pt x="19" y="41"/>
                  <a:pt x="19" y="41"/>
                  <a:pt x="19" y="41"/>
                </a:cubicBezTo>
                <a:cubicBezTo>
                  <a:pt x="48" y="41"/>
                  <a:pt x="48" y="41"/>
                  <a:pt x="48" y="41"/>
                </a:cubicBezTo>
                <a:cubicBezTo>
                  <a:pt x="48" y="38"/>
                  <a:pt x="48" y="38"/>
                  <a:pt x="48" y="38"/>
                </a:cubicBezTo>
                <a:cubicBezTo>
                  <a:pt x="19" y="38"/>
                  <a:pt x="19" y="38"/>
                  <a:pt x="19" y="38"/>
                </a:cubicBezTo>
                <a:close/>
                <a:moveTo>
                  <a:pt x="19" y="32"/>
                </a:moveTo>
                <a:cubicBezTo>
                  <a:pt x="19" y="35"/>
                  <a:pt x="19" y="35"/>
                  <a:pt x="19" y="35"/>
                </a:cubicBezTo>
                <a:cubicBezTo>
                  <a:pt x="48" y="35"/>
                  <a:pt x="48" y="35"/>
                  <a:pt x="48" y="35"/>
                </a:cubicBezTo>
                <a:cubicBezTo>
                  <a:pt x="48" y="32"/>
                  <a:pt x="48" y="32"/>
                  <a:pt x="48" y="32"/>
                </a:cubicBezTo>
                <a:cubicBezTo>
                  <a:pt x="19" y="32"/>
                  <a:pt x="19" y="32"/>
                  <a:pt x="19" y="32"/>
                </a:cubicBezTo>
                <a:close/>
                <a:moveTo>
                  <a:pt x="8" y="65"/>
                </a:moveTo>
                <a:cubicBezTo>
                  <a:pt x="21" y="52"/>
                  <a:pt x="21" y="52"/>
                  <a:pt x="21" y="52"/>
                </a:cubicBezTo>
                <a:cubicBezTo>
                  <a:pt x="22" y="52"/>
                  <a:pt x="22" y="51"/>
                  <a:pt x="21" y="50"/>
                </a:cubicBezTo>
                <a:cubicBezTo>
                  <a:pt x="21" y="49"/>
                  <a:pt x="20" y="49"/>
                  <a:pt x="19" y="50"/>
                </a:cubicBezTo>
                <a:cubicBezTo>
                  <a:pt x="6" y="63"/>
                  <a:pt x="6" y="63"/>
                  <a:pt x="6" y="63"/>
                </a:cubicBezTo>
                <a:cubicBezTo>
                  <a:pt x="5" y="64"/>
                  <a:pt x="5" y="64"/>
                  <a:pt x="6" y="65"/>
                </a:cubicBezTo>
                <a:cubicBezTo>
                  <a:pt x="6" y="66"/>
                  <a:pt x="7" y="66"/>
                  <a:pt x="8" y="65"/>
                </a:cubicBezTo>
                <a:close/>
                <a:moveTo>
                  <a:pt x="63" y="63"/>
                </a:moveTo>
                <a:cubicBezTo>
                  <a:pt x="50" y="50"/>
                  <a:pt x="50" y="50"/>
                  <a:pt x="50" y="50"/>
                </a:cubicBezTo>
                <a:cubicBezTo>
                  <a:pt x="49" y="49"/>
                  <a:pt x="48" y="49"/>
                  <a:pt x="48" y="50"/>
                </a:cubicBezTo>
                <a:cubicBezTo>
                  <a:pt x="47" y="51"/>
                  <a:pt x="47" y="52"/>
                  <a:pt x="48" y="52"/>
                </a:cubicBezTo>
                <a:cubicBezTo>
                  <a:pt x="61" y="65"/>
                  <a:pt x="61" y="65"/>
                  <a:pt x="61" y="65"/>
                </a:cubicBezTo>
                <a:cubicBezTo>
                  <a:pt x="62" y="66"/>
                  <a:pt x="63" y="66"/>
                  <a:pt x="64" y="65"/>
                </a:cubicBezTo>
                <a:cubicBezTo>
                  <a:pt x="64" y="64"/>
                  <a:pt x="64" y="64"/>
                  <a:pt x="63" y="6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8998349" y="3304525"/>
            <a:ext cx="857250" cy="857250"/>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648637" y="4816650"/>
            <a:ext cx="857250" cy="857250"/>
          </a:xfrm>
          <a:custGeom>
            <a:rect l="l" t="t" r="r" b="b"/>
            <a:pathLst>
              <a:path w="304800" h="304800">
                <a:moveTo>
                  <a:pt x="81229" y="194615"/>
                </a:moveTo>
                <a:cubicBezTo>
                  <a:pt x="74981" y="196987"/>
                  <a:pt x="67751" y="198358"/>
                  <a:pt x="60208" y="198358"/>
                </a:cubicBezTo>
                <a:cubicBezTo>
                  <a:pt x="26537" y="198358"/>
                  <a:pt x="-752" y="171069"/>
                  <a:pt x="-752" y="137398"/>
                </a:cubicBezTo>
                <a:cubicBezTo>
                  <a:pt x="-752" y="108871"/>
                  <a:pt x="18840" y="84925"/>
                  <a:pt x="45301" y="78276"/>
                </a:cubicBezTo>
                <a:lnTo>
                  <a:pt x="45720" y="78191"/>
                </a:lnTo>
                <a:lnTo>
                  <a:pt x="45720" y="76210"/>
                </a:lnTo>
                <a:cubicBezTo>
                  <a:pt x="45720" y="76190"/>
                  <a:pt x="45720" y="76171"/>
                  <a:pt x="45720" y="76152"/>
                </a:cubicBezTo>
                <a:cubicBezTo>
                  <a:pt x="45720" y="42481"/>
                  <a:pt x="73009" y="15192"/>
                  <a:pt x="106680" y="15192"/>
                </a:cubicBezTo>
                <a:cubicBezTo>
                  <a:pt x="116148" y="15192"/>
                  <a:pt x="125111" y="17355"/>
                  <a:pt x="133102" y="21203"/>
                </a:cubicBezTo>
                <a:lnTo>
                  <a:pt x="132740" y="21041"/>
                </a:lnTo>
                <a:cubicBezTo>
                  <a:pt x="142580" y="8153"/>
                  <a:pt x="157953" y="-86"/>
                  <a:pt x="175250" y="-86"/>
                </a:cubicBezTo>
                <a:cubicBezTo>
                  <a:pt x="202273" y="-86"/>
                  <a:pt x="224600" y="20002"/>
                  <a:pt x="228114" y="46063"/>
                </a:cubicBezTo>
                <a:lnTo>
                  <a:pt x="228143" y="46339"/>
                </a:lnTo>
                <a:cubicBezTo>
                  <a:pt x="243964" y="49454"/>
                  <a:pt x="256127" y="62036"/>
                  <a:pt x="258594" y="77819"/>
                </a:cubicBezTo>
                <a:lnTo>
                  <a:pt x="258623" y="78038"/>
                </a:lnTo>
                <a:cubicBezTo>
                  <a:pt x="285255" y="84953"/>
                  <a:pt x="304610" y="108785"/>
                  <a:pt x="304610" y="137131"/>
                </a:cubicBezTo>
                <a:cubicBezTo>
                  <a:pt x="304610" y="170802"/>
                  <a:pt x="277320" y="198091"/>
                  <a:pt x="243649" y="198091"/>
                </a:cubicBezTo>
                <a:cubicBezTo>
                  <a:pt x="234134" y="198091"/>
                  <a:pt x="225133" y="195910"/>
                  <a:pt x="217113" y="192024"/>
                </a:cubicBezTo>
                <a:lnTo>
                  <a:pt x="217475" y="192186"/>
                </a:lnTo>
                <a:cubicBezTo>
                  <a:pt x="209226" y="205435"/>
                  <a:pt x="197406" y="215779"/>
                  <a:pt x="183366" y="222018"/>
                </a:cubicBezTo>
                <a:lnTo>
                  <a:pt x="182880" y="222209"/>
                </a:lnTo>
                <a:lnTo>
                  <a:pt x="182880" y="274330"/>
                </a:lnTo>
                <a:lnTo>
                  <a:pt x="213360" y="289570"/>
                </a:lnTo>
                <a:lnTo>
                  <a:pt x="213360" y="304810"/>
                </a:lnTo>
                <a:lnTo>
                  <a:pt x="91440" y="304810"/>
                </a:lnTo>
                <a:lnTo>
                  <a:pt x="91440" y="289570"/>
                </a:lnTo>
                <a:lnTo>
                  <a:pt x="121920" y="274330"/>
                </a:lnTo>
                <a:lnTo>
                  <a:pt x="121920" y="228610"/>
                </a:lnTo>
                <a:lnTo>
                  <a:pt x="81229" y="194624"/>
                </a:lnTo>
                <a:close/>
                <a:moveTo>
                  <a:pt x="76200" y="152400"/>
                </a:moveTo>
                <a:lnTo>
                  <a:pt x="121920" y="198120"/>
                </a:lnTo>
                <a:lnTo>
                  <a:pt x="121920" y="152400"/>
                </a:lnTo>
                <a:lnTo>
                  <a:pt x="7620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4068198" y="1804533"/>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060001">
                    <a:alpha val="100000"/>
                  </a:srgbClr>
                </a:solidFill>
                <a:latin typeface="Microsoft Yahei"/>
                <a:ea typeface="Microsoft Yahei"/>
                <a:cs typeface="Microsoft Yahei"/>
              </a:rPr>
              <a:t>煤矿必须遵守国家和地方有关煤矿安全生产的法律法规，如《煤矿安全规程》、《安全生产法》等。</a:t>
            </a:r>
          </a:p>
        </p:txBody>
      </p:sp>
      <p:sp>
        <p:nvSpPr>
          <p:cNvPr id="34" name="TextBox 34"/>
          <p:cNvSpPr txBox="1"/>
          <p:nvPr/>
        </p:nvSpPr>
        <p:spPr>
          <a:xfrm>
            <a:off x="2102790" y="3417125"/>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060001">
                    <a:alpha val="100000"/>
                  </a:srgbClr>
                </a:solidFill>
                <a:latin typeface="Microsoft Yahei"/>
                <a:ea typeface="Microsoft Yahei"/>
                <a:cs typeface="Microsoft Yahei"/>
              </a:rPr>
              <a:t>政府应出台相关政策支持煤矿安全生产标准化建设，如提供财政补贴、税收优惠等。</a:t>
            </a:r>
          </a:p>
        </p:txBody>
      </p:sp>
      <p:sp>
        <p:nvSpPr>
          <p:cNvPr id="35" name="TextBox 35"/>
          <p:cNvSpPr txBox="1"/>
          <p:nvPr/>
        </p:nvSpPr>
        <p:spPr>
          <a:xfrm>
            <a:off x="4025566" y="5029724"/>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060001">
                    <a:alpha val="100000"/>
                  </a:srgbClr>
                </a:solidFill>
                <a:latin typeface="Microsoft Yahei"/>
                <a:ea typeface="Microsoft Yahei"/>
                <a:cs typeface="Microsoft Yahei"/>
              </a:rPr>
              <a:t>煤矿应建立完善的安全生产责任制度，明确各级管理人员和操作人员的职责和义务。</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grpSp>
        <p:nvGrpSpPr>
          <p:cNvPr id="2" name="Group 2"/>
          <p:cNvGrpSpPr/>
          <p:nvPr/>
        </p:nvGrpSpPr>
        <p:grpSpPr>
          <a:xfrm>
            <a:off x="1218874" y="1354848"/>
            <a:ext cx="4394883" cy="1340950"/>
            <a:chOff x="1218874" y="1354848"/>
            <a:chExt cx="4394883" cy="1340950"/>
          </a:xfrm>
        </p:grpSpPr>
        <p:sp>
          <p:nvSpPr>
            <p:cNvPr id="3" name="AutoShape 3"/>
            <p:cNvSpPr/>
            <p:nvPr/>
          </p:nvSpPr>
          <p:spPr>
            <a:xfrm>
              <a:off x="1218874" y="1354848"/>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18874" y="1993615"/>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煤矿应建立完善的安全管理体系，包括安全管理制度、安全教育培训、安全检查与评估等。</a:t>
              </a:r>
            </a:p>
          </p:txBody>
        </p:sp>
        <p:sp>
          <p:nvSpPr>
            <p:cNvPr id="5" name="Freeform 5"/>
            <p:cNvSpPr/>
            <p:nvPr/>
          </p:nvSpPr>
          <p:spPr>
            <a:xfrm>
              <a:off x="1303561" y="1482500"/>
              <a:ext cx="469392" cy="383462"/>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218874" y="3134853"/>
            <a:ext cx="4394883" cy="1304934"/>
            <a:chOff x="1218874" y="3134853"/>
            <a:chExt cx="4394883" cy="1304934"/>
          </a:xfrm>
        </p:grpSpPr>
        <p:sp>
          <p:nvSpPr>
            <p:cNvPr id="7" name="AutoShape 7"/>
            <p:cNvSpPr/>
            <p:nvPr/>
          </p:nvSpPr>
          <p:spPr>
            <a:xfrm>
              <a:off x="1218874" y="313485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358514" y="3274494"/>
              <a:ext cx="359485" cy="35948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18874" y="373760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煤矿应设立专门的安全管理机构，配备足够数量的专业安全管理人员。</a:t>
              </a:r>
            </a:p>
          </p:txBody>
        </p:sp>
      </p:grpSp>
      <p:grpSp>
        <p:nvGrpSpPr>
          <p:cNvPr id="10" name="Group 10"/>
          <p:cNvGrpSpPr/>
          <p:nvPr/>
        </p:nvGrpSpPr>
        <p:grpSpPr>
          <a:xfrm>
            <a:off x="1218874" y="4878843"/>
            <a:ext cx="4394883" cy="1316184"/>
            <a:chOff x="1218874" y="4878843"/>
            <a:chExt cx="4394883" cy="1316184"/>
          </a:xfrm>
        </p:grpSpPr>
        <p:sp>
          <p:nvSpPr>
            <p:cNvPr id="11" name="AutoShape 11"/>
            <p:cNvSpPr/>
            <p:nvPr/>
          </p:nvSpPr>
          <p:spPr>
            <a:xfrm>
              <a:off x="1218874" y="487884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372678" y="5037742"/>
              <a:ext cx="331158" cy="32096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1218874" y="549284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煤矿应定期开展安全风险评估和隐患排查治理工作，确保生产过程中的安全风险得到有效控制。</a:t>
              </a:r>
            </a:p>
          </p:txBody>
        </p:sp>
      </p:grpSp>
      <p:pic>
        <p:nvPicPr>
          <p:cNvPr id="14" name="Picture 14"/>
          <p:cNvPicPr>
            <a:picLocks noChangeAspect="1"/>
          </p:cNvPicPr>
          <p:nvPr/>
        </p:nvPicPr>
        <p:blipFill>
          <a:blip r:embed="rId2"/>
          <a:srcRect l="16667" r="16667"/>
          <a:stretch>
            <a:fillRect/>
          </a:stretch>
        </p:blipFill>
        <p:spPr>
          <a:xfrm>
            <a:off x="6603343" y="1773672"/>
            <a:ext cx="4619078" cy="4619078"/>
          </a:xfrm>
          <a:prstGeom prst="ellipse">
            <a:avLst/>
          </a:prstGeom>
        </p:spPr>
      </p:pic>
      <p:pic>
        <p:nvPicPr>
          <p:cNvPr id="15" name="Picture 15"/>
          <p:cNvPicPr>
            <a:picLocks noChangeAspect="1"/>
          </p:cNvPicPr>
          <p:nvPr/>
        </p:nvPicPr>
        <p:blipFill>
          <a:blip r:embed="rId3"/>
          <a:srcRect l="16667" r="16667"/>
          <a:stretch>
            <a:fillRect/>
          </a:stretch>
        </p:blipFill>
        <p:spPr>
          <a:xfrm>
            <a:off x="9353197" y="779822"/>
            <a:ext cx="2231507" cy="2231507"/>
          </a:xfrm>
          <a:prstGeom prst="ellipse">
            <a:avLst/>
          </a:prstGeom>
        </p:spPr>
      </p:pic>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煤矿安全管理体系建设</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生产设备设施标准化要求</a:t>
              </a:r>
            </a:p>
          </p:txBody>
        </p:sp>
      </p:grpSp>
      <p:sp>
        <p:nvSpPr>
          <p:cNvPr id="28" name="AutoShape 28"/>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sp>
        <p:nvSpPr>
          <p:cNvPr id="30" name="TextBox 30"/>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煤矿生产设备设施应符合国家和行业标准，满足安全生产要求。</a:t>
            </a:r>
          </a:p>
        </p:txBody>
      </p:sp>
      <p:sp>
        <p:nvSpPr>
          <p:cNvPr id="31" name="AutoShape 31"/>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sp>
        <p:nvSpPr>
          <p:cNvPr id="33" name="TextBox 33"/>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煤矿应定期对生产设备设施进行维护和保养，确保其正常运转和安全性。</a:t>
            </a:r>
          </a:p>
        </p:txBody>
      </p:sp>
      <p:sp>
        <p:nvSpPr>
          <p:cNvPr id="34" name="AutoShape 34"/>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煤矿应采用先进的技术和设备，提高生产效率和安全性，减少人员操作风险和劳动强度。</a:t>
            </a:r>
          </a:p>
        </p:txBody>
      </p:sp>
      <p:sp>
        <p:nvSpPr>
          <p:cNvPr id="36" name="TextBox 36"/>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6" name="AutoShape 6"/>
          <p:cNvSpPr/>
          <p:nvPr/>
        </p:nvSpPr>
        <p:spPr>
          <a:xfrm>
            <a:off x="904945" y="1398355"/>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218874" y="2592503"/>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4503089" y="1424901"/>
            <a:ext cx="2590123" cy="150638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817018" y="2619049"/>
            <a:ext cx="2871893" cy="3142827"/>
          </a:xfrm>
          <a:prstGeom prst="roundRect">
            <a:avLst/>
          </a:prstGeom>
          <a:solidFill>
            <a:schemeClr val="accent1">
              <a:lumMod val="20000"/>
              <a:lumOff val="80000"/>
              <a:alpha val="90000"/>
            </a:schemeClr>
          </a:solidFill>
          <a:ln w="19050">
            <a:solidFill>
              <a:schemeClr val="accent1">
                <a:alpha val="9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a:off x="8201329" y="1424901"/>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8515258" y="2619049"/>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TextBox 12"/>
          <p:cNvSpPr txBox="1"/>
          <p:nvPr/>
        </p:nvSpPr>
        <p:spPr>
          <a:xfrm>
            <a:off x="1414251" y="2980276"/>
            <a:ext cx="2505075"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煤矿应提供良好的作业环境，保障员工的身体健康和生命安全。</a:t>
            </a:r>
          </a:p>
        </p:txBody>
      </p:sp>
      <p:sp>
        <p:nvSpPr>
          <p:cNvPr id="13" name="TextBox 13"/>
          <p:cNvSpPr txBox="1"/>
          <p:nvPr/>
        </p:nvSpPr>
        <p:spPr>
          <a:xfrm>
            <a:off x="4999835"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煤矿应采取有效的安全防护措施，如设置防火墙、排水系统、通风系统等，防止火灾、水灾、瓦斯爆炸等事故的发生。</a:t>
            </a:r>
          </a:p>
        </p:txBody>
      </p:sp>
      <p:sp>
        <p:nvSpPr>
          <p:cNvPr id="14" name="TextBox 14"/>
          <p:cNvSpPr txBox="1"/>
          <p:nvPr/>
        </p:nvSpPr>
        <p:spPr>
          <a:xfrm>
            <a:off x="8731942"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煤矿应为员工配备符合标准的劳动防护用品，如安全帽、防护服、矿灯等，降低员工在作业过程中受到伤害的风险。</a:t>
            </a:r>
          </a:p>
        </p:txBody>
      </p:sp>
      <p:sp>
        <p:nvSpPr>
          <p:cNvPr id="15" name="Freeform 15"/>
          <p:cNvSpPr/>
          <p:nvPr/>
        </p:nvSpPr>
        <p:spPr>
          <a:xfrm>
            <a:off x="3734987" y="1845395"/>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434234" y="1784900"/>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1081380" y="1191768"/>
            <a:ext cx="2180333"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01</a:t>
            </a:r>
          </a:p>
        </p:txBody>
      </p:sp>
      <p:sp>
        <p:nvSpPr>
          <p:cNvPr id="18" name="TextBox 18"/>
          <p:cNvSpPr txBox="1"/>
          <p:nvPr/>
        </p:nvSpPr>
        <p:spPr>
          <a:xfrm>
            <a:off x="4743558" y="1252051"/>
            <a:ext cx="2109185"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02</a:t>
            </a:r>
          </a:p>
        </p:txBody>
      </p:sp>
      <p:sp>
        <p:nvSpPr>
          <p:cNvPr id="19" name="TextBox 19"/>
          <p:cNvSpPr txBox="1"/>
          <p:nvPr/>
        </p:nvSpPr>
        <p:spPr>
          <a:xfrm>
            <a:off x="8349305" y="1215599"/>
            <a:ext cx="2294171"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03</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作业环境与安全防护措施</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248" y="1093216"/>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1">
                    <a:alpha val="100000"/>
                  </a:schemeClr>
                </a:solidFill>
                <a:latin typeface="Microsoft Yahei"/>
                <a:ea typeface="Microsoft Yahei"/>
                <a:cs typeface="Microsoft Yahei"/>
              </a:rPr>
              <a:t>03</a:t>
            </a:r>
          </a:p>
        </p:txBody>
      </p:sp>
      <p:sp>
        <p:nvSpPr>
          <p:cNvPr id="3" name="TextBox 3"/>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alpha val="100000"/>
                  </a:schemeClr>
                </a:solidFill>
                <a:latin typeface="Microsoft Yahei"/>
                <a:ea typeface="Microsoft Yahei"/>
                <a:cs typeface="Microsoft Yahei"/>
              </a:rPr>
              <a:t>评分方法与指标体系构建</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评分方法介绍及适用范围</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评分方法概述</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煤矿安全生产标准化评分方法是一种基于风险评估和安全生产管理要求的量化评价方法，通过对煤矿各项安全生产管理工作的评估，确定煤矿安全生产标准化等级。</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适用范围</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该方法适用于所有煤矿企业，包括井工煤矿和露天煤矿，可针对不同类型、不同规模的煤矿进行安全生产标准化评价。</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构建原则</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指标体系的构建应遵循科学性、系统性、可操作性和可比性等原则，确保指标体系能够全面、客观地反映煤矿安全生产管理状况。</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构建依据</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指标体系的构建应依据国家相关法律法规、标准规范以及煤矿安全生产管理实践，同时结合煤矿企业实际情况，确保指标体系的针对性和实用性。</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指标体系构建原则与依据</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在构建指标体系的基础上，通过专家咨询、实地调研等方式，筛选出对煤矿安全生产管理具有重要影响的关键指标，如瓦斯治理、水害防治、顶板管理等。</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权重分配</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根据各关键指标对煤矿安全生产管理的影响程度和重要性，采用科学的方法进行合理分配权重，确保评价结果的客观性和准确性。</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关键指标筛选</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关键指标筛选及权重分配</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9632" y="2076770"/>
            <a:ext cx="1303226" cy="130322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05045" y="2076770"/>
            <a:ext cx="1347972" cy="134797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a:off x="2099221" y="2318568"/>
            <a:ext cx="3468643" cy="0"/>
          </a:xfrm>
          <a:prstGeom prst="line">
            <a:avLst/>
          </a:prstGeom>
          <a:ln w="9525">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5" name="TextBox 5"/>
          <p:cNvSpPr txBox="1"/>
          <p:nvPr/>
        </p:nvSpPr>
        <p:spPr>
          <a:xfrm>
            <a:off x="1964092"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基于筛选出的关键指标和分配的权重，建立煤矿安全生产标准化综合评价模型，实现对煤矿安全生产管理水平的全面评估。</a:t>
            </a:r>
          </a:p>
        </p:txBody>
      </p:sp>
      <p:cxnSp>
        <p:nvCxnSpPr>
          <p:cNvPr id="6" name="Connector 6"/>
          <p:cNvCxnSpPr/>
          <p:nvPr/>
        </p:nvCxnSpPr>
        <p:spPr>
          <a:xfrm>
            <a:off x="6516784" y="2318568"/>
            <a:ext cx="3468643" cy="0"/>
          </a:xfrm>
          <a:prstGeom prst="line">
            <a:avLst/>
          </a:prstGeom>
          <a:ln w="9525">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7" name="TextBox 7"/>
          <p:cNvSpPr txBox="1"/>
          <p:nvPr/>
        </p:nvSpPr>
        <p:spPr>
          <a:xfrm>
            <a:off x="6381655"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综合评价模型应用于实际评价工作中，对煤矿企业进行安全生产标准化等级评定，为煤矿企业提升安全生产管理水平提供科学依据和指导。同时，评价结果也可作为政府部门对煤矿企业进行监管和分类管理的重要依据。</a:t>
            </a:r>
          </a:p>
        </p:txBody>
      </p:sp>
      <p:sp>
        <p:nvSpPr>
          <p:cNvPr id="8" name="TextBox 8"/>
          <p:cNvSpPr txBox="1"/>
          <p:nvPr/>
        </p:nvSpPr>
        <p:spPr>
          <a:xfrm>
            <a:off x="1964092"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综合评价模型建立</a:t>
            </a:r>
          </a:p>
        </p:txBody>
      </p:sp>
      <p:sp>
        <p:nvSpPr>
          <p:cNvPr id="9" name="TextBox 9"/>
          <p:cNvSpPr txBox="1"/>
          <p:nvPr/>
        </p:nvSpPr>
        <p:spPr>
          <a:xfrm>
            <a:off x="6381655"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综合评价模型应用</a:t>
            </a:r>
          </a:p>
        </p:txBody>
      </p:sp>
      <p:sp>
        <p:nvSpPr>
          <p:cNvPr id="10" name="Freeform 10"/>
          <p:cNvSpPr/>
          <p:nvPr/>
        </p:nvSpPr>
        <p:spPr>
          <a:xfrm>
            <a:off x="10761443" y="2433168"/>
            <a:ext cx="635177" cy="635177"/>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794451" y="2401589"/>
            <a:ext cx="653588" cy="65358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综合评价模型建立与应用</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https://d.book118.com/416151025211010044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77</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2024-09-13T07:12:14.050</cp:lastPrinted>
  <dcterms:created xsi:type="dcterms:W3CDTF">2024-09-12T23:12:14Z</dcterms:created>
  <dcterms:modified xsi:type="dcterms:W3CDTF">2024-09-12T23:12:16Z</dcterms:modified>
</cp:coreProperties>
</file>